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BDE09-5337-7B4E-84CB-64E4EC189549}" type="datetimeFigureOut">
              <a:rPr lang="it-IT" smtClean="0"/>
              <a:pPr/>
              <a:t>01/07/13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6DCF0-B94C-C945-99EB-250FEF51F3C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264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C7FC-45A5-C74C-902F-A0D2443A3C38}" type="datetimeFigureOut">
              <a:rPr lang="it-IT" smtClean="0"/>
              <a:pPr/>
              <a:t>01/07/13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B6063-7C1D-E047-BC03-24F43D031E5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1434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9049-427A-5846-9AE0-3181224B0E7F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8E0A3-2F9F-FD4F-8815-BB5DE4150680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6F10-97C2-F349-8709-8BAE6B739017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595-EEA5-3448-B84D-3BBD463B11E5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AD8B-551A-5444-BC20-F3A744A26B1D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748B-D710-D243-8C29-1D7C091C1A9A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F625-BFE2-FE46-B99F-209964779B6A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4AF-4A5C-B24B-B602-FB3AE22836D8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8FD4-08F9-4944-8B04-A7B188BFF50B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6D25-A49A-0643-949B-649650B7E2A9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D2C6-36CC-6B48-92BC-3D4A2DBCF6D2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45B6A-4236-5244-AEEC-8A0EB9A50B59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4438"/>
            <a:ext cx="91440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OBIETTIVI di REVISIONE</a:t>
            </a:r>
            <a:endParaRPr lang="it-IT" sz="36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224276"/>
            <a:ext cx="8626492" cy="4647426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it-IT" sz="2400" dirty="0" smtClean="0">
                <a:latin typeface="Arial Black"/>
                <a:cs typeface="Arial Black"/>
              </a:rPr>
              <a:t>per poter esprimere il giudizio di revisione il revisore scompone l’obiettivo in </a:t>
            </a:r>
            <a:r>
              <a:rPr lang="it-IT" sz="2800" dirty="0" smtClean="0">
                <a:solidFill>
                  <a:srgbClr val="FF0000"/>
                </a:solidFill>
                <a:latin typeface="Arial Black"/>
                <a:cs typeface="Arial Black"/>
              </a:rPr>
              <a:t>asserzioni</a:t>
            </a:r>
            <a:r>
              <a:rPr lang="it-IT" sz="2400" dirty="0" smtClean="0">
                <a:latin typeface="Arial Black"/>
                <a:cs typeface="Arial Black"/>
              </a:rPr>
              <a:t> riferibili ai singoli saldi di bilancio o cicli di operazioni e relativa informativa</a:t>
            </a:r>
          </a:p>
          <a:p>
            <a:pPr algn="just"/>
            <a:endParaRPr lang="it-IT" sz="2800" dirty="0" smtClean="0">
              <a:latin typeface="Arial Black"/>
              <a:cs typeface="Arial Black"/>
            </a:endParaRP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b="1" dirty="0" smtClean="0">
                <a:latin typeface="Arial"/>
                <a:cs typeface="Arial"/>
              </a:rPr>
              <a:t>esistenza/manifestazione</a:t>
            </a:r>
            <a:r>
              <a:rPr lang="it-IT" sz="2400" dirty="0" smtClean="0">
                <a:latin typeface="Arial"/>
                <a:cs typeface="Arial"/>
              </a:rPr>
              <a:t>: le operazioni registrate sono relative a operazioni avvenute e pertinenti, le attività e passività esistono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b="1" dirty="0" smtClean="0">
                <a:latin typeface="Arial"/>
                <a:cs typeface="Arial"/>
              </a:rPr>
              <a:t>completezza</a:t>
            </a:r>
            <a:r>
              <a:rPr lang="it-IT" sz="2400" dirty="0" smtClean="0">
                <a:latin typeface="Arial"/>
                <a:cs typeface="Arial"/>
              </a:rPr>
              <a:t>: tutte le operazioni e gli eventi sono stati registrati</a:t>
            </a:r>
            <a:endParaRPr lang="it-IT" sz="2400" b="1" dirty="0" smtClean="0">
              <a:latin typeface="Arial"/>
              <a:cs typeface="Arial"/>
            </a:endParaRP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b="1" dirty="0" smtClean="0">
                <a:latin typeface="Arial"/>
                <a:cs typeface="Arial"/>
              </a:rPr>
              <a:t>accuratezza</a:t>
            </a:r>
            <a:r>
              <a:rPr lang="it-IT" sz="2400" dirty="0" smtClean="0">
                <a:latin typeface="Arial"/>
                <a:cs typeface="Arial"/>
              </a:rPr>
              <a:t>: gli importi e gli altri dati sono stati registrati correttamente</a:t>
            </a:r>
            <a:endParaRPr lang="it-IT" sz="24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10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05516" y="341320"/>
          <a:ext cx="8937367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771"/>
                <a:gridCol w="5202808"/>
                <a:gridCol w="1052547"/>
                <a:gridCol w="742241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"/>
                          <a:cs typeface="Arial"/>
                        </a:rPr>
                        <a:t>quadro generale delle</a:t>
                      </a:r>
                      <a:r>
                        <a:rPr lang="it-IT" sz="2400" baseline="0" dirty="0" smtClean="0">
                          <a:latin typeface="Arial"/>
                          <a:cs typeface="Arial"/>
                        </a:rPr>
                        <a:t> procedure di revisione</a:t>
                      </a:r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sz="200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200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categoria</a:t>
                      </a:r>
                      <a:endParaRPr lang="it-IT" sz="2000" b="1" dirty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procedura</a:t>
                      </a:r>
                      <a:r>
                        <a:rPr lang="it-IT" sz="2000" b="1" baseline="0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 di revisione</a:t>
                      </a:r>
                      <a:endParaRPr lang="it-IT" sz="2000" b="1" dirty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periodo di</a:t>
                      </a:r>
                      <a:r>
                        <a:rPr lang="it-IT" sz="2000" b="1" baseline="0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 esecuzione</a:t>
                      </a:r>
                      <a:endParaRPr lang="it-IT" sz="2000" b="1" dirty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Arial"/>
                          <a:cs typeface="Arial"/>
                        </a:rPr>
                        <a:t>interim</a:t>
                      </a:r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b="1" dirty="0" err="1" smtClean="0">
                          <a:latin typeface="Arial"/>
                          <a:cs typeface="Arial"/>
                        </a:rPr>
                        <a:t>final</a:t>
                      </a:r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Arial"/>
                          <a:cs typeface="Arial"/>
                        </a:rPr>
                        <a:t>procedure di valutazione del rischio</a:t>
                      </a:r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Arial"/>
                          <a:cs typeface="Arial"/>
                        </a:rPr>
                        <a:t>di valutazione del rischio intrinseco e di controllo</a:t>
                      </a:r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32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32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Arial"/>
                          <a:cs typeface="Arial"/>
                        </a:rPr>
                        <a:t>procedure di conformità</a:t>
                      </a:r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Arial"/>
                          <a:cs typeface="Arial"/>
                        </a:rPr>
                        <a:t>ispezione</a:t>
                      </a:r>
                      <a:endParaRPr lang="it-IT" sz="24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1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3200" b="1" dirty="0" smtClean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it-IT" sz="2000">
                        <a:latin typeface="Arial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Arial"/>
                          <a:cs typeface="Arial"/>
                        </a:rPr>
                        <a:t>indagine</a:t>
                      </a:r>
                      <a:endParaRPr lang="it-IT" sz="24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1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3200" b="1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Arial"/>
                          <a:cs typeface="Arial"/>
                        </a:rPr>
                        <a:t>osservazione</a:t>
                      </a:r>
                      <a:endParaRPr lang="it-IT" sz="24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1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3200" b="1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 smtClean="0">
                          <a:latin typeface="Arial"/>
                          <a:cs typeface="Arial"/>
                        </a:rPr>
                        <a:t>riesecuzione</a:t>
                      </a:r>
                      <a:endParaRPr lang="it-IT" sz="24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1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3200" b="1" dirty="0" smtClean="0">
                        <a:latin typeface="Arial"/>
                        <a:cs typeface="Arial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11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97930" y="159875"/>
          <a:ext cx="8774941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909"/>
                <a:gridCol w="193535"/>
                <a:gridCol w="5018648"/>
                <a:gridCol w="1006148"/>
                <a:gridCol w="857701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"/>
                          <a:cs typeface="Arial"/>
                        </a:rPr>
                        <a:t>quadro generale delle</a:t>
                      </a:r>
                      <a:r>
                        <a:rPr lang="it-IT" sz="2400" baseline="0" dirty="0" smtClean="0">
                          <a:latin typeface="Arial"/>
                          <a:cs typeface="Arial"/>
                        </a:rPr>
                        <a:t> procedure di revisione</a:t>
                      </a:r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200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latin typeface="Arial"/>
                          <a:cs typeface="Arial"/>
                        </a:rPr>
                        <a:t>categoria</a:t>
                      </a:r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procedure</a:t>
                      </a:r>
                      <a:r>
                        <a:rPr lang="it-IT" sz="2800" b="1" baseline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di validità</a:t>
                      </a:r>
                      <a:endParaRPr lang="it-IT" sz="280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it-IT" sz="280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Arial"/>
                          <a:cs typeface="Arial"/>
                        </a:rPr>
                        <a:t>periodo di</a:t>
                      </a:r>
                      <a:r>
                        <a:rPr lang="it-IT" sz="1800" baseline="0" dirty="0" smtClean="0">
                          <a:latin typeface="Arial"/>
                          <a:cs typeface="Arial"/>
                        </a:rPr>
                        <a:t> esecuzione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latin typeface="Arial"/>
                          <a:cs typeface="Arial"/>
                        </a:rPr>
                        <a:t>interim</a:t>
                      </a:r>
                      <a:endParaRPr lang="it-IT" sz="18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dirty="0" err="1" smtClean="0">
                          <a:latin typeface="Arial"/>
                          <a:cs typeface="Arial"/>
                        </a:rPr>
                        <a:t>final</a:t>
                      </a:r>
                      <a:endParaRPr lang="it-IT" sz="18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analisi comparativa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it-IT" sz="2000" dirty="0" smtClean="0">
                          <a:latin typeface="Arial"/>
                          <a:cs typeface="Arial"/>
                        </a:rPr>
                        <a:t>analisi</a:t>
                      </a:r>
                      <a:r>
                        <a:rPr lang="it-IT" sz="2000" baseline="0" dirty="0" smtClean="0">
                          <a:latin typeface="Arial"/>
                          <a:cs typeface="Arial"/>
                        </a:rPr>
                        <a:t> di coerenza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20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analisi</a:t>
                      </a:r>
                      <a:r>
                        <a:rPr lang="it-IT" sz="1800" baseline="0" dirty="0" smtClean="0">
                          <a:latin typeface="Arial"/>
                          <a:cs typeface="Arial"/>
                        </a:rPr>
                        <a:t> di bilancio per indici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18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verifiche di dettaglio sulle transazioni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18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rowSpan="8" gridSpan="2"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Arial"/>
                          <a:cs typeface="Arial"/>
                        </a:rPr>
                        <a:t>verifiche di dettaglio sui saldi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richiesta</a:t>
                      </a:r>
                      <a:r>
                        <a:rPr lang="it-IT" sz="1800" baseline="0" dirty="0" smtClean="0">
                          <a:latin typeface="Arial"/>
                          <a:cs typeface="Arial"/>
                        </a:rPr>
                        <a:t>  di conferma esterna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18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rilevazione fisica dei beni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it-IT" sz="200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cut off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18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it-IT" sz="200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ricerca di passività non registrate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18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identificazione/analisi</a:t>
                      </a:r>
                      <a:r>
                        <a:rPr lang="it-IT" sz="1800" baseline="0" dirty="0" smtClean="0">
                          <a:latin typeface="Arial"/>
                          <a:cs typeface="Arial"/>
                        </a:rPr>
                        <a:t> incassi e pagamenti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18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ricalcolo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18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verifica corretta valutazione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18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verifica corretta classificazione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8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18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verifiche di dettaglio sull’informativa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8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it-IT" sz="18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4438"/>
            <a:ext cx="91440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esecuzione delle procedure</a:t>
            </a:r>
            <a:endParaRPr lang="it-IT" sz="36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070388"/>
            <a:ext cx="8626492" cy="4955202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it-IT" sz="2400" dirty="0" smtClean="0">
                <a:latin typeface="Arial Black"/>
                <a:cs typeface="Arial Black"/>
              </a:rPr>
              <a:t>l’applicazione delle procedure di revisione richiede una selezione delle voci da sottoporre a controllo.</a:t>
            </a:r>
          </a:p>
          <a:p>
            <a:pPr algn="just"/>
            <a:r>
              <a:rPr lang="it-IT" sz="2400" dirty="0" smtClean="0">
                <a:latin typeface="Arial Black"/>
                <a:cs typeface="Arial Black"/>
              </a:rPr>
              <a:t>Il revisore può:</a:t>
            </a:r>
          </a:p>
          <a:p>
            <a:pPr algn="just"/>
            <a:endParaRPr lang="it-IT" sz="2800" dirty="0" smtClean="0">
              <a:latin typeface="Arial Black"/>
              <a:cs typeface="Arial Black"/>
            </a:endParaRP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b="1" dirty="0" smtClean="0">
                <a:latin typeface="Arial"/>
                <a:cs typeface="Arial"/>
              </a:rPr>
              <a:t>esaminare l’intera popolazione</a:t>
            </a:r>
            <a:r>
              <a:rPr lang="it-IT" sz="2400" dirty="0" smtClean="0">
                <a:latin typeface="Arial"/>
                <a:cs typeface="Arial"/>
              </a:rPr>
              <a:t> delle voci che compongono il saldo del conto o la classe di operazioni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b="1" dirty="0" smtClean="0">
                <a:latin typeface="Arial"/>
                <a:cs typeface="Arial"/>
              </a:rPr>
              <a:t>selezionare voci specifiche </a:t>
            </a:r>
            <a:r>
              <a:rPr lang="it-IT" sz="2400" dirty="0" smtClean="0">
                <a:latin typeface="Arial"/>
                <a:cs typeface="Arial"/>
              </a:rPr>
              <a:t>scelte sulla base del valore, della criticità, della necessità di ottenere informazioni specifiche, </a:t>
            </a:r>
            <a:r>
              <a:rPr lang="it-IT" sz="2400" dirty="0" err="1" smtClean="0">
                <a:latin typeface="Arial"/>
                <a:cs typeface="Arial"/>
              </a:rPr>
              <a:t>…</a:t>
            </a:r>
            <a:endParaRPr lang="it-IT" sz="2400" b="1" dirty="0" smtClean="0">
              <a:latin typeface="Arial"/>
              <a:cs typeface="Arial"/>
            </a:endParaRP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b="1" dirty="0" smtClean="0">
                <a:latin typeface="Arial"/>
                <a:cs typeface="Arial"/>
              </a:rPr>
              <a:t>ricorrere al campionamento di revisione </a:t>
            </a:r>
            <a:r>
              <a:rPr lang="it-IT" sz="2400" dirty="0" smtClean="0">
                <a:latin typeface="Arial"/>
                <a:cs typeface="Arial"/>
              </a:rPr>
              <a:t> che comporta ottenere sul campione elementi probatori ed estendere alla popolazione il giudizio espresso</a:t>
            </a:r>
            <a:endParaRPr lang="it-IT" sz="24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4438"/>
            <a:ext cx="91440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esecuzione delle procedure</a:t>
            </a:r>
            <a:endParaRPr lang="it-IT" sz="36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159304"/>
            <a:ext cx="8626492" cy="4216539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it-IT" sz="2800" dirty="0" smtClean="0">
                <a:latin typeface="Arial Black"/>
                <a:cs typeface="Arial Black"/>
              </a:rPr>
              <a:t>nell’applicazione delle tecniche di campionamento il revisore deve operare le seguenti scelte:</a:t>
            </a:r>
          </a:p>
          <a:p>
            <a:pPr algn="just"/>
            <a:endParaRPr lang="it-IT" sz="2800" dirty="0" smtClean="0">
              <a:latin typeface="Arial Black"/>
              <a:cs typeface="Arial Black"/>
            </a:endParaRP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600" b="1" dirty="0" smtClean="0">
                <a:latin typeface="Arial"/>
                <a:cs typeface="Arial"/>
              </a:rPr>
              <a:t>tipo di campionamento: </a:t>
            </a:r>
            <a:r>
              <a:rPr lang="it-IT" sz="2600" dirty="0" smtClean="0">
                <a:latin typeface="Arial"/>
                <a:cs typeface="Arial"/>
              </a:rPr>
              <a:t>statistico o non statistico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600" b="1" dirty="0" smtClean="0">
                <a:latin typeface="Arial"/>
                <a:cs typeface="Arial"/>
              </a:rPr>
              <a:t>dimensione del campione: </a:t>
            </a:r>
            <a:r>
              <a:rPr lang="it-IT" sz="2600" dirty="0" smtClean="0">
                <a:latin typeface="Arial"/>
                <a:cs typeface="Arial"/>
              </a:rPr>
              <a:t>che dipende dal rischio di errore, dalla significatività, dal conforto di altre procedure di revisione</a:t>
            </a:r>
            <a:endParaRPr lang="it-IT" sz="2600" b="1" dirty="0" smtClean="0">
              <a:latin typeface="Arial"/>
              <a:cs typeface="Arial"/>
            </a:endParaRP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600" b="1" dirty="0" smtClean="0">
                <a:latin typeface="Arial"/>
                <a:cs typeface="Arial"/>
              </a:rPr>
              <a:t>unità da includere nel campione: </a:t>
            </a:r>
            <a:r>
              <a:rPr lang="it-IT" sz="2600" dirty="0" smtClean="0">
                <a:latin typeface="Arial"/>
                <a:cs typeface="Arial"/>
              </a:rPr>
              <a:t>casuale o a giudizio del revisore</a:t>
            </a:r>
            <a:endParaRPr lang="it-IT" sz="26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4438"/>
            <a:ext cx="91440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OBIETTIVI di REVISIONE</a:t>
            </a:r>
            <a:endParaRPr lang="it-IT" sz="36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285832"/>
            <a:ext cx="8626492" cy="4524315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514350" indent="-514350" algn="just">
              <a:buClr>
                <a:srgbClr val="FF0000"/>
              </a:buClr>
              <a:buFont typeface="+mj-lt"/>
              <a:buAutoNum type="arabicPeriod" startAt="4"/>
            </a:pPr>
            <a:r>
              <a:rPr lang="it-IT" sz="2400" b="1" dirty="0" smtClean="0">
                <a:latin typeface="Arial"/>
                <a:cs typeface="Arial"/>
              </a:rPr>
              <a:t>competenza</a:t>
            </a:r>
            <a:r>
              <a:rPr lang="it-IT" sz="2400" dirty="0" smtClean="0">
                <a:latin typeface="Arial"/>
                <a:cs typeface="Arial"/>
              </a:rPr>
              <a:t>: le operazioni e gli eventi sono state registrate nel corretto periodo contabile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 startAt="4"/>
            </a:pPr>
            <a:r>
              <a:rPr lang="it-IT" sz="2400" b="1" dirty="0" smtClean="0">
                <a:latin typeface="Arial"/>
                <a:cs typeface="Arial"/>
              </a:rPr>
              <a:t>diritti ed obblighi</a:t>
            </a:r>
            <a:r>
              <a:rPr lang="it-IT" sz="2400" dirty="0" smtClean="0">
                <a:latin typeface="Arial"/>
                <a:cs typeface="Arial"/>
              </a:rPr>
              <a:t>: l’impresa possiede o controlla i diritti sulle attività e le passività sono obbligazioni dell’impresa</a:t>
            </a:r>
            <a:endParaRPr lang="it-IT" sz="2400" b="1" dirty="0" smtClean="0">
              <a:latin typeface="Arial"/>
              <a:cs typeface="Arial"/>
            </a:endParaRP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 startAt="4"/>
            </a:pPr>
            <a:r>
              <a:rPr lang="it-IT" sz="2400" b="1" dirty="0" smtClean="0">
                <a:latin typeface="Arial"/>
                <a:cs typeface="Arial"/>
              </a:rPr>
              <a:t>valutazione</a:t>
            </a:r>
            <a:r>
              <a:rPr lang="it-IT" sz="2400" dirty="0" smtClean="0">
                <a:latin typeface="Arial"/>
                <a:cs typeface="Arial"/>
              </a:rPr>
              <a:t>: le attività, le passività ed il patrimonio sono esposti per un importo appropriato, nel rispetto della normativa di riferimento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 startAt="4"/>
            </a:pPr>
            <a:r>
              <a:rPr lang="it-IT" sz="2400" b="1" dirty="0" smtClean="0">
                <a:latin typeface="Arial"/>
                <a:cs typeface="Arial"/>
              </a:rPr>
              <a:t>classificazione</a:t>
            </a:r>
            <a:r>
              <a:rPr lang="it-IT" sz="2400" dirty="0" smtClean="0">
                <a:latin typeface="Arial"/>
                <a:cs typeface="Arial"/>
              </a:rPr>
              <a:t>: le operazioni e gli eventi sono registrati nei conti appropriati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 startAt="4"/>
            </a:pPr>
            <a:r>
              <a:rPr lang="it-IT" sz="2400" b="1" dirty="0" smtClean="0">
                <a:latin typeface="Arial"/>
                <a:cs typeface="Arial"/>
              </a:rPr>
              <a:t>presentazione e informativa</a:t>
            </a:r>
            <a:r>
              <a:rPr lang="it-IT" sz="2400" dirty="0" smtClean="0">
                <a:latin typeface="Arial"/>
                <a:cs typeface="Arial"/>
              </a:rPr>
              <a:t>: le informazioni sono presentate e descritte in modo adeguato e l’informativa è espressa con chiarezza</a:t>
            </a:r>
            <a:endParaRPr lang="it-IT" sz="24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04747"/>
            <a:ext cx="8229600" cy="665598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asserzioni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3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05516" y="539260"/>
          <a:ext cx="8939748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384792"/>
                <a:gridCol w="452295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asserzioni</a:t>
                      </a:r>
                      <a:endParaRPr lang="it-IT" sz="24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contenuto</a:t>
                      </a:r>
                      <a:endParaRPr lang="it-IT" sz="24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it-IT" sz="2400" b="1" i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asserzioni collegate a </a:t>
                      </a:r>
                      <a:r>
                        <a:rPr lang="it-IT" sz="2400" b="1" i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classi di operazioni</a:t>
                      </a:r>
                      <a:endParaRPr lang="it-IT" sz="2400" b="1" i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Arial"/>
                          <a:cs typeface="Arial"/>
                        </a:rPr>
                        <a:t>manifestazione</a:t>
                      </a:r>
                      <a:endParaRPr lang="it-IT" sz="2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400" dirty="0" smtClean="0">
                          <a:latin typeface="Arial"/>
                          <a:cs typeface="Arial"/>
                        </a:rPr>
                        <a:t>le operazioni e gli eventi</a:t>
                      </a:r>
                      <a:r>
                        <a:rPr lang="it-IT" sz="2400" baseline="0" dirty="0" smtClean="0">
                          <a:latin typeface="Arial"/>
                          <a:cs typeface="Arial"/>
                        </a:rPr>
                        <a:t> hanno avuto luogo e sono di pertinenti all’impresa</a:t>
                      </a:r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completezza</a:t>
                      </a:r>
                      <a:endParaRPr lang="it-IT" sz="2400" b="1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400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tutte le operazioni che avrebbero dovuto sono</a:t>
                      </a:r>
                      <a:r>
                        <a:rPr lang="it-IT" sz="2400" baseline="0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 state effettivamente registrate</a:t>
                      </a:r>
                      <a:endParaRPr lang="it-IT" sz="2400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Arial"/>
                          <a:cs typeface="Arial"/>
                        </a:rPr>
                        <a:t>accuratezza</a:t>
                      </a:r>
                      <a:endParaRPr lang="it-IT" sz="2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400" dirty="0" smtClean="0">
                          <a:latin typeface="Arial"/>
                          <a:cs typeface="Arial"/>
                        </a:rPr>
                        <a:t>gli importi sono</a:t>
                      </a:r>
                      <a:r>
                        <a:rPr lang="it-IT" sz="2400" baseline="0" dirty="0" smtClean="0">
                          <a:latin typeface="Arial"/>
                          <a:cs typeface="Arial"/>
                        </a:rPr>
                        <a:t> stati registrati correttamente</a:t>
                      </a:r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competenza</a:t>
                      </a:r>
                      <a:endParaRPr lang="it-IT" sz="2400" b="1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400" dirty="0" smtClean="0">
                          <a:latin typeface="Arial"/>
                          <a:cs typeface="Arial"/>
                        </a:rPr>
                        <a:t>le operazioni sono state registrate nel corretto periodo contabile</a:t>
                      </a:r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Arial"/>
                          <a:cs typeface="Arial"/>
                        </a:rPr>
                        <a:t>classificazione</a:t>
                      </a:r>
                      <a:endParaRPr lang="it-IT" sz="2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400" dirty="0" smtClean="0">
                          <a:latin typeface="Arial"/>
                          <a:cs typeface="Arial"/>
                        </a:rPr>
                        <a:t>le operazioni sono state registrate nei</a:t>
                      </a:r>
                      <a:r>
                        <a:rPr lang="it-IT" sz="2400" baseline="0" dirty="0" smtClean="0">
                          <a:latin typeface="Arial"/>
                          <a:cs typeface="Arial"/>
                        </a:rPr>
                        <a:t> conti appropriati</a:t>
                      </a:r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213"/>
            <a:ext cx="8229600" cy="665598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asserzioni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4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05516" y="786685"/>
          <a:ext cx="893974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384792"/>
                <a:gridCol w="452295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asserzioni</a:t>
                      </a:r>
                      <a:endParaRPr lang="it-IT" sz="24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contenuto</a:t>
                      </a:r>
                      <a:endParaRPr lang="it-IT" sz="24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it-IT" sz="2400" b="1" i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asserzioni attinenti i </a:t>
                      </a:r>
                      <a:r>
                        <a:rPr lang="it-IT" sz="2400" b="1" i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saldi di bilancio</a:t>
                      </a:r>
                      <a:endParaRPr lang="it-IT" sz="2400" b="1" i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Arial"/>
                          <a:cs typeface="Arial"/>
                        </a:rPr>
                        <a:t>esistenza</a:t>
                      </a:r>
                      <a:endParaRPr lang="it-IT" sz="2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400" dirty="0" smtClean="0">
                          <a:latin typeface="Arial"/>
                          <a:cs typeface="Arial"/>
                        </a:rPr>
                        <a:t>le attività, le passività ed il patrimonio netto esistono</a:t>
                      </a:r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diritti e obblighi</a:t>
                      </a:r>
                      <a:endParaRPr lang="it-IT" sz="2400" b="1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400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l’impresa possiede o controlla i diritti sulle attività, le passività sono obbligazioni dell’impresa</a:t>
                      </a:r>
                      <a:endParaRPr lang="it-IT" sz="2400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Arial"/>
                          <a:cs typeface="Arial"/>
                        </a:rPr>
                        <a:t>completezza</a:t>
                      </a:r>
                      <a:endParaRPr lang="it-IT" sz="2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400" dirty="0" smtClean="0">
                          <a:latin typeface="Arial"/>
                          <a:cs typeface="Arial"/>
                        </a:rPr>
                        <a:t>tutte le operazioni e gli eventi che avrebbero dovuto sono stati effettivamente registrati</a:t>
                      </a:r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74168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valutazione e classificazione</a:t>
                      </a:r>
                      <a:endParaRPr lang="it-IT" sz="2400" b="1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400" dirty="0" smtClean="0">
                          <a:latin typeface="Arial"/>
                          <a:cs typeface="Arial"/>
                        </a:rPr>
                        <a:t>le attività, le passività ed il patrimonio sono esposti per un importo appropriato, nel rispetto della normativa di riferimento</a:t>
                      </a:r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213"/>
            <a:ext cx="8229600" cy="665598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asserzioni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05516" y="786685"/>
          <a:ext cx="8939748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622"/>
                <a:gridCol w="2589597"/>
                <a:gridCol w="398152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asserzioni</a:t>
                      </a:r>
                      <a:endParaRPr lang="it-IT" sz="24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contenuto</a:t>
                      </a:r>
                      <a:endParaRPr lang="it-IT" sz="240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it-IT" sz="2400" b="1" i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asserzioni attinenti </a:t>
                      </a:r>
                      <a:r>
                        <a:rPr lang="it-IT" sz="2400" b="1" i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presentazione e informativa</a:t>
                      </a:r>
                      <a:endParaRPr lang="it-IT" sz="2400" b="1" i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Arial"/>
                          <a:cs typeface="Arial"/>
                        </a:rPr>
                        <a:t>manifestazione</a:t>
                      </a:r>
                      <a:endParaRPr lang="it-IT" sz="2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000" dirty="0" smtClean="0">
                          <a:latin typeface="Arial"/>
                          <a:cs typeface="Arial"/>
                        </a:rPr>
                        <a:t>le operazioni e gli eventi</a:t>
                      </a:r>
                      <a:r>
                        <a:rPr lang="it-IT" sz="2000" baseline="0" dirty="0" smtClean="0">
                          <a:latin typeface="Arial"/>
                          <a:cs typeface="Arial"/>
                        </a:rPr>
                        <a:t> hanno avuto luogo e sono di pertinenti all’impresa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completezza</a:t>
                      </a:r>
                      <a:endParaRPr lang="it-IT" sz="2400" b="1" dirty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000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tutte le informazioni che avrebbero dovuto sono state fornite</a:t>
                      </a:r>
                      <a:endParaRPr lang="it-IT" sz="2000" dirty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Arial"/>
                          <a:cs typeface="Arial"/>
                        </a:rPr>
                        <a:t>classificazione e comprensibilità</a:t>
                      </a:r>
                      <a:endParaRPr lang="it-IT" sz="2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000" dirty="0" smtClean="0">
                          <a:latin typeface="Arial"/>
                          <a:cs typeface="Arial"/>
                        </a:rPr>
                        <a:t>le informazioni sono presentate e descritte in modo adeguato e l’informativa è espressa con chiarezza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74168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accuratezza e valutazione</a:t>
                      </a:r>
                      <a:endParaRPr lang="it-IT" sz="2400" b="1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000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le informazioni economico</a:t>
                      </a:r>
                      <a:r>
                        <a:rPr lang="it-IT" sz="2000" baseline="0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 finanziarie e di diversa natura sono presentate correttamente e per il loro corretto ammontare</a:t>
                      </a:r>
                      <a:endParaRPr lang="it-IT" sz="2000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21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1F497D"/>
                </a:solidFill>
              </a:rPr>
              <a:t>le procedure di revisione</a:t>
            </a:r>
            <a:endParaRPr lang="it-IT" b="1" dirty="0">
              <a:solidFill>
                <a:srgbClr val="1F497D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59272" y="1166070"/>
          <a:ext cx="8499178" cy="414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49177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Arial"/>
                          <a:cs typeface="Arial"/>
                        </a:rPr>
                        <a:t>procedure</a:t>
                      </a:r>
                      <a:endParaRPr lang="it-IT" sz="28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Arial"/>
                          <a:cs typeface="Arial"/>
                        </a:rPr>
                        <a:t>obiettivi</a:t>
                      </a:r>
                      <a:endParaRPr lang="it-IT" sz="28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Arial"/>
                          <a:cs typeface="Arial"/>
                        </a:rPr>
                        <a:t>procedure di valutazione del rischio</a:t>
                      </a:r>
                      <a:endParaRPr lang="it-IT" sz="2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 smtClean="0">
                          <a:latin typeface="Arial"/>
                          <a:cs typeface="Arial"/>
                        </a:rPr>
                        <a:t>ottenere la comprensione dell’impresa e del contesto nel quale opera, al fine di valutare</a:t>
                      </a:r>
                      <a:r>
                        <a:rPr lang="it-IT" sz="2000" b="1" baseline="0" dirty="0" smtClean="0">
                          <a:latin typeface="Arial"/>
                          <a:cs typeface="Arial"/>
                        </a:rPr>
                        <a:t> i rischi di errore significativi a livello di bilancio e a livello di asserzioni</a:t>
                      </a:r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procedure di conformità</a:t>
                      </a:r>
                      <a:endParaRPr lang="it-IT" sz="2400" b="1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accertare l’efficacia operativa dei controlli istituiti dall’impresa al fine di identificare e correggere errori significativi a livello di asserzioni</a:t>
                      </a:r>
                      <a:endParaRPr lang="it-IT" sz="2000" b="1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Arial"/>
                          <a:cs typeface="Arial"/>
                        </a:rPr>
                        <a:t>verifiche di validità</a:t>
                      </a:r>
                      <a:endParaRPr lang="it-IT" sz="2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000" b="1" dirty="0" smtClean="0">
                          <a:latin typeface="Arial"/>
                          <a:cs typeface="Arial"/>
                        </a:rPr>
                        <a:t>identificare errori significativi a livello di asserzioni</a:t>
                      </a:r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7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63904" y="687715"/>
          <a:ext cx="8692470" cy="4968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752"/>
                <a:gridCol w="2140715"/>
                <a:gridCol w="439100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t-IT" sz="32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procedure di</a:t>
                      </a:r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revisione</a:t>
                      </a:r>
                      <a:endParaRPr lang="it-IT" sz="32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obiettivo</a:t>
                      </a:r>
                      <a:endParaRPr lang="it-IT" sz="2800" b="1" i="1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categoria</a:t>
                      </a:r>
                      <a:endParaRPr lang="it-IT" sz="2800" b="1" i="1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procedura</a:t>
                      </a:r>
                      <a:endParaRPr lang="it-IT" sz="2800" b="1" i="1" dirty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Arial"/>
                          <a:cs typeface="Arial"/>
                        </a:rPr>
                        <a:t>identificare i rischi di errori significativi</a:t>
                      </a:r>
                      <a:endParaRPr lang="it-IT" sz="28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Arial"/>
                          <a:cs typeface="Arial"/>
                        </a:rPr>
                        <a:t>procedure di valutazione del rischio</a:t>
                      </a:r>
                      <a:endParaRPr lang="it-IT" sz="28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1" dirty="0" smtClean="0">
                          <a:latin typeface="Arial"/>
                          <a:cs typeface="Arial"/>
                        </a:rPr>
                        <a:t>interviste ed indagini</a:t>
                      </a:r>
                      <a:endParaRPr lang="it-IT" sz="2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b="1" dirty="0" smtClean="0">
                          <a:latin typeface="Arial"/>
                          <a:cs typeface="Arial"/>
                        </a:rPr>
                        <a:t>analisi comparativa</a:t>
                      </a:r>
                      <a:endParaRPr lang="it-IT" sz="2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800" b="1" dirty="0" smtClean="0">
                          <a:latin typeface="Arial"/>
                          <a:cs typeface="Arial"/>
                        </a:rPr>
                        <a:t>osservazioni ed ispezioni di documenti, manuali e relazioni</a:t>
                      </a:r>
                      <a:endParaRPr lang="it-IT" sz="2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strumenti</a:t>
                      </a:r>
                      <a:r>
                        <a:rPr lang="it-IT" sz="2800" b="1" baseline="0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 operativi</a:t>
                      </a:r>
                      <a:endParaRPr lang="it-IT" sz="2800" b="1" dirty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sz="22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741680">
                <a:tc vMerge="1">
                  <a:txBody>
                    <a:bodyPr/>
                    <a:lstStyle/>
                    <a:p>
                      <a:endParaRPr lang="it-IT" sz="2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latin typeface="Arial"/>
                          <a:cs typeface="Arial"/>
                        </a:rPr>
                        <a:t>questionari, diagrammi di flusso, memorandum</a:t>
                      </a:r>
                      <a:endParaRPr lang="it-IT" sz="28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sz="22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8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14427" y="192865"/>
          <a:ext cx="8741952" cy="6004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910"/>
                <a:gridCol w="2032000"/>
                <a:gridCol w="4292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Arial"/>
                          <a:cs typeface="Arial"/>
                        </a:rPr>
                        <a:t>obiettivo</a:t>
                      </a:r>
                      <a:endParaRPr lang="it-IT" sz="28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Arial"/>
                          <a:cs typeface="Arial"/>
                        </a:rPr>
                        <a:t>categoria</a:t>
                      </a:r>
                      <a:endParaRPr lang="it-IT" sz="28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Arial"/>
                          <a:cs typeface="Arial"/>
                        </a:rPr>
                        <a:t>procedura di revisione</a:t>
                      </a:r>
                      <a:endParaRPr lang="it-IT" sz="28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latin typeface="Arial"/>
                          <a:cs typeface="Arial"/>
                        </a:rPr>
                        <a:t>accertare</a:t>
                      </a:r>
                      <a:r>
                        <a:rPr lang="it-IT" sz="2400" b="1" baseline="0" dirty="0" smtClean="0">
                          <a:latin typeface="Arial"/>
                          <a:cs typeface="Arial"/>
                        </a:rPr>
                        <a:t> l’efficacia operativa dei controlli istituiti dal’impresa ai fine di identificare e correggere errori significativi a livello di asserzioni</a:t>
                      </a:r>
                      <a:endParaRPr lang="it-IT" sz="24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procedure di conformità</a:t>
                      </a:r>
                      <a:endParaRPr lang="it-IT" sz="2800" b="1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4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ispezione</a:t>
                      </a:r>
                      <a:r>
                        <a:rPr lang="it-IT" sz="2400" dirty="0" smtClean="0">
                          <a:latin typeface="Arial"/>
                          <a:cs typeface="Arial"/>
                        </a:rPr>
                        <a:t> di registrazioni, documenti,</a:t>
                      </a:r>
                      <a:r>
                        <a:rPr lang="it-IT" sz="2400" baseline="0" dirty="0" smtClean="0">
                          <a:latin typeface="Arial"/>
                          <a:cs typeface="Arial"/>
                        </a:rPr>
                        <a:t> rapporti e strumenti elettronici</a:t>
                      </a:r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just"/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4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indagini</a:t>
                      </a:r>
                      <a:r>
                        <a:rPr lang="it-IT" sz="2400" dirty="0" smtClean="0">
                          <a:latin typeface="Arial"/>
                          <a:cs typeface="Arial"/>
                        </a:rPr>
                        <a:t>: richiesta di informazioni</a:t>
                      </a:r>
                      <a:r>
                        <a:rPr lang="it-IT" sz="2400" baseline="0" dirty="0" smtClean="0">
                          <a:latin typeface="Arial"/>
                          <a:cs typeface="Arial"/>
                        </a:rPr>
                        <a:t> a persone che possiedono le necessarie conoscenze</a:t>
                      </a:r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just"/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4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osservazione</a:t>
                      </a:r>
                      <a:r>
                        <a:rPr lang="it-IT" sz="2400" dirty="0" smtClean="0">
                          <a:latin typeface="Arial"/>
                          <a:cs typeface="Arial"/>
                        </a:rPr>
                        <a:t> di</a:t>
                      </a:r>
                      <a:r>
                        <a:rPr lang="it-IT" sz="24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2400" dirty="0" smtClean="0">
                          <a:latin typeface="Arial"/>
                          <a:cs typeface="Arial"/>
                        </a:rPr>
                        <a:t>applicazione di controlli interni specifici durante il loro svolgimento</a:t>
                      </a:r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741680">
                <a:tc vMerge="1">
                  <a:txBody>
                    <a:bodyPr/>
                    <a:lstStyle/>
                    <a:p>
                      <a:pPr algn="just"/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t-IT" sz="240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2400" b="1" dirty="0" err="1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riesecuzione</a:t>
                      </a:r>
                      <a:r>
                        <a:rPr lang="it-IT" sz="2400" dirty="0" smtClean="0">
                          <a:latin typeface="Arial"/>
                          <a:cs typeface="Arial"/>
                        </a:rPr>
                        <a:t> dei medesimi</a:t>
                      </a:r>
                      <a:r>
                        <a:rPr lang="it-IT" sz="2400" baseline="0" dirty="0" smtClean="0">
                          <a:latin typeface="Arial"/>
                          <a:cs typeface="Arial"/>
                        </a:rPr>
                        <a:t> controlli da parte dei revisori ovvero svolgimento in modo autonomo di controlli svolti</a:t>
                      </a:r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9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66999" y="171042"/>
          <a:ext cx="8843981" cy="604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9436"/>
                <a:gridCol w="1707002"/>
                <a:gridCol w="1525329"/>
                <a:gridCol w="36422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"/>
                          <a:cs typeface="Arial"/>
                        </a:rPr>
                        <a:t>obiettivo</a:t>
                      </a:r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"/>
                          <a:cs typeface="Arial"/>
                        </a:rPr>
                        <a:t>categoria</a:t>
                      </a:r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latin typeface="Arial"/>
                          <a:cs typeface="Arial"/>
                        </a:rPr>
                        <a:t>procedura di revisione</a:t>
                      </a:r>
                      <a:endParaRPr lang="it-IT" sz="2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 rowSpan="12">
                  <a:txBody>
                    <a:bodyPr/>
                    <a:lstStyle/>
                    <a:p>
                      <a:pPr algn="ctr"/>
                      <a:r>
                        <a:rPr lang="it-IT" sz="2200" b="1" dirty="0" smtClean="0">
                          <a:latin typeface="Arial"/>
                          <a:cs typeface="Arial"/>
                        </a:rPr>
                        <a:t>identificare</a:t>
                      </a:r>
                      <a:r>
                        <a:rPr lang="it-IT" sz="2200" b="1" baseline="0" dirty="0" smtClean="0">
                          <a:latin typeface="Arial"/>
                          <a:cs typeface="Arial"/>
                        </a:rPr>
                        <a:t> errori significativi in un saldo, in una classe di operazioni o in ogni altro elemento di informativa incluso nel bilancio</a:t>
                      </a:r>
                      <a:endParaRPr lang="it-IT" sz="22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procedure di</a:t>
                      </a:r>
                      <a:r>
                        <a:rPr lang="it-IT" sz="2400" b="1" baseline="0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 validità</a:t>
                      </a:r>
                      <a:endParaRPr lang="it-IT" sz="2400" b="1" dirty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Arial"/>
                          <a:cs typeface="Arial"/>
                        </a:rPr>
                        <a:t>analisi comparativa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analisi di coerenza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analisi</a:t>
                      </a:r>
                      <a:r>
                        <a:rPr lang="it-IT" sz="1800" baseline="0" dirty="0" smtClean="0">
                          <a:latin typeface="Arial"/>
                          <a:cs typeface="Arial"/>
                        </a:rPr>
                        <a:t> di bilancio per indici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it-IT" sz="1800" dirty="0" smtClean="0">
                          <a:latin typeface="Arial"/>
                          <a:cs typeface="Arial"/>
                        </a:rPr>
                        <a:t>verifiche di dettaglio sulle transazioni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01040">
                <a:tc vMerge="1">
                  <a:txBody>
                    <a:bodyPr/>
                    <a:lstStyle/>
                    <a:p>
                      <a:endParaRPr lang="it-IT" sz="200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Arial"/>
                          <a:cs typeface="Arial"/>
                        </a:rPr>
                        <a:t>verifiche di dettaglio sui saldi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richiesta di conferma esterna:</a:t>
                      </a:r>
                      <a:r>
                        <a:rPr lang="it-IT" sz="18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800" dirty="0" err="1" smtClean="0">
                          <a:latin typeface="Arial"/>
                          <a:cs typeface="Arial"/>
                        </a:rPr>
                        <a:t>circolarizzazione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rilevazione fisica dei beni: inventario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cut off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ricerca di passività non registrate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identificazione e analisi di incassi e pagamenti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ricalcolo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verifica corretta valutazione:</a:t>
                      </a:r>
                      <a:r>
                        <a:rPr lang="it-IT" sz="1800" baseline="0" dirty="0" smtClean="0">
                          <a:latin typeface="Arial"/>
                          <a:cs typeface="Arial"/>
                        </a:rPr>
                        <a:t> revisione stime contabili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verifica corretta classificazione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sz="1800" dirty="0" smtClean="0">
                          <a:latin typeface="Arial"/>
                          <a:cs typeface="Arial"/>
                        </a:rPr>
                        <a:t>verifiche di dettaglio sull’informativa</a:t>
                      </a:r>
                      <a:endParaRPr lang="it-IT" sz="18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1032</Words>
  <Application>Microsoft Macintosh PowerPoint</Application>
  <PresentationFormat>Presentazione su schermo (4:3)</PresentationFormat>
  <Paragraphs>191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OBIETTIVI di REVISIONE</vt:lpstr>
      <vt:lpstr>OBIETTIVI di REVISIONE</vt:lpstr>
      <vt:lpstr>asserzioni</vt:lpstr>
      <vt:lpstr>asserzioni</vt:lpstr>
      <vt:lpstr>asserzioni</vt:lpstr>
      <vt:lpstr>le procedure di revisione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esecuzione delle procedure</vt:lpstr>
      <vt:lpstr>esecuzione delle procedure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Bettina Campedelli</dc:creator>
  <cp:lastModifiedBy>Bettina Campedelli</cp:lastModifiedBy>
  <cp:revision>81</cp:revision>
  <dcterms:created xsi:type="dcterms:W3CDTF">2012-08-03T15:52:56Z</dcterms:created>
  <dcterms:modified xsi:type="dcterms:W3CDTF">2013-07-01T08:53:35Z</dcterms:modified>
</cp:coreProperties>
</file>