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theme/themeOverride3.xml" ContentType="application/vnd.openxmlformats-officedocument.themeOverride+xml"/>
  <Override PartName="/ppt/charts/chart14.xml" ContentType="application/vnd.openxmlformats-officedocument.drawingml.chart+xml"/>
  <Override PartName="/ppt/theme/themeOverride4.xml" ContentType="application/vnd.openxmlformats-officedocument.themeOverride+xml"/>
  <Override PartName="/ppt/charts/chart15.xml" ContentType="application/vnd.openxmlformats-officedocument.drawingml.chart+xml"/>
  <Override PartName="/ppt/theme/themeOverride5.xml" ContentType="application/vnd.openxmlformats-officedocument.themeOverride+xml"/>
  <Override PartName="/ppt/charts/chart16.xml" ContentType="application/vnd.openxmlformats-officedocument.drawingml.chart+xml"/>
  <Override PartName="/ppt/theme/themeOverride6.xml" ContentType="application/vnd.openxmlformats-officedocument.themeOverride+xml"/>
  <Override PartName="/ppt/charts/chart17.xml" ContentType="application/vnd.openxmlformats-officedocument.drawingml.chart+xml"/>
  <Override PartName="/ppt/theme/themeOverride7.xml" ContentType="application/vnd.openxmlformats-officedocument.themeOverride+xml"/>
  <Override PartName="/ppt/charts/chart18.xml" ContentType="application/vnd.openxmlformats-officedocument.drawingml.chart+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compatMode="1" saveSubsetFonts="1" autoCompressPictures="0">
  <p:sldMasterIdLst>
    <p:sldMasterId id="2147483648" r:id="rId1"/>
  </p:sldMasterIdLst>
  <p:notesMasterIdLst>
    <p:notesMasterId r:id="rId62"/>
  </p:notesMasterIdLst>
  <p:handoutMasterIdLst>
    <p:handoutMasterId r:id="rId63"/>
  </p:handoutMasterIdLst>
  <p:sldIdLst>
    <p:sldId id="264" r:id="rId2"/>
    <p:sldId id="292" r:id="rId3"/>
    <p:sldId id="293" r:id="rId4"/>
    <p:sldId id="294" r:id="rId5"/>
    <p:sldId id="295" r:id="rId6"/>
    <p:sldId id="265" r:id="rId7"/>
    <p:sldId id="302" r:id="rId8"/>
    <p:sldId id="296" r:id="rId9"/>
    <p:sldId id="297" r:id="rId10"/>
    <p:sldId id="298" r:id="rId11"/>
    <p:sldId id="305" r:id="rId12"/>
    <p:sldId id="303" r:id="rId13"/>
    <p:sldId id="299" r:id="rId14"/>
    <p:sldId id="300" r:id="rId15"/>
    <p:sldId id="304" r:id="rId16"/>
    <p:sldId id="306" r:id="rId17"/>
    <p:sldId id="301" r:id="rId18"/>
    <p:sldId id="266" r:id="rId19"/>
    <p:sldId id="268" r:id="rId20"/>
    <p:sldId id="269" r:id="rId21"/>
    <p:sldId id="270" r:id="rId22"/>
    <p:sldId id="271" r:id="rId23"/>
    <p:sldId id="267" r:id="rId24"/>
    <p:sldId id="311" r:id="rId25"/>
    <p:sldId id="307" r:id="rId26"/>
    <p:sldId id="308" r:id="rId27"/>
    <p:sldId id="318" r:id="rId28"/>
    <p:sldId id="309" r:id="rId29"/>
    <p:sldId id="310" r:id="rId30"/>
    <p:sldId id="312" r:id="rId31"/>
    <p:sldId id="313" r:id="rId32"/>
    <p:sldId id="314" r:id="rId33"/>
    <p:sldId id="315" r:id="rId34"/>
    <p:sldId id="316" r:id="rId35"/>
    <p:sldId id="317" r:id="rId36"/>
    <p:sldId id="272" r:id="rId37"/>
    <p:sldId id="281" r:id="rId38"/>
    <p:sldId id="282" r:id="rId39"/>
    <p:sldId id="283" r:id="rId40"/>
    <p:sldId id="256" r:id="rId41"/>
    <p:sldId id="258" r:id="rId42"/>
    <p:sldId id="262" r:id="rId43"/>
    <p:sldId id="259" r:id="rId44"/>
    <p:sldId id="263" r:id="rId45"/>
    <p:sldId id="319" r:id="rId46"/>
    <p:sldId id="284" r:id="rId47"/>
    <p:sldId id="285" r:id="rId48"/>
    <p:sldId id="286" r:id="rId49"/>
    <p:sldId id="287" r:id="rId50"/>
    <p:sldId id="288" r:id="rId51"/>
    <p:sldId id="289" r:id="rId52"/>
    <p:sldId id="290" r:id="rId53"/>
    <p:sldId id="291" r:id="rId54"/>
    <p:sldId id="273" r:id="rId55"/>
    <p:sldId id="274" r:id="rId56"/>
    <p:sldId id="275" r:id="rId57"/>
    <p:sldId id="276" r:id="rId58"/>
    <p:sldId id="277" r:id="rId59"/>
    <p:sldId id="278" r:id="rId60"/>
    <p:sldId id="279" r:id="rId61"/>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1" d="100"/>
          <a:sy n="121" d="100"/>
        </p:scale>
        <p:origin x="-74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handoutMaster" Target="handoutMasters/handout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USB20FD:polecint3.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USB20FD:grande%20divergenza:database5.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USB20FD:grande%20divergenza:database6.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USB20FD:grande%20divergenza:database6.xlsx" TargetMode="External"/></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USB20FD:politica%20economica:polecint2.xls" TargetMode="External"/></Relationships>
</file>

<file path=ppt/charts/_rels/chart1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USB20FD:politica%20economica:polecint2.xls" TargetMode="External"/></Relationships>
</file>

<file path=ppt/charts/_rels/chart15.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USB20FD:politica%20economica:polecint2.xls" TargetMode="External"/></Relationships>
</file>

<file path=ppt/charts/_rels/chart16.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oleObject" Target="USB20FD:politica%20economica:polecint2.xls" TargetMode="External"/></Relationships>
</file>

<file path=ppt/charts/_rels/chart17.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oleObject" Target="USB20FD:politica%20economica:polecint2.xls" TargetMode="External"/></Relationships>
</file>

<file path=ppt/charts/_rels/chart18.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oleObject" Target="USB20FD:politica%20economica:polecint2.xls"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USB20FD:polecint3.xls" TargetMode="External"/><Relationship Id="rId3"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oleObject" Target="USB20FD:grande%20divergenza:database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USB20FD:grande%20divergenza:database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USB20FD:grande%20divergenza:database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USB20FD:grande%20divergenza:database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USB20FD:grande%20divergenza:database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USB20FD:grande%20divergenza:database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USB20FD:grande%20divergenza:database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strRef>
              <c:f>weoreptc.aspx.xls!$A$2</c:f>
              <c:strCache>
                <c:ptCount val="1"/>
                <c:pt idx="0">
                  <c:v>Canada</c:v>
                </c:pt>
              </c:strCache>
            </c:strRef>
          </c:tx>
          <c:marker>
            <c:symbol val="none"/>
          </c:marker>
          <c:xVal>
            <c:numRef>
              <c:f>weoreptc.aspx.xls!$B$1:$AE$1</c:f>
              <c:numCache>
                <c:formatCode>General</c:formatCode>
                <c:ptCount val="30"/>
                <c:pt idx="0">
                  <c:v>1980.0</c:v>
                </c:pt>
                <c:pt idx="1">
                  <c:v>1981.0</c:v>
                </c:pt>
                <c:pt idx="2">
                  <c:v>1982.0</c:v>
                </c:pt>
                <c:pt idx="3">
                  <c:v>1983.0</c:v>
                </c:pt>
                <c:pt idx="4">
                  <c:v>1984.0</c:v>
                </c:pt>
                <c:pt idx="5">
                  <c:v>1985.0</c:v>
                </c:pt>
                <c:pt idx="6">
                  <c:v>1986.0</c:v>
                </c:pt>
                <c:pt idx="7">
                  <c:v>1987.0</c:v>
                </c:pt>
                <c:pt idx="8">
                  <c:v>1988.0</c:v>
                </c:pt>
                <c:pt idx="9">
                  <c:v>1989.0</c:v>
                </c:pt>
                <c:pt idx="10">
                  <c:v>1990.0</c:v>
                </c:pt>
                <c:pt idx="11">
                  <c:v>1991.0</c:v>
                </c:pt>
                <c:pt idx="12">
                  <c:v>1992.0</c:v>
                </c:pt>
                <c:pt idx="13">
                  <c:v>1993.0</c:v>
                </c:pt>
                <c:pt idx="14">
                  <c:v>1994.0</c:v>
                </c:pt>
                <c:pt idx="15">
                  <c:v>1995.0</c:v>
                </c:pt>
                <c:pt idx="16">
                  <c:v>1996.0</c:v>
                </c:pt>
                <c:pt idx="17">
                  <c:v>1997.0</c:v>
                </c:pt>
                <c:pt idx="18">
                  <c:v>1998.0</c:v>
                </c:pt>
                <c:pt idx="19">
                  <c:v>1999.0</c:v>
                </c:pt>
                <c:pt idx="20">
                  <c:v>2000.0</c:v>
                </c:pt>
                <c:pt idx="21">
                  <c:v>2001.0</c:v>
                </c:pt>
                <c:pt idx="22">
                  <c:v>2002.0</c:v>
                </c:pt>
                <c:pt idx="23">
                  <c:v>2003.0</c:v>
                </c:pt>
                <c:pt idx="24">
                  <c:v>2004.0</c:v>
                </c:pt>
                <c:pt idx="25">
                  <c:v>2005.0</c:v>
                </c:pt>
                <c:pt idx="26">
                  <c:v>2006.0</c:v>
                </c:pt>
                <c:pt idx="27">
                  <c:v>2007.0</c:v>
                </c:pt>
                <c:pt idx="28">
                  <c:v>2008.0</c:v>
                </c:pt>
                <c:pt idx="29">
                  <c:v>2009.0</c:v>
                </c:pt>
              </c:numCache>
            </c:numRef>
          </c:xVal>
          <c:yVal>
            <c:numRef>
              <c:f>weoreptc.aspx.xls!$B$2:$AE$2</c:f>
              <c:numCache>
                <c:formatCode>#,##0</c:formatCode>
                <c:ptCount val="30"/>
                <c:pt idx="0">
                  <c:v>268889.0</c:v>
                </c:pt>
                <c:pt idx="1">
                  <c:v>300666.0</c:v>
                </c:pt>
                <c:pt idx="2">
                  <c:v>307894.0</c:v>
                </c:pt>
                <c:pt idx="3">
                  <c:v>333804.0</c:v>
                </c:pt>
                <c:pt idx="4">
                  <c:v>347150.0</c:v>
                </c:pt>
                <c:pt idx="5">
                  <c:v>355708.0</c:v>
                </c:pt>
                <c:pt idx="6">
                  <c:v>368867.0</c:v>
                </c:pt>
                <c:pt idx="7">
                  <c:v>421533.0</c:v>
                </c:pt>
                <c:pt idx="8">
                  <c:v>498164.0</c:v>
                </c:pt>
                <c:pt idx="9">
                  <c:v>555517.0</c:v>
                </c:pt>
                <c:pt idx="10">
                  <c:v>582735.0</c:v>
                </c:pt>
                <c:pt idx="11">
                  <c:v>598199.0</c:v>
                </c:pt>
                <c:pt idx="12">
                  <c:v>579520.0</c:v>
                </c:pt>
                <c:pt idx="13">
                  <c:v>563676.0</c:v>
                </c:pt>
                <c:pt idx="14">
                  <c:v>564478.0</c:v>
                </c:pt>
                <c:pt idx="15">
                  <c:v>590500.0</c:v>
                </c:pt>
                <c:pt idx="16">
                  <c:v>613776.0</c:v>
                </c:pt>
                <c:pt idx="17">
                  <c:v>637529.0</c:v>
                </c:pt>
                <c:pt idx="18">
                  <c:v>616782.0</c:v>
                </c:pt>
                <c:pt idx="19">
                  <c:v>661251.0</c:v>
                </c:pt>
                <c:pt idx="20">
                  <c:v>724914.0</c:v>
                </c:pt>
                <c:pt idx="21">
                  <c:v>715442.0</c:v>
                </c:pt>
                <c:pt idx="22">
                  <c:v>734653.0</c:v>
                </c:pt>
                <c:pt idx="23">
                  <c:v>865903.0</c:v>
                </c:pt>
                <c:pt idx="24">
                  <c:v>992227.0</c:v>
                </c:pt>
                <c:pt idx="25">
                  <c:v>1.133757E6</c:v>
                </c:pt>
                <c:pt idx="26">
                  <c:v>1.278607E6</c:v>
                </c:pt>
                <c:pt idx="27">
                  <c:v>1.424067E6</c:v>
                </c:pt>
                <c:pt idx="28">
                  <c:v>1.499108E6</c:v>
                </c:pt>
                <c:pt idx="29">
                  <c:v>1.336066E6</c:v>
                </c:pt>
              </c:numCache>
            </c:numRef>
          </c:yVal>
          <c:smooth val="0"/>
        </c:ser>
        <c:ser>
          <c:idx val="1"/>
          <c:order val="1"/>
          <c:tx>
            <c:strRef>
              <c:f>weoreptc.aspx.xls!$A$3</c:f>
              <c:strCache>
                <c:ptCount val="1"/>
                <c:pt idx="0">
                  <c:v>France</c:v>
                </c:pt>
              </c:strCache>
            </c:strRef>
          </c:tx>
          <c:marker>
            <c:symbol val="none"/>
          </c:marker>
          <c:xVal>
            <c:numRef>
              <c:f>weoreptc.aspx.xls!$B$1:$AE$1</c:f>
              <c:numCache>
                <c:formatCode>General</c:formatCode>
                <c:ptCount val="30"/>
                <c:pt idx="0">
                  <c:v>1980.0</c:v>
                </c:pt>
                <c:pt idx="1">
                  <c:v>1981.0</c:v>
                </c:pt>
                <c:pt idx="2">
                  <c:v>1982.0</c:v>
                </c:pt>
                <c:pt idx="3">
                  <c:v>1983.0</c:v>
                </c:pt>
                <c:pt idx="4">
                  <c:v>1984.0</c:v>
                </c:pt>
                <c:pt idx="5">
                  <c:v>1985.0</c:v>
                </c:pt>
                <c:pt idx="6">
                  <c:v>1986.0</c:v>
                </c:pt>
                <c:pt idx="7">
                  <c:v>1987.0</c:v>
                </c:pt>
                <c:pt idx="8">
                  <c:v>1988.0</c:v>
                </c:pt>
                <c:pt idx="9">
                  <c:v>1989.0</c:v>
                </c:pt>
                <c:pt idx="10">
                  <c:v>1990.0</c:v>
                </c:pt>
                <c:pt idx="11">
                  <c:v>1991.0</c:v>
                </c:pt>
                <c:pt idx="12">
                  <c:v>1992.0</c:v>
                </c:pt>
                <c:pt idx="13">
                  <c:v>1993.0</c:v>
                </c:pt>
                <c:pt idx="14">
                  <c:v>1994.0</c:v>
                </c:pt>
                <c:pt idx="15">
                  <c:v>1995.0</c:v>
                </c:pt>
                <c:pt idx="16">
                  <c:v>1996.0</c:v>
                </c:pt>
                <c:pt idx="17">
                  <c:v>1997.0</c:v>
                </c:pt>
                <c:pt idx="18">
                  <c:v>1998.0</c:v>
                </c:pt>
                <c:pt idx="19">
                  <c:v>1999.0</c:v>
                </c:pt>
                <c:pt idx="20">
                  <c:v>2000.0</c:v>
                </c:pt>
                <c:pt idx="21">
                  <c:v>2001.0</c:v>
                </c:pt>
                <c:pt idx="22">
                  <c:v>2002.0</c:v>
                </c:pt>
                <c:pt idx="23">
                  <c:v>2003.0</c:v>
                </c:pt>
                <c:pt idx="24">
                  <c:v>2004.0</c:v>
                </c:pt>
                <c:pt idx="25">
                  <c:v>2005.0</c:v>
                </c:pt>
                <c:pt idx="26">
                  <c:v>2006.0</c:v>
                </c:pt>
                <c:pt idx="27">
                  <c:v>2007.0</c:v>
                </c:pt>
                <c:pt idx="28">
                  <c:v>2008.0</c:v>
                </c:pt>
                <c:pt idx="29">
                  <c:v>2009.0</c:v>
                </c:pt>
              </c:numCache>
            </c:numRef>
          </c:xVal>
          <c:yVal>
            <c:numRef>
              <c:f>weoreptc.aspx.xls!$B$3:$AE$3</c:f>
              <c:numCache>
                <c:formatCode>#,##0</c:formatCode>
                <c:ptCount val="30"/>
                <c:pt idx="0">
                  <c:v>691238.0</c:v>
                </c:pt>
                <c:pt idx="1">
                  <c:v>607503.0</c:v>
                </c:pt>
                <c:pt idx="2">
                  <c:v>575889.0</c:v>
                </c:pt>
                <c:pt idx="3">
                  <c:v>550114.0</c:v>
                </c:pt>
                <c:pt idx="4">
                  <c:v>521852.0</c:v>
                </c:pt>
                <c:pt idx="5">
                  <c:v>547903.0</c:v>
                </c:pt>
                <c:pt idx="6">
                  <c:v>761351.0</c:v>
                </c:pt>
                <c:pt idx="7">
                  <c:v>923677.0</c:v>
                </c:pt>
                <c:pt idx="8">
                  <c:v>1.004438E6</c:v>
                </c:pt>
                <c:pt idx="9">
                  <c:v>1.009835E6</c:v>
                </c:pt>
                <c:pt idx="10">
                  <c:v>1.248563E6</c:v>
                </c:pt>
                <c:pt idx="11">
                  <c:v>1.249223E6</c:v>
                </c:pt>
                <c:pt idx="12">
                  <c:v>1.374072E6</c:v>
                </c:pt>
                <c:pt idx="13">
                  <c:v>1.292117E6</c:v>
                </c:pt>
                <c:pt idx="14">
                  <c:v>1.366163E6</c:v>
                </c:pt>
                <c:pt idx="15">
                  <c:v>1.572382E6</c:v>
                </c:pt>
                <c:pt idx="16">
                  <c:v>1.574319E6</c:v>
                </c:pt>
                <c:pt idx="17">
                  <c:v>1.425801E6</c:v>
                </c:pt>
                <c:pt idx="18">
                  <c:v>1.474239E6</c:v>
                </c:pt>
                <c:pt idx="19">
                  <c:v>1.458365E6</c:v>
                </c:pt>
                <c:pt idx="20">
                  <c:v>1.333283E6</c:v>
                </c:pt>
                <c:pt idx="21">
                  <c:v>1.341254E6</c:v>
                </c:pt>
                <c:pt idx="22">
                  <c:v>1.463457E6</c:v>
                </c:pt>
                <c:pt idx="23">
                  <c:v>1.804407E6</c:v>
                </c:pt>
                <c:pt idx="24">
                  <c:v>2.060576E6</c:v>
                </c:pt>
                <c:pt idx="25">
                  <c:v>2.147773E6</c:v>
                </c:pt>
                <c:pt idx="26">
                  <c:v>2.270364E6</c:v>
                </c:pt>
                <c:pt idx="27">
                  <c:v>2.598772E6</c:v>
                </c:pt>
                <c:pt idx="28">
                  <c:v>2.865227E6</c:v>
                </c:pt>
                <c:pt idx="29">
                  <c:v>2.656378E6</c:v>
                </c:pt>
              </c:numCache>
            </c:numRef>
          </c:yVal>
          <c:smooth val="0"/>
        </c:ser>
        <c:ser>
          <c:idx val="2"/>
          <c:order val="2"/>
          <c:tx>
            <c:strRef>
              <c:f>weoreptc.aspx.xls!$A$4</c:f>
              <c:strCache>
                <c:ptCount val="1"/>
                <c:pt idx="0">
                  <c:v>Germany</c:v>
                </c:pt>
              </c:strCache>
            </c:strRef>
          </c:tx>
          <c:marker>
            <c:symbol val="none"/>
          </c:marker>
          <c:xVal>
            <c:numRef>
              <c:f>weoreptc.aspx.xls!$B$1:$AE$1</c:f>
              <c:numCache>
                <c:formatCode>General</c:formatCode>
                <c:ptCount val="30"/>
                <c:pt idx="0">
                  <c:v>1980.0</c:v>
                </c:pt>
                <c:pt idx="1">
                  <c:v>1981.0</c:v>
                </c:pt>
                <c:pt idx="2">
                  <c:v>1982.0</c:v>
                </c:pt>
                <c:pt idx="3">
                  <c:v>1983.0</c:v>
                </c:pt>
                <c:pt idx="4">
                  <c:v>1984.0</c:v>
                </c:pt>
                <c:pt idx="5">
                  <c:v>1985.0</c:v>
                </c:pt>
                <c:pt idx="6">
                  <c:v>1986.0</c:v>
                </c:pt>
                <c:pt idx="7">
                  <c:v>1987.0</c:v>
                </c:pt>
                <c:pt idx="8">
                  <c:v>1988.0</c:v>
                </c:pt>
                <c:pt idx="9">
                  <c:v>1989.0</c:v>
                </c:pt>
                <c:pt idx="10">
                  <c:v>1990.0</c:v>
                </c:pt>
                <c:pt idx="11">
                  <c:v>1991.0</c:v>
                </c:pt>
                <c:pt idx="12">
                  <c:v>1992.0</c:v>
                </c:pt>
                <c:pt idx="13">
                  <c:v>1993.0</c:v>
                </c:pt>
                <c:pt idx="14">
                  <c:v>1994.0</c:v>
                </c:pt>
                <c:pt idx="15">
                  <c:v>1995.0</c:v>
                </c:pt>
                <c:pt idx="16">
                  <c:v>1996.0</c:v>
                </c:pt>
                <c:pt idx="17">
                  <c:v>1997.0</c:v>
                </c:pt>
                <c:pt idx="18">
                  <c:v>1998.0</c:v>
                </c:pt>
                <c:pt idx="19">
                  <c:v>1999.0</c:v>
                </c:pt>
                <c:pt idx="20">
                  <c:v>2000.0</c:v>
                </c:pt>
                <c:pt idx="21">
                  <c:v>2001.0</c:v>
                </c:pt>
                <c:pt idx="22">
                  <c:v>2002.0</c:v>
                </c:pt>
                <c:pt idx="23">
                  <c:v>2003.0</c:v>
                </c:pt>
                <c:pt idx="24">
                  <c:v>2004.0</c:v>
                </c:pt>
                <c:pt idx="25">
                  <c:v>2005.0</c:v>
                </c:pt>
                <c:pt idx="26">
                  <c:v>2006.0</c:v>
                </c:pt>
                <c:pt idx="27">
                  <c:v>2007.0</c:v>
                </c:pt>
                <c:pt idx="28">
                  <c:v>2008.0</c:v>
                </c:pt>
                <c:pt idx="29">
                  <c:v>2009.0</c:v>
                </c:pt>
              </c:numCache>
            </c:numRef>
          </c:xVal>
          <c:yVal>
            <c:numRef>
              <c:f>weoreptc.aspx.xls!$B$4:$AE$4</c:f>
              <c:numCache>
                <c:formatCode>#,##0</c:formatCode>
                <c:ptCount val="30"/>
                <c:pt idx="0">
                  <c:v>826142.0</c:v>
                </c:pt>
                <c:pt idx="1">
                  <c:v>695074.0</c:v>
                </c:pt>
                <c:pt idx="2">
                  <c:v>671155.0</c:v>
                </c:pt>
                <c:pt idx="3">
                  <c:v>669573.0</c:v>
                </c:pt>
                <c:pt idx="4">
                  <c:v>630853.0</c:v>
                </c:pt>
                <c:pt idx="5">
                  <c:v>639695.0</c:v>
                </c:pt>
                <c:pt idx="6">
                  <c:v>913641.0</c:v>
                </c:pt>
                <c:pt idx="7">
                  <c:v>1.136929E6</c:v>
                </c:pt>
                <c:pt idx="8">
                  <c:v>1.225728E6</c:v>
                </c:pt>
                <c:pt idx="9">
                  <c:v>1.216796E6</c:v>
                </c:pt>
                <c:pt idx="10">
                  <c:v>1.547026E6</c:v>
                </c:pt>
                <c:pt idx="11">
                  <c:v>1.815061E6</c:v>
                </c:pt>
                <c:pt idx="12">
                  <c:v>2.066729E6</c:v>
                </c:pt>
                <c:pt idx="13">
                  <c:v>2.005557E6</c:v>
                </c:pt>
                <c:pt idx="14">
                  <c:v>2.151025E6</c:v>
                </c:pt>
                <c:pt idx="15">
                  <c:v>2.524949E6</c:v>
                </c:pt>
                <c:pt idx="16">
                  <c:v>2.439346E6</c:v>
                </c:pt>
                <c:pt idx="17">
                  <c:v>2.163233E6</c:v>
                </c:pt>
                <c:pt idx="18">
                  <c:v>2.187484E6</c:v>
                </c:pt>
                <c:pt idx="19">
                  <c:v>2.146432E6</c:v>
                </c:pt>
                <c:pt idx="20">
                  <c:v>1.905795E6</c:v>
                </c:pt>
                <c:pt idx="21">
                  <c:v>1.892595E6</c:v>
                </c:pt>
                <c:pt idx="22">
                  <c:v>2.02406E6</c:v>
                </c:pt>
                <c:pt idx="23">
                  <c:v>2.446885E6</c:v>
                </c:pt>
                <c:pt idx="24">
                  <c:v>2.748821E6</c:v>
                </c:pt>
                <c:pt idx="25">
                  <c:v>2.793232E6</c:v>
                </c:pt>
                <c:pt idx="26">
                  <c:v>2.921266E6</c:v>
                </c:pt>
                <c:pt idx="27">
                  <c:v>3.333934E6</c:v>
                </c:pt>
                <c:pt idx="28">
                  <c:v>3.651618E6</c:v>
                </c:pt>
                <c:pt idx="29">
                  <c:v>3.338675E6</c:v>
                </c:pt>
              </c:numCache>
            </c:numRef>
          </c:yVal>
          <c:smooth val="0"/>
        </c:ser>
        <c:ser>
          <c:idx val="3"/>
          <c:order val="3"/>
          <c:tx>
            <c:strRef>
              <c:f>weoreptc.aspx.xls!$A$5</c:f>
              <c:strCache>
                <c:ptCount val="1"/>
                <c:pt idx="0">
                  <c:v>Italy</c:v>
                </c:pt>
              </c:strCache>
            </c:strRef>
          </c:tx>
          <c:marker>
            <c:symbol val="none"/>
          </c:marker>
          <c:xVal>
            <c:numRef>
              <c:f>weoreptc.aspx.xls!$B$1:$AE$1</c:f>
              <c:numCache>
                <c:formatCode>General</c:formatCode>
                <c:ptCount val="30"/>
                <c:pt idx="0">
                  <c:v>1980.0</c:v>
                </c:pt>
                <c:pt idx="1">
                  <c:v>1981.0</c:v>
                </c:pt>
                <c:pt idx="2">
                  <c:v>1982.0</c:v>
                </c:pt>
                <c:pt idx="3">
                  <c:v>1983.0</c:v>
                </c:pt>
                <c:pt idx="4">
                  <c:v>1984.0</c:v>
                </c:pt>
                <c:pt idx="5">
                  <c:v>1985.0</c:v>
                </c:pt>
                <c:pt idx="6">
                  <c:v>1986.0</c:v>
                </c:pt>
                <c:pt idx="7">
                  <c:v>1987.0</c:v>
                </c:pt>
                <c:pt idx="8">
                  <c:v>1988.0</c:v>
                </c:pt>
                <c:pt idx="9">
                  <c:v>1989.0</c:v>
                </c:pt>
                <c:pt idx="10">
                  <c:v>1990.0</c:v>
                </c:pt>
                <c:pt idx="11">
                  <c:v>1991.0</c:v>
                </c:pt>
                <c:pt idx="12">
                  <c:v>1992.0</c:v>
                </c:pt>
                <c:pt idx="13">
                  <c:v>1993.0</c:v>
                </c:pt>
                <c:pt idx="14">
                  <c:v>1994.0</c:v>
                </c:pt>
                <c:pt idx="15">
                  <c:v>1995.0</c:v>
                </c:pt>
                <c:pt idx="16">
                  <c:v>1996.0</c:v>
                </c:pt>
                <c:pt idx="17">
                  <c:v>1997.0</c:v>
                </c:pt>
                <c:pt idx="18">
                  <c:v>1998.0</c:v>
                </c:pt>
                <c:pt idx="19">
                  <c:v>1999.0</c:v>
                </c:pt>
                <c:pt idx="20">
                  <c:v>2000.0</c:v>
                </c:pt>
                <c:pt idx="21">
                  <c:v>2001.0</c:v>
                </c:pt>
                <c:pt idx="22">
                  <c:v>2002.0</c:v>
                </c:pt>
                <c:pt idx="23">
                  <c:v>2003.0</c:v>
                </c:pt>
                <c:pt idx="24">
                  <c:v>2004.0</c:v>
                </c:pt>
                <c:pt idx="25">
                  <c:v>2005.0</c:v>
                </c:pt>
                <c:pt idx="26">
                  <c:v>2006.0</c:v>
                </c:pt>
                <c:pt idx="27">
                  <c:v>2007.0</c:v>
                </c:pt>
                <c:pt idx="28">
                  <c:v>2008.0</c:v>
                </c:pt>
                <c:pt idx="29">
                  <c:v>2009.0</c:v>
                </c:pt>
              </c:numCache>
            </c:numRef>
          </c:xVal>
          <c:yVal>
            <c:numRef>
              <c:f>weoreptc.aspx.xls!$B$5:$AE$5</c:f>
              <c:numCache>
                <c:formatCode>#,##0</c:formatCode>
                <c:ptCount val="30"/>
                <c:pt idx="0">
                  <c:v>460630.0</c:v>
                </c:pt>
                <c:pt idx="1">
                  <c:v>417727.0</c:v>
                </c:pt>
                <c:pt idx="2">
                  <c:v>412834.0</c:v>
                </c:pt>
                <c:pt idx="3">
                  <c:v>428412.0</c:v>
                </c:pt>
                <c:pt idx="4">
                  <c:v>423275.0</c:v>
                </c:pt>
                <c:pt idx="5">
                  <c:v>437103.0</c:v>
                </c:pt>
                <c:pt idx="6">
                  <c:v>619077.0</c:v>
                </c:pt>
                <c:pt idx="7">
                  <c:v>777008.0</c:v>
                </c:pt>
                <c:pt idx="8">
                  <c:v>860861.0</c:v>
                </c:pt>
                <c:pt idx="9">
                  <c:v>895337.0</c:v>
                </c:pt>
                <c:pt idx="10">
                  <c:v>1.135543E6</c:v>
                </c:pt>
                <c:pt idx="11">
                  <c:v>1.198985E6</c:v>
                </c:pt>
                <c:pt idx="12">
                  <c:v>1.271907E6</c:v>
                </c:pt>
                <c:pt idx="13">
                  <c:v>1.022662E6</c:v>
                </c:pt>
                <c:pt idx="14">
                  <c:v>1.054897E6</c:v>
                </c:pt>
                <c:pt idx="15">
                  <c:v>1.126631E6</c:v>
                </c:pt>
                <c:pt idx="16">
                  <c:v>1.259947E6</c:v>
                </c:pt>
                <c:pt idx="17">
                  <c:v>1.193617E6</c:v>
                </c:pt>
                <c:pt idx="18">
                  <c:v>1.218666E6</c:v>
                </c:pt>
                <c:pt idx="19">
                  <c:v>1.202398E6</c:v>
                </c:pt>
                <c:pt idx="20">
                  <c:v>1.100563E6</c:v>
                </c:pt>
                <c:pt idx="21">
                  <c:v>1.118318E6</c:v>
                </c:pt>
                <c:pt idx="22">
                  <c:v>1.223236E6</c:v>
                </c:pt>
                <c:pt idx="23">
                  <c:v>1.510055E6</c:v>
                </c:pt>
                <c:pt idx="24">
                  <c:v>1.730095E6</c:v>
                </c:pt>
                <c:pt idx="25">
                  <c:v>1.780781E6</c:v>
                </c:pt>
                <c:pt idx="26">
                  <c:v>1.865112E6</c:v>
                </c:pt>
                <c:pt idx="27">
                  <c:v>2.119247E6</c:v>
                </c:pt>
                <c:pt idx="28">
                  <c:v>2.307429E6</c:v>
                </c:pt>
                <c:pt idx="29">
                  <c:v>2.118264E6</c:v>
                </c:pt>
              </c:numCache>
            </c:numRef>
          </c:yVal>
          <c:smooth val="0"/>
        </c:ser>
        <c:ser>
          <c:idx val="4"/>
          <c:order val="4"/>
          <c:tx>
            <c:strRef>
              <c:f>weoreptc.aspx.xls!$A$6</c:f>
              <c:strCache>
                <c:ptCount val="1"/>
                <c:pt idx="0">
                  <c:v>Japan</c:v>
                </c:pt>
              </c:strCache>
            </c:strRef>
          </c:tx>
          <c:marker>
            <c:symbol val="none"/>
          </c:marker>
          <c:xVal>
            <c:numRef>
              <c:f>weoreptc.aspx.xls!$B$1:$AE$1</c:f>
              <c:numCache>
                <c:formatCode>General</c:formatCode>
                <c:ptCount val="30"/>
                <c:pt idx="0">
                  <c:v>1980.0</c:v>
                </c:pt>
                <c:pt idx="1">
                  <c:v>1981.0</c:v>
                </c:pt>
                <c:pt idx="2">
                  <c:v>1982.0</c:v>
                </c:pt>
                <c:pt idx="3">
                  <c:v>1983.0</c:v>
                </c:pt>
                <c:pt idx="4">
                  <c:v>1984.0</c:v>
                </c:pt>
                <c:pt idx="5">
                  <c:v>1985.0</c:v>
                </c:pt>
                <c:pt idx="6">
                  <c:v>1986.0</c:v>
                </c:pt>
                <c:pt idx="7">
                  <c:v>1987.0</c:v>
                </c:pt>
                <c:pt idx="8">
                  <c:v>1988.0</c:v>
                </c:pt>
                <c:pt idx="9">
                  <c:v>1989.0</c:v>
                </c:pt>
                <c:pt idx="10">
                  <c:v>1990.0</c:v>
                </c:pt>
                <c:pt idx="11">
                  <c:v>1991.0</c:v>
                </c:pt>
                <c:pt idx="12">
                  <c:v>1992.0</c:v>
                </c:pt>
                <c:pt idx="13">
                  <c:v>1993.0</c:v>
                </c:pt>
                <c:pt idx="14">
                  <c:v>1994.0</c:v>
                </c:pt>
                <c:pt idx="15">
                  <c:v>1995.0</c:v>
                </c:pt>
                <c:pt idx="16">
                  <c:v>1996.0</c:v>
                </c:pt>
                <c:pt idx="17">
                  <c:v>1997.0</c:v>
                </c:pt>
                <c:pt idx="18">
                  <c:v>1998.0</c:v>
                </c:pt>
                <c:pt idx="19">
                  <c:v>1999.0</c:v>
                </c:pt>
                <c:pt idx="20">
                  <c:v>2000.0</c:v>
                </c:pt>
                <c:pt idx="21">
                  <c:v>2001.0</c:v>
                </c:pt>
                <c:pt idx="22">
                  <c:v>2002.0</c:v>
                </c:pt>
                <c:pt idx="23">
                  <c:v>2003.0</c:v>
                </c:pt>
                <c:pt idx="24">
                  <c:v>2004.0</c:v>
                </c:pt>
                <c:pt idx="25">
                  <c:v>2005.0</c:v>
                </c:pt>
                <c:pt idx="26">
                  <c:v>2006.0</c:v>
                </c:pt>
                <c:pt idx="27">
                  <c:v>2007.0</c:v>
                </c:pt>
                <c:pt idx="28">
                  <c:v>2008.0</c:v>
                </c:pt>
                <c:pt idx="29">
                  <c:v>2009.0</c:v>
                </c:pt>
              </c:numCache>
            </c:numRef>
          </c:xVal>
          <c:yVal>
            <c:numRef>
              <c:f>weoreptc.aspx.xls!$B$6:$AE$6</c:f>
              <c:numCache>
                <c:formatCode>#,##0</c:formatCode>
                <c:ptCount val="30"/>
                <c:pt idx="0">
                  <c:v>1.059379E6</c:v>
                </c:pt>
                <c:pt idx="1">
                  <c:v>1.170839E6</c:v>
                </c:pt>
                <c:pt idx="2">
                  <c:v>1.088119E6</c:v>
                </c:pt>
                <c:pt idx="3">
                  <c:v>1.186914E6</c:v>
                </c:pt>
                <c:pt idx="4">
                  <c:v>1.262978E6</c:v>
                </c:pt>
                <c:pt idx="5">
                  <c:v>1.352059E6</c:v>
                </c:pt>
                <c:pt idx="6">
                  <c:v>2.003319E6</c:v>
                </c:pt>
                <c:pt idx="7">
                  <c:v>2.4296E6</c:v>
                </c:pt>
                <c:pt idx="8">
                  <c:v>2.949996E6</c:v>
                </c:pt>
                <c:pt idx="9">
                  <c:v>2.951768E6</c:v>
                </c:pt>
                <c:pt idx="10">
                  <c:v>3.030047E6</c:v>
                </c:pt>
                <c:pt idx="11">
                  <c:v>3.464925E6</c:v>
                </c:pt>
                <c:pt idx="12">
                  <c:v>3.781779E6</c:v>
                </c:pt>
                <c:pt idx="13">
                  <c:v>4.340888E6</c:v>
                </c:pt>
                <c:pt idx="14">
                  <c:v>4.778992E6</c:v>
                </c:pt>
                <c:pt idx="15">
                  <c:v>5.264382E6</c:v>
                </c:pt>
                <c:pt idx="16">
                  <c:v>4.642547E6</c:v>
                </c:pt>
                <c:pt idx="17">
                  <c:v>4.261844E6</c:v>
                </c:pt>
                <c:pt idx="18">
                  <c:v>3.857028E6</c:v>
                </c:pt>
                <c:pt idx="19">
                  <c:v>4.368734E6</c:v>
                </c:pt>
                <c:pt idx="20">
                  <c:v>4.667448E6</c:v>
                </c:pt>
                <c:pt idx="21">
                  <c:v>4.095483E6</c:v>
                </c:pt>
                <c:pt idx="22">
                  <c:v>3.918334E6</c:v>
                </c:pt>
                <c:pt idx="23">
                  <c:v>4.229098E6</c:v>
                </c:pt>
                <c:pt idx="24">
                  <c:v>4.605939E6</c:v>
                </c:pt>
                <c:pt idx="25">
                  <c:v>4.552192E6</c:v>
                </c:pt>
                <c:pt idx="26">
                  <c:v>4.362577E6</c:v>
                </c:pt>
                <c:pt idx="27">
                  <c:v>4.377961E6</c:v>
                </c:pt>
                <c:pt idx="28">
                  <c:v>4.886952E6</c:v>
                </c:pt>
                <c:pt idx="29">
                  <c:v>5.068894E6</c:v>
                </c:pt>
              </c:numCache>
            </c:numRef>
          </c:yVal>
          <c:smooth val="0"/>
        </c:ser>
        <c:ser>
          <c:idx val="5"/>
          <c:order val="5"/>
          <c:tx>
            <c:strRef>
              <c:f>weoreptc.aspx.xls!$A$7</c:f>
              <c:strCache>
                <c:ptCount val="1"/>
                <c:pt idx="0">
                  <c:v>United Kingdom</c:v>
                </c:pt>
              </c:strCache>
            </c:strRef>
          </c:tx>
          <c:marker>
            <c:symbol val="none"/>
          </c:marker>
          <c:xVal>
            <c:numRef>
              <c:f>weoreptc.aspx.xls!$B$1:$AE$1</c:f>
              <c:numCache>
                <c:formatCode>General</c:formatCode>
                <c:ptCount val="30"/>
                <c:pt idx="0">
                  <c:v>1980.0</c:v>
                </c:pt>
                <c:pt idx="1">
                  <c:v>1981.0</c:v>
                </c:pt>
                <c:pt idx="2">
                  <c:v>1982.0</c:v>
                </c:pt>
                <c:pt idx="3">
                  <c:v>1983.0</c:v>
                </c:pt>
                <c:pt idx="4">
                  <c:v>1984.0</c:v>
                </c:pt>
                <c:pt idx="5">
                  <c:v>1985.0</c:v>
                </c:pt>
                <c:pt idx="6">
                  <c:v>1986.0</c:v>
                </c:pt>
                <c:pt idx="7">
                  <c:v>1987.0</c:v>
                </c:pt>
                <c:pt idx="8">
                  <c:v>1988.0</c:v>
                </c:pt>
                <c:pt idx="9">
                  <c:v>1989.0</c:v>
                </c:pt>
                <c:pt idx="10">
                  <c:v>1990.0</c:v>
                </c:pt>
                <c:pt idx="11">
                  <c:v>1991.0</c:v>
                </c:pt>
                <c:pt idx="12">
                  <c:v>1992.0</c:v>
                </c:pt>
                <c:pt idx="13">
                  <c:v>1993.0</c:v>
                </c:pt>
                <c:pt idx="14">
                  <c:v>1994.0</c:v>
                </c:pt>
                <c:pt idx="15">
                  <c:v>1995.0</c:v>
                </c:pt>
                <c:pt idx="16">
                  <c:v>1996.0</c:v>
                </c:pt>
                <c:pt idx="17">
                  <c:v>1997.0</c:v>
                </c:pt>
                <c:pt idx="18">
                  <c:v>1998.0</c:v>
                </c:pt>
                <c:pt idx="19">
                  <c:v>1999.0</c:v>
                </c:pt>
                <c:pt idx="20">
                  <c:v>2000.0</c:v>
                </c:pt>
                <c:pt idx="21">
                  <c:v>2001.0</c:v>
                </c:pt>
                <c:pt idx="22">
                  <c:v>2002.0</c:v>
                </c:pt>
                <c:pt idx="23">
                  <c:v>2003.0</c:v>
                </c:pt>
                <c:pt idx="24">
                  <c:v>2004.0</c:v>
                </c:pt>
                <c:pt idx="25">
                  <c:v>2005.0</c:v>
                </c:pt>
                <c:pt idx="26">
                  <c:v>2006.0</c:v>
                </c:pt>
                <c:pt idx="27">
                  <c:v>2007.0</c:v>
                </c:pt>
                <c:pt idx="28">
                  <c:v>2008.0</c:v>
                </c:pt>
                <c:pt idx="29">
                  <c:v>2009.0</c:v>
                </c:pt>
              </c:numCache>
            </c:numRef>
          </c:xVal>
          <c:yVal>
            <c:numRef>
              <c:f>weoreptc.aspx.xls!$B$7:$AE$7</c:f>
              <c:numCache>
                <c:formatCode>#,##0</c:formatCode>
                <c:ptCount val="30"/>
                <c:pt idx="0">
                  <c:v>542452.0</c:v>
                </c:pt>
                <c:pt idx="1">
                  <c:v>519709.0</c:v>
                </c:pt>
                <c:pt idx="2">
                  <c:v>491938.0</c:v>
                </c:pt>
                <c:pt idx="3">
                  <c:v>466031.0</c:v>
                </c:pt>
                <c:pt idx="4">
                  <c:v>440874.0</c:v>
                </c:pt>
                <c:pt idx="5">
                  <c:v>468958.0</c:v>
                </c:pt>
                <c:pt idx="6">
                  <c:v>570884.0</c:v>
                </c:pt>
                <c:pt idx="7">
                  <c:v>702540.0</c:v>
                </c:pt>
                <c:pt idx="8">
                  <c:v>852399.0</c:v>
                </c:pt>
                <c:pt idx="9">
                  <c:v>861294.0</c:v>
                </c:pt>
                <c:pt idx="10">
                  <c:v>1.017792E6</c:v>
                </c:pt>
                <c:pt idx="11">
                  <c:v>1.059257E6</c:v>
                </c:pt>
                <c:pt idx="12">
                  <c:v>1.098297E6</c:v>
                </c:pt>
                <c:pt idx="13">
                  <c:v>982615.0</c:v>
                </c:pt>
                <c:pt idx="14">
                  <c:v>1.061382E6</c:v>
                </c:pt>
                <c:pt idx="15">
                  <c:v>1.157436E6</c:v>
                </c:pt>
                <c:pt idx="16">
                  <c:v>1.220853E6</c:v>
                </c:pt>
                <c:pt idx="17">
                  <c:v>1.359441E6</c:v>
                </c:pt>
                <c:pt idx="18">
                  <c:v>1.456155E6</c:v>
                </c:pt>
                <c:pt idx="19">
                  <c:v>1.502893E6</c:v>
                </c:pt>
                <c:pt idx="20">
                  <c:v>1.480527E6</c:v>
                </c:pt>
                <c:pt idx="21">
                  <c:v>1.471396E6</c:v>
                </c:pt>
                <c:pt idx="22">
                  <c:v>1.614699E6</c:v>
                </c:pt>
                <c:pt idx="23">
                  <c:v>1.86277E6</c:v>
                </c:pt>
                <c:pt idx="24">
                  <c:v>2.203575E6</c:v>
                </c:pt>
                <c:pt idx="25">
                  <c:v>2.282888E6</c:v>
                </c:pt>
                <c:pt idx="26">
                  <c:v>2.447682E6</c:v>
                </c:pt>
                <c:pt idx="27">
                  <c:v>2.812049E6</c:v>
                </c:pt>
                <c:pt idx="28">
                  <c:v>2.679013E6</c:v>
                </c:pt>
                <c:pt idx="29">
                  <c:v>2.178856E6</c:v>
                </c:pt>
              </c:numCache>
            </c:numRef>
          </c:yVal>
          <c:smooth val="0"/>
        </c:ser>
        <c:ser>
          <c:idx val="6"/>
          <c:order val="6"/>
          <c:tx>
            <c:strRef>
              <c:f>weoreptc.aspx.xls!$A$8</c:f>
              <c:strCache>
                <c:ptCount val="1"/>
                <c:pt idx="0">
                  <c:v>United States</c:v>
                </c:pt>
              </c:strCache>
            </c:strRef>
          </c:tx>
          <c:marker>
            <c:symbol val="none"/>
          </c:marker>
          <c:xVal>
            <c:numRef>
              <c:f>weoreptc.aspx.xls!$B$1:$AE$1</c:f>
              <c:numCache>
                <c:formatCode>General</c:formatCode>
                <c:ptCount val="30"/>
                <c:pt idx="0">
                  <c:v>1980.0</c:v>
                </c:pt>
                <c:pt idx="1">
                  <c:v>1981.0</c:v>
                </c:pt>
                <c:pt idx="2">
                  <c:v>1982.0</c:v>
                </c:pt>
                <c:pt idx="3">
                  <c:v>1983.0</c:v>
                </c:pt>
                <c:pt idx="4">
                  <c:v>1984.0</c:v>
                </c:pt>
                <c:pt idx="5">
                  <c:v>1985.0</c:v>
                </c:pt>
                <c:pt idx="6">
                  <c:v>1986.0</c:v>
                </c:pt>
                <c:pt idx="7">
                  <c:v>1987.0</c:v>
                </c:pt>
                <c:pt idx="8">
                  <c:v>1988.0</c:v>
                </c:pt>
                <c:pt idx="9">
                  <c:v>1989.0</c:v>
                </c:pt>
                <c:pt idx="10">
                  <c:v>1990.0</c:v>
                </c:pt>
                <c:pt idx="11">
                  <c:v>1991.0</c:v>
                </c:pt>
                <c:pt idx="12">
                  <c:v>1992.0</c:v>
                </c:pt>
                <c:pt idx="13">
                  <c:v>1993.0</c:v>
                </c:pt>
                <c:pt idx="14">
                  <c:v>1994.0</c:v>
                </c:pt>
                <c:pt idx="15">
                  <c:v>1995.0</c:v>
                </c:pt>
                <c:pt idx="16">
                  <c:v>1996.0</c:v>
                </c:pt>
                <c:pt idx="17">
                  <c:v>1997.0</c:v>
                </c:pt>
                <c:pt idx="18">
                  <c:v>1998.0</c:v>
                </c:pt>
                <c:pt idx="19">
                  <c:v>1999.0</c:v>
                </c:pt>
                <c:pt idx="20">
                  <c:v>2000.0</c:v>
                </c:pt>
                <c:pt idx="21">
                  <c:v>2001.0</c:v>
                </c:pt>
                <c:pt idx="22">
                  <c:v>2002.0</c:v>
                </c:pt>
                <c:pt idx="23">
                  <c:v>2003.0</c:v>
                </c:pt>
                <c:pt idx="24">
                  <c:v>2004.0</c:v>
                </c:pt>
                <c:pt idx="25">
                  <c:v>2005.0</c:v>
                </c:pt>
                <c:pt idx="26">
                  <c:v>2006.0</c:v>
                </c:pt>
                <c:pt idx="27">
                  <c:v>2007.0</c:v>
                </c:pt>
                <c:pt idx="28">
                  <c:v>2008.0</c:v>
                </c:pt>
                <c:pt idx="29">
                  <c:v>2009.0</c:v>
                </c:pt>
              </c:numCache>
            </c:numRef>
          </c:xVal>
          <c:yVal>
            <c:numRef>
              <c:f>weoreptc.aspx.xls!$B$8:$AE$8</c:f>
              <c:numCache>
                <c:formatCode>#,##0</c:formatCode>
                <c:ptCount val="30"/>
                <c:pt idx="0">
                  <c:v>2.78815E6</c:v>
                </c:pt>
                <c:pt idx="1">
                  <c:v>3.12685E6</c:v>
                </c:pt>
                <c:pt idx="2">
                  <c:v>3.253175E6</c:v>
                </c:pt>
                <c:pt idx="3">
                  <c:v>3.5346E6</c:v>
                </c:pt>
                <c:pt idx="4">
                  <c:v>3.930925E6</c:v>
                </c:pt>
                <c:pt idx="5">
                  <c:v>4.217475E6</c:v>
                </c:pt>
                <c:pt idx="6">
                  <c:v>4.46005E6</c:v>
                </c:pt>
                <c:pt idx="7">
                  <c:v>4.73635E6</c:v>
                </c:pt>
                <c:pt idx="8">
                  <c:v>5.100425E6</c:v>
                </c:pt>
                <c:pt idx="9">
                  <c:v>5.482125E6</c:v>
                </c:pt>
                <c:pt idx="10">
                  <c:v>5.800525E6</c:v>
                </c:pt>
                <c:pt idx="11">
                  <c:v>5.9921E6</c:v>
                </c:pt>
                <c:pt idx="12">
                  <c:v>6.3423E6</c:v>
                </c:pt>
                <c:pt idx="13">
                  <c:v>6.667325E6</c:v>
                </c:pt>
                <c:pt idx="14">
                  <c:v>7.08515E6</c:v>
                </c:pt>
                <c:pt idx="15">
                  <c:v>7.414625E6</c:v>
                </c:pt>
                <c:pt idx="16">
                  <c:v>7.838475E6</c:v>
                </c:pt>
                <c:pt idx="17">
                  <c:v>8.33235E6</c:v>
                </c:pt>
                <c:pt idx="18">
                  <c:v>8.793475E6</c:v>
                </c:pt>
                <c:pt idx="19">
                  <c:v>9.3535E6</c:v>
                </c:pt>
                <c:pt idx="20">
                  <c:v>9.951475E6</c:v>
                </c:pt>
                <c:pt idx="21">
                  <c:v>1.0286175E7</c:v>
                </c:pt>
                <c:pt idx="22">
                  <c:v>1.06423E7</c:v>
                </c:pt>
                <c:pt idx="23">
                  <c:v>1.1142175E7</c:v>
                </c:pt>
                <c:pt idx="24">
                  <c:v>1.186775E7</c:v>
                </c:pt>
                <c:pt idx="25">
                  <c:v>1.2638375E7</c:v>
                </c:pt>
                <c:pt idx="26">
                  <c:v>1.3398925E7</c:v>
                </c:pt>
                <c:pt idx="27">
                  <c:v>1.40618E7</c:v>
                </c:pt>
                <c:pt idx="28">
                  <c:v>1.4369075E7</c:v>
                </c:pt>
                <c:pt idx="29">
                  <c:v>1.411905E7</c:v>
                </c:pt>
              </c:numCache>
            </c:numRef>
          </c:yVal>
          <c:smooth val="0"/>
        </c:ser>
        <c:ser>
          <c:idx val="7"/>
          <c:order val="7"/>
          <c:tx>
            <c:strRef>
              <c:f>weoreptc.aspx.xls!$A$9</c:f>
              <c:strCache>
                <c:ptCount val="1"/>
                <c:pt idx="0">
                  <c:v>China</c:v>
                </c:pt>
              </c:strCache>
            </c:strRef>
          </c:tx>
          <c:spPr>
            <a:ln w="57150" cmpd="sng">
              <a:solidFill>
                <a:srgbClr val="FF0000"/>
              </a:solidFill>
            </a:ln>
          </c:spPr>
          <c:marker>
            <c:symbol val="none"/>
          </c:marker>
          <c:xVal>
            <c:numRef>
              <c:f>weoreptc.aspx.xls!$B$1:$AE$1</c:f>
              <c:numCache>
                <c:formatCode>General</c:formatCode>
                <c:ptCount val="30"/>
                <c:pt idx="0">
                  <c:v>1980.0</c:v>
                </c:pt>
                <c:pt idx="1">
                  <c:v>1981.0</c:v>
                </c:pt>
                <c:pt idx="2">
                  <c:v>1982.0</c:v>
                </c:pt>
                <c:pt idx="3">
                  <c:v>1983.0</c:v>
                </c:pt>
                <c:pt idx="4">
                  <c:v>1984.0</c:v>
                </c:pt>
                <c:pt idx="5">
                  <c:v>1985.0</c:v>
                </c:pt>
                <c:pt idx="6">
                  <c:v>1986.0</c:v>
                </c:pt>
                <c:pt idx="7">
                  <c:v>1987.0</c:v>
                </c:pt>
                <c:pt idx="8">
                  <c:v>1988.0</c:v>
                </c:pt>
                <c:pt idx="9">
                  <c:v>1989.0</c:v>
                </c:pt>
                <c:pt idx="10">
                  <c:v>1990.0</c:v>
                </c:pt>
                <c:pt idx="11">
                  <c:v>1991.0</c:v>
                </c:pt>
                <c:pt idx="12">
                  <c:v>1992.0</c:v>
                </c:pt>
                <c:pt idx="13">
                  <c:v>1993.0</c:v>
                </c:pt>
                <c:pt idx="14">
                  <c:v>1994.0</c:v>
                </c:pt>
                <c:pt idx="15">
                  <c:v>1995.0</c:v>
                </c:pt>
                <c:pt idx="16">
                  <c:v>1996.0</c:v>
                </c:pt>
                <c:pt idx="17">
                  <c:v>1997.0</c:v>
                </c:pt>
                <c:pt idx="18">
                  <c:v>1998.0</c:v>
                </c:pt>
                <c:pt idx="19">
                  <c:v>1999.0</c:v>
                </c:pt>
                <c:pt idx="20">
                  <c:v>2000.0</c:v>
                </c:pt>
                <c:pt idx="21">
                  <c:v>2001.0</c:v>
                </c:pt>
                <c:pt idx="22">
                  <c:v>2002.0</c:v>
                </c:pt>
                <c:pt idx="23">
                  <c:v>2003.0</c:v>
                </c:pt>
                <c:pt idx="24">
                  <c:v>2004.0</c:v>
                </c:pt>
                <c:pt idx="25">
                  <c:v>2005.0</c:v>
                </c:pt>
                <c:pt idx="26">
                  <c:v>2006.0</c:v>
                </c:pt>
                <c:pt idx="27">
                  <c:v>2007.0</c:v>
                </c:pt>
                <c:pt idx="28">
                  <c:v>2008.0</c:v>
                </c:pt>
                <c:pt idx="29">
                  <c:v>2009.0</c:v>
                </c:pt>
              </c:numCache>
            </c:numRef>
          </c:xVal>
          <c:yVal>
            <c:numRef>
              <c:f>weoreptc.aspx.xls!$B$9:$AE$9</c:f>
              <c:numCache>
                <c:formatCode>#,##0</c:formatCode>
                <c:ptCount val="30"/>
                <c:pt idx="0">
                  <c:v>202458.0</c:v>
                </c:pt>
                <c:pt idx="1">
                  <c:v>168367.0</c:v>
                </c:pt>
                <c:pt idx="2">
                  <c:v>281280.0</c:v>
                </c:pt>
                <c:pt idx="3">
                  <c:v>301803.0</c:v>
                </c:pt>
                <c:pt idx="4">
                  <c:v>310686.0</c:v>
                </c:pt>
                <c:pt idx="5">
                  <c:v>307017.0</c:v>
                </c:pt>
                <c:pt idx="6">
                  <c:v>297590.0</c:v>
                </c:pt>
                <c:pt idx="7">
                  <c:v>323973.0</c:v>
                </c:pt>
                <c:pt idx="8">
                  <c:v>404149.0</c:v>
                </c:pt>
                <c:pt idx="9">
                  <c:v>451311.0</c:v>
                </c:pt>
                <c:pt idx="10">
                  <c:v>390279.0</c:v>
                </c:pt>
                <c:pt idx="11">
                  <c:v>409165.0</c:v>
                </c:pt>
                <c:pt idx="12">
                  <c:v>488222.0</c:v>
                </c:pt>
                <c:pt idx="13">
                  <c:v>613223.0</c:v>
                </c:pt>
                <c:pt idx="14">
                  <c:v>559224.0</c:v>
                </c:pt>
                <c:pt idx="15">
                  <c:v>727947.0</c:v>
                </c:pt>
                <c:pt idx="16">
                  <c:v>856084.0</c:v>
                </c:pt>
                <c:pt idx="17">
                  <c:v>952649.0</c:v>
                </c:pt>
                <c:pt idx="18">
                  <c:v>1.01948E6</c:v>
                </c:pt>
                <c:pt idx="19">
                  <c:v>1.083284E6</c:v>
                </c:pt>
                <c:pt idx="20">
                  <c:v>1.198477E6</c:v>
                </c:pt>
                <c:pt idx="21">
                  <c:v>1.324814E6</c:v>
                </c:pt>
                <c:pt idx="22">
                  <c:v>1.453833E6</c:v>
                </c:pt>
                <c:pt idx="23">
                  <c:v>1.640961E6</c:v>
                </c:pt>
                <c:pt idx="24">
                  <c:v>1.931646E6</c:v>
                </c:pt>
                <c:pt idx="25">
                  <c:v>2.256919E6</c:v>
                </c:pt>
                <c:pt idx="26">
                  <c:v>2.712917E6</c:v>
                </c:pt>
                <c:pt idx="27">
                  <c:v>3.494235E6</c:v>
                </c:pt>
                <c:pt idx="28">
                  <c:v>4.51995E6</c:v>
                </c:pt>
                <c:pt idx="29">
                  <c:v>4.984731E6</c:v>
                </c:pt>
              </c:numCache>
            </c:numRef>
          </c:yVal>
          <c:smooth val="0"/>
        </c:ser>
        <c:dLbls>
          <c:showLegendKey val="0"/>
          <c:showVal val="0"/>
          <c:showCatName val="0"/>
          <c:showSerName val="0"/>
          <c:showPercent val="0"/>
          <c:showBubbleSize val="0"/>
        </c:dLbls>
        <c:axId val="461148760"/>
        <c:axId val="529854680"/>
      </c:scatterChart>
      <c:valAx>
        <c:axId val="461148760"/>
        <c:scaling>
          <c:orientation val="minMax"/>
          <c:max val="2009.0"/>
          <c:min val="1980.0"/>
        </c:scaling>
        <c:delete val="0"/>
        <c:axPos val="b"/>
        <c:majorGridlines/>
        <c:numFmt formatCode="General" sourceLinked="1"/>
        <c:majorTickMark val="out"/>
        <c:minorTickMark val="none"/>
        <c:tickLblPos val="nextTo"/>
        <c:txPr>
          <a:bodyPr rot="0" vert="horz"/>
          <a:lstStyle/>
          <a:p>
            <a:pPr>
              <a:defRPr sz="1400" b="0" i="0" u="none" strike="noStrike" baseline="0">
                <a:solidFill>
                  <a:srgbClr val="000000"/>
                </a:solidFill>
                <a:latin typeface="Calibri"/>
                <a:ea typeface="Calibri"/>
                <a:cs typeface="Calibri"/>
              </a:defRPr>
            </a:pPr>
            <a:endParaRPr lang="it-IT"/>
          </a:p>
        </c:txPr>
        <c:crossAx val="529854680"/>
        <c:crosses val="autoZero"/>
        <c:crossBetween val="midCat"/>
      </c:valAx>
      <c:valAx>
        <c:axId val="529854680"/>
        <c:scaling>
          <c:orientation val="minMax"/>
          <c:max val="1.5E7"/>
          <c:min val="0.0"/>
        </c:scaling>
        <c:delete val="0"/>
        <c:axPos val="l"/>
        <c:majorGridlines/>
        <c:title>
          <c:tx>
            <c:rich>
              <a:bodyPr/>
              <a:lstStyle/>
              <a:p>
                <a:pPr>
                  <a:defRPr/>
                </a:pPr>
                <a:r>
                  <a:rPr lang="it-IT"/>
                  <a:t>billions US$</a:t>
                </a:r>
              </a:p>
            </c:rich>
          </c:tx>
          <c:layout/>
          <c:overlay val="0"/>
        </c:title>
        <c:numFmt formatCode="#,##0" sourceLinked="1"/>
        <c:majorTickMark val="out"/>
        <c:minorTickMark val="none"/>
        <c:tickLblPos val="nextTo"/>
        <c:crossAx val="461148760"/>
        <c:crosses val="autoZero"/>
        <c:crossBetween val="midCat"/>
      </c:valAx>
    </c:plotArea>
    <c:legend>
      <c:legendPos val="b"/>
      <c:layout/>
      <c:overlay val="0"/>
    </c:legend>
    <c:plotVisOnly val="1"/>
    <c:dispBlanksAs val="gap"/>
    <c:showDLblsOverMax val="0"/>
  </c:chart>
  <c:txPr>
    <a:bodyPr/>
    <a:lstStyle/>
    <a:p>
      <a:pPr>
        <a:defRPr sz="1400"/>
      </a:pPr>
      <a:endParaRPr lang="it-IT"/>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scatterChart>
        <c:scatterStyle val="lineMarker"/>
        <c:varyColors val="0"/>
        <c:ser>
          <c:idx val="0"/>
          <c:order val="0"/>
          <c:tx>
            <c:strRef>
              <c:f>Foglio3!$M$3</c:f>
              <c:strCache>
                <c:ptCount val="1"/>
                <c:pt idx="0">
                  <c:v>G-7</c:v>
                </c:pt>
              </c:strCache>
            </c:strRef>
          </c:tx>
          <c:marker>
            <c:symbol val="none"/>
          </c:marker>
          <c:xVal>
            <c:numRef>
              <c:f>Foglio3!$A$4:$A$63</c:f>
              <c:numCache>
                <c:formatCode>General</c:formatCode>
                <c:ptCount val="60"/>
                <c:pt idx="0">
                  <c:v>1950.0</c:v>
                </c:pt>
                <c:pt idx="1">
                  <c:v>1951.0</c:v>
                </c:pt>
                <c:pt idx="2">
                  <c:v>1952.0</c:v>
                </c:pt>
                <c:pt idx="3">
                  <c:v>1953.0</c:v>
                </c:pt>
                <c:pt idx="4">
                  <c:v>1954.0</c:v>
                </c:pt>
                <c:pt idx="5">
                  <c:v>1955.0</c:v>
                </c:pt>
                <c:pt idx="6">
                  <c:v>1956.0</c:v>
                </c:pt>
                <c:pt idx="7">
                  <c:v>1957.0</c:v>
                </c:pt>
                <c:pt idx="8">
                  <c:v>1958.0</c:v>
                </c:pt>
                <c:pt idx="9">
                  <c:v>1959.0</c:v>
                </c:pt>
                <c:pt idx="10">
                  <c:v>1960.0</c:v>
                </c:pt>
                <c:pt idx="11">
                  <c:v>1961.0</c:v>
                </c:pt>
                <c:pt idx="12">
                  <c:v>1962.0</c:v>
                </c:pt>
                <c:pt idx="13">
                  <c:v>1963.0</c:v>
                </c:pt>
                <c:pt idx="14">
                  <c:v>1964.0</c:v>
                </c:pt>
                <c:pt idx="15">
                  <c:v>1965.0</c:v>
                </c:pt>
                <c:pt idx="16">
                  <c:v>1966.0</c:v>
                </c:pt>
                <c:pt idx="17">
                  <c:v>1967.0</c:v>
                </c:pt>
                <c:pt idx="18">
                  <c:v>1968.0</c:v>
                </c:pt>
                <c:pt idx="19">
                  <c:v>1969.0</c:v>
                </c:pt>
                <c:pt idx="20">
                  <c:v>1970.0</c:v>
                </c:pt>
                <c:pt idx="21">
                  <c:v>1971.0</c:v>
                </c:pt>
                <c:pt idx="22">
                  <c:v>1972.0</c:v>
                </c:pt>
                <c:pt idx="23">
                  <c:v>1973.0</c:v>
                </c:pt>
                <c:pt idx="24">
                  <c:v>1974.0</c:v>
                </c:pt>
                <c:pt idx="25">
                  <c:v>1975.0</c:v>
                </c:pt>
                <c:pt idx="26">
                  <c:v>1976.0</c:v>
                </c:pt>
                <c:pt idx="27">
                  <c:v>1977.0</c:v>
                </c:pt>
                <c:pt idx="28">
                  <c:v>1978.0</c:v>
                </c:pt>
                <c:pt idx="29">
                  <c:v>1979.0</c:v>
                </c:pt>
                <c:pt idx="30">
                  <c:v>1980.0</c:v>
                </c:pt>
                <c:pt idx="31">
                  <c:v>1981.0</c:v>
                </c:pt>
                <c:pt idx="32">
                  <c:v>1982.0</c:v>
                </c:pt>
                <c:pt idx="33">
                  <c:v>1983.0</c:v>
                </c:pt>
                <c:pt idx="34">
                  <c:v>1984.0</c:v>
                </c:pt>
                <c:pt idx="35">
                  <c:v>1985.0</c:v>
                </c:pt>
                <c:pt idx="36">
                  <c:v>1986.0</c:v>
                </c:pt>
                <c:pt idx="37">
                  <c:v>1987.0</c:v>
                </c:pt>
                <c:pt idx="38">
                  <c:v>1988.0</c:v>
                </c:pt>
                <c:pt idx="39">
                  <c:v>1989.0</c:v>
                </c:pt>
                <c:pt idx="40">
                  <c:v>1990.0</c:v>
                </c:pt>
                <c:pt idx="41">
                  <c:v>1991.0</c:v>
                </c:pt>
                <c:pt idx="42">
                  <c:v>1992.0</c:v>
                </c:pt>
                <c:pt idx="43">
                  <c:v>1993.0</c:v>
                </c:pt>
                <c:pt idx="44">
                  <c:v>1994.0</c:v>
                </c:pt>
                <c:pt idx="45">
                  <c:v>1995.0</c:v>
                </c:pt>
                <c:pt idx="46">
                  <c:v>1996.0</c:v>
                </c:pt>
                <c:pt idx="47">
                  <c:v>1997.0</c:v>
                </c:pt>
                <c:pt idx="48">
                  <c:v>1998.0</c:v>
                </c:pt>
                <c:pt idx="49">
                  <c:v>1999.0</c:v>
                </c:pt>
                <c:pt idx="50">
                  <c:v>2000.0</c:v>
                </c:pt>
                <c:pt idx="51">
                  <c:v>2001.0</c:v>
                </c:pt>
                <c:pt idx="52">
                  <c:v>2002.0</c:v>
                </c:pt>
                <c:pt idx="53">
                  <c:v>2003.0</c:v>
                </c:pt>
                <c:pt idx="54">
                  <c:v>2004.0</c:v>
                </c:pt>
                <c:pt idx="55">
                  <c:v>2005.0</c:v>
                </c:pt>
                <c:pt idx="56">
                  <c:v>2006.0</c:v>
                </c:pt>
                <c:pt idx="57">
                  <c:v>2007.0</c:v>
                </c:pt>
                <c:pt idx="58">
                  <c:v>2008.0</c:v>
                </c:pt>
                <c:pt idx="59">
                  <c:v>2009.0</c:v>
                </c:pt>
              </c:numCache>
            </c:numRef>
          </c:xVal>
          <c:yVal>
            <c:numRef>
              <c:f>Foglio3!$M$4:$M$63</c:f>
              <c:numCache>
                <c:formatCode>_-* #,##0_-;_-* #,##0\-;_-* "-"??_-;_-@_-</c:formatCode>
                <c:ptCount val="60"/>
                <c:pt idx="0">
                  <c:v>2.6927651494E6</c:v>
                </c:pt>
                <c:pt idx="1">
                  <c:v>2.7083786725E6</c:v>
                </c:pt>
                <c:pt idx="2">
                  <c:v>2.8178151825E6</c:v>
                </c:pt>
                <c:pt idx="3">
                  <c:v>2.9581236695E6</c:v>
                </c:pt>
                <c:pt idx="4">
                  <c:v>3.0079741828E6</c:v>
                </c:pt>
                <c:pt idx="5">
                  <c:v>3.220574364E6</c:v>
                </c:pt>
                <c:pt idx="6">
                  <c:v>3.3245587819E6</c:v>
                </c:pt>
                <c:pt idx="7">
                  <c:v>3.4251092985E6</c:v>
                </c:pt>
                <c:pt idx="8">
                  <c:v>3.4477509203E6</c:v>
                </c:pt>
                <c:pt idx="9">
                  <c:v>3.6689392133E6</c:v>
                </c:pt>
                <c:pt idx="10">
                  <c:v>3.8280963648E6</c:v>
                </c:pt>
                <c:pt idx="11">
                  <c:v>3.9633628847E6</c:v>
                </c:pt>
                <c:pt idx="12">
                  <c:v>4.180544375E6</c:v>
                </c:pt>
                <c:pt idx="13">
                  <c:v>4.3645100527E6</c:v>
                </c:pt>
                <c:pt idx="14">
                  <c:v>4.6178382569E6</c:v>
                </c:pt>
                <c:pt idx="15">
                  <c:v>4.8644845728E6</c:v>
                </c:pt>
                <c:pt idx="16">
                  <c:v>5.1217741914E6</c:v>
                </c:pt>
                <c:pt idx="17">
                  <c:v>5.2598082341E6</c:v>
                </c:pt>
                <c:pt idx="18">
                  <c:v>5.5271074712E6</c:v>
                </c:pt>
                <c:pt idx="19">
                  <c:v>5.7612973892E6</c:v>
                </c:pt>
                <c:pt idx="20">
                  <c:v>5.8700995934E6</c:v>
                </c:pt>
                <c:pt idx="21">
                  <c:v>6.0565851001E6</c:v>
                </c:pt>
                <c:pt idx="22">
                  <c:v>6.3401573799E6</c:v>
                </c:pt>
                <c:pt idx="23">
                  <c:v>6.7072955216E6</c:v>
                </c:pt>
                <c:pt idx="24">
                  <c:v>6.7507824723E6</c:v>
                </c:pt>
                <c:pt idx="25">
                  <c:v>6.7165767321E6</c:v>
                </c:pt>
                <c:pt idx="26">
                  <c:v>7.0514827554E6</c:v>
                </c:pt>
                <c:pt idx="27">
                  <c:v>7.3183402095E6</c:v>
                </c:pt>
                <c:pt idx="28">
                  <c:v>7.653397614E6</c:v>
                </c:pt>
                <c:pt idx="29">
                  <c:v>7.932870779E6</c:v>
                </c:pt>
                <c:pt idx="30">
                  <c:v>7.975885549E6</c:v>
                </c:pt>
                <c:pt idx="31">
                  <c:v>8.097175529E6</c:v>
                </c:pt>
                <c:pt idx="32">
                  <c:v>8.02868473E6</c:v>
                </c:pt>
                <c:pt idx="33">
                  <c:v>8.282002355E6</c:v>
                </c:pt>
                <c:pt idx="34">
                  <c:v>8.709345746E6</c:v>
                </c:pt>
                <c:pt idx="35">
                  <c:v>9.000821296E6</c:v>
                </c:pt>
                <c:pt idx="36">
                  <c:v>9.288082763E6</c:v>
                </c:pt>
                <c:pt idx="37">
                  <c:v>9.591951418E6</c:v>
                </c:pt>
                <c:pt idx="38">
                  <c:v>9.99882854E6</c:v>
                </c:pt>
                <c:pt idx="39">
                  <c:v>1.0330160655E7</c:v>
                </c:pt>
                <c:pt idx="40">
                  <c:v>1.0522924289E7</c:v>
                </c:pt>
                <c:pt idx="41">
                  <c:v>1.0574530832E7</c:v>
                </c:pt>
                <c:pt idx="42">
                  <c:v>1.08293223205E7</c:v>
                </c:pt>
                <c:pt idx="43">
                  <c:v>1.10048785241E7</c:v>
                </c:pt>
                <c:pt idx="44">
                  <c:v>1.14045408827E7</c:v>
                </c:pt>
                <c:pt idx="45">
                  <c:v>1.1690405037E7</c:v>
                </c:pt>
                <c:pt idx="46">
                  <c:v>1.20152965204E7</c:v>
                </c:pt>
                <c:pt idx="47">
                  <c:v>1.24483660453E7</c:v>
                </c:pt>
                <c:pt idx="48">
                  <c:v>1.29066487928E7</c:v>
                </c:pt>
                <c:pt idx="49">
                  <c:v>1.34236025328E7</c:v>
                </c:pt>
                <c:pt idx="50">
                  <c:v>1.39620856819E7</c:v>
                </c:pt>
                <c:pt idx="51">
                  <c:v>1.41547536434E7</c:v>
                </c:pt>
                <c:pt idx="52">
                  <c:v>1.43685375668E7</c:v>
                </c:pt>
                <c:pt idx="53">
                  <c:v>1.46362917349E7</c:v>
                </c:pt>
                <c:pt idx="54">
                  <c:v>1.50726302936E7</c:v>
                </c:pt>
                <c:pt idx="55">
                  <c:v>1.54408910982E7</c:v>
                </c:pt>
                <c:pt idx="56">
                  <c:v>1.58519666476E7</c:v>
                </c:pt>
                <c:pt idx="57">
                  <c:v>1.61798424326E7</c:v>
                </c:pt>
                <c:pt idx="58">
                  <c:v>1.62019889632E7</c:v>
                </c:pt>
                <c:pt idx="59">
                  <c:v>1.56713247281E7</c:v>
                </c:pt>
              </c:numCache>
            </c:numRef>
          </c:yVal>
          <c:smooth val="0"/>
        </c:ser>
        <c:ser>
          <c:idx val="1"/>
          <c:order val="1"/>
          <c:tx>
            <c:strRef>
              <c:f>Foglio3!$N$3</c:f>
              <c:strCache>
                <c:ptCount val="1"/>
                <c:pt idx="0">
                  <c:v>BRICs</c:v>
                </c:pt>
              </c:strCache>
            </c:strRef>
          </c:tx>
          <c:marker>
            <c:symbol val="none"/>
          </c:marker>
          <c:xVal>
            <c:numRef>
              <c:f>Foglio3!$A$4:$A$63</c:f>
              <c:numCache>
                <c:formatCode>General</c:formatCode>
                <c:ptCount val="60"/>
                <c:pt idx="0">
                  <c:v>1950.0</c:v>
                </c:pt>
                <c:pt idx="1">
                  <c:v>1951.0</c:v>
                </c:pt>
                <c:pt idx="2">
                  <c:v>1952.0</c:v>
                </c:pt>
                <c:pt idx="3">
                  <c:v>1953.0</c:v>
                </c:pt>
                <c:pt idx="4">
                  <c:v>1954.0</c:v>
                </c:pt>
                <c:pt idx="5">
                  <c:v>1955.0</c:v>
                </c:pt>
                <c:pt idx="6">
                  <c:v>1956.0</c:v>
                </c:pt>
                <c:pt idx="7">
                  <c:v>1957.0</c:v>
                </c:pt>
                <c:pt idx="8">
                  <c:v>1958.0</c:v>
                </c:pt>
                <c:pt idx="9">
                  <c:v>1959.0</c:v>
                </c:pt>
                <c:pt idx="10">
                  <c:v>1960.0</c:v>
                </c:pt>
                <c:pt idx="11">
                  <c:v>1961.0</c:v>
                </c:pt>
                <c:pt idx="12">
                  <c:v>1962.0</c:v>
                </c:pt>
                <c:pt idx="13">
                  <c:v>1963.0</c:v>
                </c:pt>
                <c:pt idx="14">
                  <c:v>1964.0</c:v>
                </c:pt>
                <c:pt idx="15">
                  <c:v>1965.0</c:v>
                </c:pt>
                <c:pt idx="16">
                  <c:v>1966.0</c:v>
                </c:pt>
                <c:pt idx="17">
                  <c:v>1967.0</c:v>
                </c:pt>
                <c:pt idx="18">
                  <c:v>1968.0</c:v>
                </c:pt>
                <c:pt idx="19">
                  <c:v>1969.0</c:v>
                </c:pt>
                <c:pt idx="20">
                  <c:v>1970.0</c:v>
                </c:pt>
                <c:pt idx="21">
                  <c:v>1971.0</c:v>
                </c:pt>
                <c:pt idx="22">
                  <c:v>1972.0</c:v>
                </c:pt>
                <c:pt idx="23">
                  <c:v>1973.0</c:v>
                </c:pt>
                <c:pt idx="24">
                  <c:v>1974.0</c:v>
                </c:pt>
                <c:pt idx="25">
                  <c:v>1975.0</c:v>
                </c:pt>
                <c:pt idx="26">
                  <c:v>1976.0</c:v>
                </c:pt>
                <c:pt idx="27">
                  <c:v>1977.0</c:v>
                </c:pt>
                <c:pt idx="28">
                  <c:v>1978.0</c:v>
                </c:pt>
                <c:pt idx="29">
                  <c:v>1979.0</c:v>
                </c:pt>
                <c:pt idx="30">
                  <c:v>1980.0</c:v>
                </c:pt>
                <c:pt idx="31">
                  <c:v>1981.0</c:v>
                </c:pt>
                <c:pt idx="32">
                  <c:v>1982.0</c:v>
                </c:pt>
                <c:pt idx="33">
                  <c:v>1983.0</c:v>
                </c:pt>
                <c:pt idx="34">
                  <c:v>1984.0</c:v>
                </c:pt>
                <c:pt idx="35">
                  <c:v>1985.0</c:v>
                </c:pt>
                <c:pt idx="36">
                  <c:v>1986.0</c:v>
                </c:pt>
                <c:pt idx="37">
                  <c:v>1987.0</c:v>
                </c:pt>
                <c:pt idx="38">
                  <c:v>1988.0</c:v>
                </c:pt>
                <c:pt idx="39">
                  <c:v>1989.0</c:v>
                </c:pt>
                <c:pt idx="40">
                  <c:v>1990.0</c:v>
                </c:pt>
                <c:pt idx="41">
                  <c:v>1991.0</c:v>
                </c:pt>
                <c:pt idx="42">
                  <c:v>1992.0</c:v>
                </c:pt>
                <c:pt idx="43">
                  <c:v>1993.0</c:v>
                </c:pt>
                <c:pt idx="44">
                  <c:v>1994.0</c:v>
                </c:pt>
                <c:pt idx="45">
                  <c:v>1995.0</c:v>
                </c:pt>
                <c:pt idx="46">
                  <c:v>1996.0</c:v>
                </c:pt>
                <c:pt idx="47">
                  <c:v>1997.0</c:v>
                </c:pt>
                <c:pt idx="48">
                  <c:v>1998.0</c:v>
                </c:pt>
                <c:pt idx="49">
                  <c:v>1999.0</c:v>
                </c:pt>
                <c:pt idx="50">
                  <c:v>2000.0</c:v>
                </c:pt>
                <c:pt idx="51">
                  <c:v>2001.0</c:v>
                </c:pt>
                <c:pt idx="52">
                  <c:v>2002.0</c:v>
                </c:pt>
                <c:pt idx="53">
                  <c:v>2003.0</c:v>
                </c:pt>
                <c:pt idx="54">
                  <c:v>2004.0</c:v>
                </c:pt>
                <c:pt idx="55">
                  <c:v>2005.0</c:v>
                </c:pt>
                <c:pt idx="56">
                  <c:v>2006.0</c:v>
                </c:pt>
                <c:pt idx="57">
                  <c:v>2007.0</c:v>
                </c:pt>
                <c:pt idx="58">
                  <c:v>2008.0</c:v>
                </c:pt>
                <c:pt idx="59">
                  <c:v>2009.0</c:v>
                </c:pt>
              </c:numCache>
            </c:numRef>
          </c:xVal>
          <c:yVal>
            <c:numRef>
              <c:f>Foglio3!$N$4:$N$63</c:f>
              <c:numCache>
                <c:formatCode>_-* #,##0_-;_-* #,##0\-;_-* "-"??_-;_-@_-</c:formatCode>
                <c:ptCount val="60"/>
                <c:pt idx="0">
                  <c:v>1.01142539E6</c:v>
                </c:pt>
                <c:pt idx="1">
                  <c:v>1.045405342E6</c:v>
                </c:pt>
                <c:pt idx="2">
                  <c:v>1.115851996E6</c:v>
                </c:pt>
                <c:pt idx="3">
                  <c:v>1.17065722E6</c:v>
                </c:pt>
                <c:pt idx="4">
                  <c:v>1.2236277E6</c:v>
                </c:pt>
                <c:pt idx="5">
                  <c:v>1.304116792E6</c:v>
                </c:pt>
                <c:pt idx="6">
                  <c:v>1.408075408E6</c:v>
                </c:pt>
                <c:pt idx="7">
                  <c:v>1.446879764E6</c:v>
                </c:pt>
                <c:pt idx="8">
                  <c:v>1.569610198E6</c:v>
                </c:pt>
                <c:pt idx="9">
                  <c:v>1.584106586E6</c:v>
                </c:pt>
                <c:pt idx="10">
                  <c:v>1.679612156E6</c:v>
                </c:pt>
                <c:pt idx="11">
                  <c:v>1.691039208E6</c:v>
                </c:pt>
                <c:pt idx="12">
                  <c:v>1.73470791E6</c:v>
                </c:pt>
                <c:pt idx="13">
                  <c:v>1.761118624E6</c:v>
                </c:pt>
                <c:pt idx="14">
                  <c:v>1.947953488E6</c:v>
                </c:pt>
                <c:pt idx="15">
                  <c:v>2.033744206E6</c:v>
                </c:pt>
                <c:pt idx="16">
                  <c:v>2.138122934E6</c:v>
                </c:pt>
                <c:pt idx="17">
                  <c:v>2.215505018E6</c:v>
                </c:pt>
                <c:pt idx="18">
                  <c:v>2.306385472E6</c:v>
                </c:pt>
                <c:pt idx="19">
                  <c:v>2.40783583E6</c:v>
                </c:pt>
                <c:pt idx="20">
                  <c:v>2.606871238E6</c:v>
                </c:pt>
                <c:pt idx="21">
                  <c:v>2.701861004E6</c:v>
                </c:pt>
                <c:pt idx="22">
                  <c:v>2.758033964E6</c:v>
                </c:pt>
                <c:pt idx="23">
                  <c:v>2.981851436E6</c:v>
                </c:pt>
                <c:pt idx="24">
                  <c:v>3.072441176E6</c:v>
                </c:pt>
                <c:pt idx="25">
                  <c:v>3.179919804E6</c:v>
                </c:pt>
                <c:pt idx="26">
                  <c:v>3.299035632E6</c:v>
                </c:pt>
                <c:pt idx="27">
                  <c:v>3.441704078E6</c:v>
                </c:pt>
                <c:pt idx="28">
                  <c:v>3.613006242E6</c:v>
                </c:pt>
                <c:pt idx="29">
                  <c:v>3.668449382E6</c:v>
                </c:pt>
                <c:pt idx="30">
                  <c:v>3.791312908E6</c:v>
                </c:pt>
                <c:pt idx="31">
                  <c:v>3.865644572E6</c:v>
                </c:pt>
                <c:pt idx="32">
                  <c:v>3.997768538E6</c:v>
                </c:pt>
                <c:pt idx="33">
                  <c:v>4.167404316E6</c:v>
                </c:pt>
                <c:pt idx="34">
                  <c:v>4.375850788E6</c:v>
                </c:pt>
                <c:pt idx="35">
                  <c:v>4.588959834E6</c:v>
                </c:pt>
                <c:pt idx="36">
                  <c:v>4.83724558E6</c:v>
                </c:pt>
                <c:pt idx="37">
                  <c:v>5.062758898E6</c:v>
                </c:pt>
                <c:pt idx="38">
                  <c:v>5.298414576E6</c:v>
                </c:pt>
                <c:pt idx="39">
                  <c:v>4.595201437E6</c:v>
                </c:pt>
                <c:pt idx="40">
                  <c:v>4.636766448E6</c:v>
                </c:pt>
                <c:pt idx="41">
                  <c:v>4.710898625E6</c:v>
                </c:pt>
                <c:pt idx="42">
                  <c:v>4.7784063754E6</c:v>
                </c:pt>
                <c:pt idx="43">
                  <c:v>4.98659849E6</c:v>
                </c:pt>
                <c:pt idx="44">
                  <c:v>5.2144563757E6</c:v>
                </c:pt>
                <c:pt idx="45">
                  <c:v>5.6657409058E6</c:v>
                </c:pt>
                <c:pt idx="46">
                  <c:v>5.8264565024E6</c:v>
                </c:pt>
                <c:pt idx="47">
                  <c:v>6.0751327151E6</c:v>
                </c:pt>
                <c:pt idx="48">
                  <c:v>6.1529716445E6</c:v>
                </c:pt>
                <c:pt idx="49">
                  <c:v>6.4957662625E6</c:v>
                </c:pt>
                <c:pt idx="50">
                  <c:v>6.9625130326E6</c:v>
                </c:pt>
                <c:pt idx="51">
                  <c:v>7.4812444396E6</c:v>
                </c:pt>
                <c:pt idx="52">
                  <c:v>8.0806957906E6</c:v>
                </c:pt>
                <c:pt idx="53">
                  <c:v>8.9603025798E6</c:v>
                </c:pt>
                <c:pt idx="54">
                  <c:v>9.7356970334E6</c:v>
                </c:pt>
                <c:pt idx="55">
                  <c:v>1.0609891076E7</c:v>
                </c:pt>
                <c:pt idx="56">
                  <c:v>1.1666408891E7</c:v>
                </c:pt>
                <c:pt idx="57">
                  <c:v>1.2935357212E7</c:v>
                </c:pt>
                <c:pt idx="58">
                  <c:v>1.3979531941E7</c:v>
                </c:pt>
                <c:pt idx="59">
                  <c:v>1.4866502265E7</c:v>
                </c:pt>
              </c:numCache>
            </c:numRef>
          </c:yVal>
          <c:smooth val="0"/>
        </c:ser>
        <c:dLbls>
          <c:showLegendKey val="0"/>
          <c:showVal val="0"/>
          <c:showCatName val="0"/>
          <c:showSerName val="0"/>
          <c:showPercent val="0"/>
          <c:showBubbleSize val="0"/>
        </c:dLbls>
        <c:axId val="1200865128"/>
        <c:axId val="1179444856"/>
      </c:scatterChart>
      <c:valAx>
        <c:axId val="1200865128"/>
        <c:scaling>
          <c:orientation val="minMax"/>
          <c:max val="2010.0"/>
          <c:min val="1950.0"/>
        </c:scaling>
        <c:delete val="0"/>
        <c:axPos val="b"/>
        <c:majorGridlines/>
        <c:minorGridlines/>
        <c:numFmt formatCode="General" sourceLinked="1"/>
        <c:majorTickMark val="out"/>
        <c:minorTickMark val="none"/>
        <c:tickLblPos val="nextTo"/>
        <c:crossAx val="1179444856"/>
        <c:crosses val="autoZero"/>
        <c:crossBetween val="midCat"/>
      </c:valAx>
      <c:valAx>
        <c:axId val="1179444856"/>
        <c:scaling>
          <c:orientation val="minMax"/>
          <c:max val="1.6E7"/>
          <c:min val="0.0"/>
        </c:scaling>
        <c:delete val="0"/>
        <c:axPos val="l"/>
        <c:majorGridlines/>
        <c:title>
          <c:tx>
            <c:rich>
              <a:bodyPr rot="-5400000" vert="horz"/>
              <a:lstStyle/>
              <a:p>
                <a:pPr>
                  <a:defRPr/>
                </a:pPr>
                <a:r>
                  <a:rPr lang="it-IT"/>
                  <a:t>PIL in</a:t>
                </a:r>
                <a:r>
                  <a:rPr lang="it-IT" baseline="0"/>
                  <a:t> milioni di US$ 1990 PPA</a:t>
                </a:r>
                <a:endParaRPr lang="it-IT"/>
              </a:p>
            </c:rich>
          </c:tx>
          <c:layout/>
          <c:overlay val="0"/>
        </c:title>
        <c:numFmt formatCode="_-* #,##0_-;_-* #,##0\-;_-* &quot;-&quot;??_-;_-@_-" sourceLinked="1"/>
        <c:majorTickMark val="out"/>
        <c:minorTickMark val="none"/>
        <c:tickLblPos val="nextTo"/>
        <c:crossAx val="1200865128"/>
        <c:crosses val="autoZero"/>
        <c:crossBetween val="midCat"/>
      </c:valAx>
    </c:plotArea>
    <c:legend>
      <c:legendPos val="b"/>
      <c:layout/>
      <c:overlay val="0"/>
    </c:legend>
    <c:plotVisOnly val="1"/>
    <c:dispBlanksAs val="gap"/>
    <c:showDLblsOverMax val="0"/>
  </c:chart>
  <c:txPr>
    <a:bodyPr/>
    <a:lstStyle/>
    <a:p>
      <a:pPr>
        <a:defRPr sz="1400"/>
      </a:pPr>
      <a:endParaRPr lang="it-IT"/>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129265770424"/>
          <c:y val="0.0440677966101695"/>
          <c:w val="0.838676318510858"/>
          <c:h val="0.806779661016949"/>
        </c:manualLayout>
      </c:layout>
      <c:scatterChart>
        <c:scatterStyle val="lineMarker"/>
        <c:varyColors val="0"/>
        <c:ser>
          <c:idx val="0"/>
          <c:order val="0"/>
          <c:tx>
            <c:strRef>
              <c:f>Foglio1!$G$68</c:f>
              <c:strCache>
                <c:ptCount val="1"/>
                <c:pt idx="0">
                  <c:v>France</c:v>
                </c:pt>
              </c:strCache>
            </c:strRef>
          </c:tx>
          <c:spPr>
            <a:ln w="38100">
              <a:solidFill>
                <a:srgbClr val="0000FF"/>
              </a:solidFill>
              <a:prstDash val="solid"/>
            </a:ln>
          </c:spPr>
          <c:marker>
            <c:symbol val="none"/>
          </c:marker>
          <c:xVal>
            <c:numRef>
              <c:f>Foglio1!$A$69:$A$128</c:f>
              <c:numCache>
                <c:formatCode>General</c:formatCode>
                <c:ptCount val="60"/>
                <c:pt idx="0">
                  <c:v>1950.0</c:v>
                </c:pt>
                <c:pt idx="1">
                  <c:v>1951.0</c:v>
                </c:pt>
                <c:pt idx="2">
                  <c:v>1952.0</c:v>
                </c:pt>
                <c:pt idx="3">
                  <c:v>1953.0</c:v>
                </c:pt>
                <c:pt idx="4">
                  <c:v>1954.0</c:v>
                </c:pt>
                <c:pt idx="5">
                  <c:v>1955.0</c:v>
                </c:pt>
                <c:pt idx="6">
                  <c:v>1956.0</c:v>
                </c:pt>
                <c:pt idx="7">
                  <c:v>1957.0</c:v>
                </c:pt>
                <c:pt idx="8">
                  <c:v>1958.0</c:v>
                </c:pt>
                <c:pt idx="9">
                  <c:v>1959.0</c:v>
                </c:pt>
                <c:pt idx="10">
                  <c:v>1960.0</c:v>
                </c:pt>
                <c:pt idx="11">
                  <c:v>1961.0</c:v>
                </c:pt>
                <c:pt idx="12">
                  <c:v>1962.0</c:v>
                </c:pt>
                <c:pt idx="13">
                  <c:v>1963.0</c:v>
                </c:pt>
                <c:pt idx="14">
                  <c:v>1964.0</c:v>
                </c:pt>
                <c:pt idx="15">
                  <c:v>1965.0</c:v>
                </c:pt>
                <c:pt idx="16">
                  <c:v>1966.0</c:v>
                </c:pt>
                <c:pt idx="17">
                  <c:v>1967.0</c:v>
                </c:pt>
                <c:pt idx="18">
                  <c:v>1968.0</c:v>
                </c:pt>
                <c:pt idx="19">
                  <c:v>1969.0</c:v>
                </c:pt>
                <c:pt idx="20">
                  <c:v>1970.0</c:v>
                </c:pt>
                <c:pt idx="21">
                  <c:v>1971.0</c:v>
                </c:pt>
                <c:pt idx="22">
                  <c:v>1972.0</c:v>
                </c:pt>
                <c:pt idx="23">
                  <c:v>1973.0</c:v>
                </c:pt>
                <c:pt idx="24">
                  <c:v>1974.0</c:v>
                </c:pt>
                <c:pt idx="25">
                  <c:v>1975.0</c:v>
                </c:pt>
                <c:pt idx="26">
                  <c:v>1976.0</c:v>
                </c:pt>
                <c:pt idx="27">
                  <c:v>1977.0</c:v>
                </c:pt>
                <c:pt idx="28">
                  <c:v>1978.0</c:v>
                </c:pt>
                <c:pt idx="29">
                  <c:v>1979.0</c:v>
                </c:pt>
                <c:pt idx="30">
                  <c:v>1980.0</c:v>
                </c:pt>
                <c:pt idx="31">
                  <c:v>1981.0</c:v>
                </c:pt>
                <c:pt idx="32">
                  <c:v>1982.0</c:v>
                </c:pt>
                <c:pt idx="33">
                  <c:v>1983.0</c:v>
                </c:pt>
                <c:pt idx="34">
                  <c:v>1984.0</c:v>
                </c:pt>
                <c:pt idx="35">
                  <c:v>1985.0</c:v>
                </c:pt>
                <c:pt idx="36">
                  <c:v>1986.0</c:v>
                </c:pt>
                <c:pt idx="37">
                  <c:v>1987.0</c:v>
                </c:pt>
                <c:pt idx="38">
                  <c:v>1988.0</c:v>
                </c:pt>
                <c:pt idx="39">
                  <c:v>1989.0</c:v>
                </c:pt>
                <c:pt idx="40">
                  <c:v>1990.0</c:v>
                </c:pt>
                <c:pt idx="41">
                  <c:v>1991.0</c:v>
                </c:pt>
                <c:pt idx="42">
                  <c:v>1992.0</c:v>
                </c:pt>
                <c:pt idx="43">
                  <c:v>1993.0</c:v>
                </c:pt>
                <c:pt idx="44">
                  <c:v>1994.0</c:v>
                </c:pt>
                <c:pt idx="45">
                  <c:v>1995.0</c:v>
                </c:pt>
                <c:pt idx="46">
                  <c:v>1996.0</c:v>
                </c:pt>
                <c:pt idx="47">
                  <c:v>1997.0</c:v>
                </c:pt>
                <c:pt idx="48">
                  <c:v>1998.0</c:v>
                </c:pt>
                <c:pt idx="49">
                  <c:v>1999.0</c:v>
                </c:pt>
                <c:pt idx="50">
                  <c:v>2000.0</c:v>
                </c:pt>
                <c:pt idx="51">
                  <c:v>2001.0</c:v>
                </c:pt>
                <c:pt idx="52">
                  <c:v>2002.0</c:v>
                </c:pt>
                <c:pt idx="53">
                  <c:v>2003.0</c:v>
                </c:pt>
                <c:pt idx="54">
                  <c:v>2004.0</c:v>
                </c:pt>
                <c:pt idx="55">
                  <c:v>2005.0</c:v>
                </c:pt>
                <c:pt idx="56">
                  <c:v>2006.0</c:v>
                </c:pt>
                <c:pt idx="57">
                  <c:v>2007.0</c:v>
                </c:pt>
                <c:pt idx="58">
                  <c:v>2008.0</c:v>
                </c:pt>
                <c:pt idx="59">
                  <c:v>2009.0</c:v>
                </c:pt>
              </c:numCache>
            </c:numRef>
          </c:xVal>
          <c:yVal>
            <c:numRef>
              <c:f>Foglio1!$G$69:$G$128</c:f>
              <c:numCache>
                <c:formatCode>0.00</c:formatCode>
                <c:ptCount val="60"/>
                <c:pt idx="0">
                  <c:v>54.2376556109034</c:v>
                </c:pt>
                <c:pt idx="1">
                  <c:v>53.98352156184357</c:v>
                </c:pt>
                <c:pt idx="2">
                  <c:v>53.94055958292052</c:v>
                </c:pt>
                <c:pt idx="3">
                  <c:v>53.55837065528649</c:v>
                </c:pt>
                <c:pt idx="4">
                  <c:v>57.10123746151937</c:v>
                </c:pt>
                <c:pt idx="5">
                  <c:v>56.88605422668018</c:v>
                </c:pt>
                <c:pt idx="6">
                  <c:v>59.08280711141734</c:v>
                </c:pt>
                <c:pt idx="7">
                  <c:v>61.92113729041877</c:v>
                </c:pt>
                <c:pt idx="8">
                  <c:v>64.48569356372637</c:v>
                </c:pt>
                <c:pt idx="9">
                  <c:v>62.1431109235212</c:v>
                </c:pt>
                <c:pt idx="10">
                  <c:v>65.30075526460743</c:v>
                </c:pt>
                <c:pt idx="11">
                  <c:v>67.69521818180224</c:v>
                </c:pt>
                <c:pt idx="12">
                  <c:v>67.76208779855153</c:v>
                </c:pt>
                <c:pt idx="13">
                  <c:v>68.30941633707282</c:v>
                </c:pt>
                <c:pt idx="14">
                  <c:v>69.04904024796888</c:v>
                </c:pt>
                <c:pt idx="15">
                  <c:v>68.30330061779458</c:v>
                </c:pt>
                <c:pt idx="16">
                  <c:v>67.52832448793755</c:v>
                </c:pt>
                <c:pt idx="17">
                  <c:v>69.13584270235302</c:v>
                </c:pt>
                <c:pt idx="18">
                  <c:v>69.07798860790665</c:v>
                </c:pt>
                <c:pt idx="19">
                  <c:v>71.71266867421066</c:v>
                </c:pt>
                <c:pt idx="20">
                  <c:v>75.91619344171765</c:v>
                </c:pt>
                <c:pt idx="21">
                  <c:v>77.39628731794332</c:v>
                </c:pt>
                <c:pt idx="22">
                  <c:v>76.91702202790162</c:v>
                </c:pt>
                <c:pt idx="23">
                  <c:v>76.84198416474228</c:v>
                </c:pt>
                <c:pt idx="24">
                  <c:v>79.51200847478697</c:v>
                </c:pt>
                <c:pt idx="25">
                  <c:v>79.5719996094237</c:v>
                </c:pt>
                <c:pt idx="26">
                  <c:v>79.33030104700475</c:v>
                </c:pt>
                <c:pt idx="27">
                  <c:v>79.20018216491617</c:v>
                </c:pt>
                <c:pt idx="28">
                  <c:v>77.50630409781325</c:v>
                </c:pt>
                <c:pt idx="29">
                  <c:v>77.88640291143032</c:v>
                </c:pt>
                <c:pt idx="30">
                  <c:v>79.4846633296317</c:v>
                </c:pt>
                <c:pt idx="31">
                  <c:v>78.7031404546672</c:v>
                </c:pt>
                <c:pt idx="32">
                  <c:v>82.57321098033737</c:v>
                </c:pt>
                <c:pt idx="33">
                  <c:v>80.57600992803444</c:v>
                </c:pt>
                <c:pt idx="34">
                  <c:v>76.44080035104686</c:v>
                </c:pt>
                <c:pt idx="35">
                  <c:v>74.96273649294407</c:v>
                </c:pt>
                <c:pt idx="36">
                  <c:v>74.55722781359469</c:v>
                </c:pt>
                <c:pt idx="37">
                  <c:v>74.16063841554566</c:v>
                </c:pt>
                <c:pt idx="38">
                  <c:v>74.62216837396842</c:v>
                </c:pt>
                <c:pt idx="39">
                  <c:v>75.02272403995268</c:v>
                </c:pt>
                <c:pt idx="40">
                  <c:v>76.06286227573817</c:v>
                </c:pt>
                <c:pt idx="41">
                  <c:v>77.61204946447068</c:v>
                </c:pt>
                <c:pt idx="42">
                  <c:v>76.69257468561224</c:v>
                </c:pt>
                <c:pt idx="43">
                  <c:v>74.45754133345741</c:v>
                </c:pt>
                <c:pt idx="44">
                  <c:v>73.65836744783495</c:v>
                </c:pt>
                <c:pt idx="45">
                  <c:v>73.89440965300973</c:v>
                </c:pt>
                <c:pt idx="46">
                  <c:v>72.50627718696559</c:v>
                </c:pt>
                <c:pt idx="47">
                  <c:v>71.4976084313863</c:v>
                </c:pt>
                <c:pt idx="48">
                  <c:v>71.41487245512364</c:v>
                </c:pt>
                <c:pt idx="49">
                  <c:v>70.84999013682909</c:v>
                </c:pt>
                <c:pt idx="50">
                  <c:v>71.12218301471233</c:v>
                </c:pt>
                <c:pt idx="51">
                  <c:v>72.00263862346009</c:v>
                </c:pt>
                <c:pt idx="52">
                  <c:v>71.72029705106233</c:v>
                </c:pt>
                <c:pt idx="53">
                  <c:v>70.96561805990366</c:v>
                </c:pt>
                <c:pt idx="54">
                  <c:v>70.4563528719215</c:v>
                </c:pt>
                <c:pt idx="55">
                  <c:v>69.88618567344088</c:v>
                </c:pt>
                <c:pt idx="56">
                  <c:v>69.82110404723796</c:v>
                </c:pt>
                <c:pt idx="57">
                  <c:v>70.28607906886978</c:v>
                </c:pt>
                <c:pt idx="58">
                  <c:v>70.74683935336216</c:v>
                </c:pt>
                <c:pt idx="59">
                  <c:v>71.05375007471847</c:v>
                </c:pt>
              </c:numCache>
            </c:numRef>
          </c:yVal>
          <c:smooth val="0"/>
        </c:ser>
        <c:ser>
          <c:idx val="1"/>
          <c:order val="1"/>
          <c:tx>
            <c:strRef>
              <c:f>Foglio1!$I$68</c:f>
              <c:strCache>
                <c:ptCount val="1"/>
                <c:pt idx="0">
                  <c:v>West Germany</c:v>
                </c:pt>
              </c:strCache>
            </c:strRef>
          </c:tx>
          <c:spPr>
            <a:ln w="38100">
              <a:solidFill>
                <a:srgbClr val="FF0000"/>
              </a:solidFill>
              <a:prstDash val="solid"/>
            </a:ln>
          </c:spPr>
          <c:marker>
            <c:symbol val="none"/>
          </c:marker>
          <c:xVal>
            <c:numRef>
              <c:f>Foglio1!$A$69:$A$128</c:f>
              <c:numCache>
                <c:formatCode>General</c:formatCode>
                <c:ptCount val="60"/>
                <c:pt idx="0">
                  <c:v>1950.0</c:v>
                </c:pt>
                <c:pt idx="1">
                  <c:v>1951.0</c:v>
                </c:pt>
                <c:pt idx="2">
                  <c:v>1952.0</c:v>
                </c:pt>
                <c:pt idx="3">
                  <c:v>1953.0</c:v>
                </c:pt>
                <c:pt idx="4">
                  <c:v>1954.0</c:v>
                </c:pt>
                <c:pt idx="5">
                  <c:v>1955.0</c:v>
                </c:pt>
                <c:pt idx="6">
                  <c:v>1956.0</c:v>
                </c:pt>
                <c:pt idx="7">
                  <c:v>1957.0</c:v>
                </c:pt>
                <c:pt idx="8">
                  <c:v>1958.0</c:v>
                </c:pt>
                <c:pt idx="9">
                  <c:v>1959.0</c:v>
                </c:pt>
                <c:pt idx="10">
                  <c:v>1960.0</c:v>
                </c:pt>
                <c:pt idx="11">
                  <c:v>1961.0</c:v>
                </c:pt>
                <c:pt idx="12">
                  <c:v>1962.0</c:v>
                </c:pt>
                <c:pt idx="13">
                  <c:v>1963.0</c:v>
                </c:pt>
                <c:pt idx="14">
                  <c:v>1964.0</c:v>
                </c:pt>
                <c:pt idx="15">
                  <c:v>1965.0</c:v>
                </c:pt>
                <c:pt idx="16">
                  <c:v>1966.0</c:v>
                </c:pt>
                <c:pt idx="17">
                  <c:v>1967.0</c:v>
                </c:pt>
                <c:pt idx="18">
                  <c:v>1968.0</c:v>
                </c:pt>
                <c:pt idx="19">
                  <c:v>1969.0</c:v>
                </c:pt>
                <c:pt idx="20">
                  <c:v>1970.0</c:v>
                </c:pt>
                <c:pt idx="21">
                  <c:v>1971.0</c:v>
                </c:pt>
                <c:pt idx="22">
                  <c:v>1972.0</c:v>
                </c:pt>
                <c:pt idx="23">
                  <c:v>1973.0</c:v>
                </c:pt>
                <c:pt idx="24">
                  <c:v>1974.0</c:v>
                </c:pt>
                <c:pt idx="25">
                  <c:v>1975.0</c:v>
                </c:pt>
                <c:pt idx="26">
                  <c:v>1976.0</c:v>
                </c:pt>
                <c:pt idx="27">
                  <c:v>1977.0</c:v>
                </c:pt>
                <c:pt idx="28">
                  <c:v>1978.0</c:v>
                </c:pt>
                <c:pt idx="29">
                  <c:v>1979.0</c:v>
                </c:pt>
                <c:pt idx="30">
                  <c:v>1980.0</c:v>
                </c:pt>
                <c:pt idx="31">
                  <c:v>1981.0</c:v>
                </c:pt>
                <c:pt idx="32">
                  <c:v>1982.0</c:v>
                </c:pt>
                <c:pt idx="33">
                  <c:v>1983.0</c:v>
                </c:pt>
                <c:pt idx="34">
                  <c:v>1984.0</c:v>
                </c:pt>
                <c:pt idx="35">
                  <c:v>1985.0</c:v>
                </c:pt>
                <c:pt idx="36">
                  <c:v>1986.0</c:v>
                </c:pt>
                <c:pt idx="37">
                  <c:v>1987.0</c:v>
                </c:pt>
                <c:pt idx="38">
                  <c:v>1988.0</c:v>
                </c:pt>
                <c:pt idx="39">
                  <c:v>1989.0</c:v>
                </c:pt>
                <c:pt idx="40">
                  <c:v>1990.0</c:v>
                </c:pt>
                <c:pt idx="41">
                  <c:v>1991.0</c:v>
                </c:pt>
                <c:pt idx="42">
                  <c:v>1992.0</c:v>
                </c:pt>
                <c:pt idx="43">
                  <c:v>1993.0</c:v>
                </c:pt>
                <c:pt idx="44">
                  <c:v>1994.0</c:v>
                </c:pt>
                <c:pt idx="45">
                  <c:v>1995.0</c:v>
                </c:pt>
                <c:pt idx="46">
                  <c:v>1996.0</c:v>
                </c:pt>
                <c:pt idx="47">
                  <c:v>1997.0</c:v>
                </c:pt>
                <c:pt idx="48">
                  <c:v>1998.0</c:v>
                </c:pt>
                <c:pt idx="49">
                  <c:v>1999.0</c:v>
                </c:pt>
                <c:pt idx="50">
                  <c:v>2000.0</c:v>
                </c:pt>
                <c:pt idx="51">
                  <c:v>2001.0</c:v>
                </c:pt>
                <c:pt idx="52">
                  <c:v>2002.0</c:v>
                </c:pt>
                <c:pt idx="53">
                  <c:v>2003.0</c:v>
                </c:pt>
                <c:pt idx="54">
                  <c:v>2004.0</c:v>
                </c:pt>
                <c:pt idx="55">
                  <c:v>2005.0</c:v>
                </c:pt>
                <c:pt idx="56">
                  <c:v>2006.0</c:v>
                </c:pt>
                <c:pt idx="57">
                  <c:v>2007.0</c:v>
                </c:pt>
                <c:pt idx="58">
                  <c:v>2008.0</c:v>
                </c:pt>
                <c:pt idx="59">
                  <c:v>2009.0</c:v>
                </c:pt>
              </c:numCache>
            </c:numRef>
          </c:xVal>
          <c:yVal>
            <c:numRef>
              <c:f>Foglio1!$I$69:$I$128</c:f>
              <c:numCache>
                <c:formatCode>0.00</c:formatCode>
                <c:ptCount val="60"/>
                <c:pt idx="0">
                  <c:v>44.7759667360711</c:v>
                </c:pt>
                <c:pt idx="1">
                  <c:v>45.9788063758804</c:v>
                </c:pt>
                <c:pt idx="2">
                  <c:v>48.9172937141439</c:v>
                </c:pt>
                <c:pt idx="3">
                  <c:v>51.2462909689511</c:v>
                </c:pt>
                <c:pt idx="4">
                  <c:v>55.95917023759763</c:v>
                </c:pt>
                <c:pt idx="5">
                  <c:v>59.01650476972703</c:v>
                </c:pt>
                <c:pt idx="6">
                  <c:v>62.66486657846417</c:v>
                </c:pt>
                <c:pt idx="7">
                  <c:v>65.515444611213</c:v>
                </c:pt>
                <c:pt idx="8">
                  <c:v>69.40168552273498</c:v>
                </c:pt>
                <c:pt idx="9">
                  <c:v>70.05812022435991</c:v>
                </c:pt>
                <c:pt idx="10">
                  <c:v>74.71268872787875</c:v>
                </c:pt>
                <c:pt idx="11">
                  <c:v>76.55917128365608</c:v>
                </c:pt>
                <c:pt idx="12">
                  <c:v>75.79210548862744</c:v>
                </c:pt>
                <c:pt idx="13">
                  <c:v>75.01819913513266</c:v>
                </c:pt>
                <c:pt idx="14">
                  <c:v>75.92363165752859</c:v>
                </c:pt>
                <c:pt idx="15">
                  <c:v>75.30520840319851</c:v>
                </c:pt>
                <c:pt idx="16">
                  <c:v>72.87011808090406</c:v>
                </c:pt>
                <c:pt idx="17">
                  <c:v>71.48163681443793</c:v>
                </c:pt>
                <c:pt idx="18">
                  <c:v>72.47671052967985</c:v>
                </c:pt>
                <c:pt idx="19">
                  <c:v>75.53053774817335</c:v>
                </c:pt>
                <c:pt idx="20">
                  <c:v>79.39906253222753</c:v>
                </c:pt>
                <c:pt idx="21">
                  <c:v>79.46662049227994</c:v>
                </c:pt>
                <c:pt idx="22">
                  <c:v>79.05245087924074</c:v>
                </c:pt>
                <c:pt idx="23">
                  <c:v>78.81168458429152</c:v>
                </c:pt>
                <c:pt idx="24">
                  <c:v>79.87068309475256</c:v>
                </c:pt>
                <c:pt idx="25">
                  <c:v>80.04511279118969</c:v>
                </c:pt>
                <c:pt idx="26">
                  <c:v>81.28168981725575</c:v>
                </c:pt>
                <c:pt idx="27">
                  <c:v>80.94554976802436</c:v>
                </c:pt>
                <c:pt idx="28">
                  <c:v>79.81507616895907</c:v>
                </c:pt>
                <c:pt idx="29">
                  <c:v>81.20167818114371</c:v>
                </c:pt>
                <c:pt idx="30">
                  <c:v>82.74018335211066</c:v>
                </c:pt>
                <c:pt idx="31">
                  <c:v>81.4410611199355</c:v>
                </c:pt>
                <c:pt idx="32">
                  <c:v>83.07476294834631</c:v>
                </c:pt>
                <c:pt idx="33">
                  <c:v>82.16679985792932</c:v>
                </c:pt>
                <c:pt idx="34">
                  <c:v>79.75005304962016</c:v>
                </c:pt>
                <c:pt idx="35">
                  <c:v>79.22477424686205</c:v>
                </c:pt>
                <c:pt idx="36">
                  <c:v>79.04854424708127</c:v>
                </c:pt>
                <c:pt idx="37">
                  <c:v>78.17813636966562</c:v>
                </c:pt>
                <c:pt idx="38">
                  <c:v>78.04585358568925</c:v>
                </c:pt>
                <c:pt idx="39">
                  <c:v>78.12702738333547</c:v>
                </c:pt>
                <c:pt idx="40">
                  <c:v>80.192503974042</c:v>
                </c:pt>
                <c:pt idx="41">
                  <c:v>84.86266317165627</c:v>
                </c:pt>
                <c:pt idx="42">
                  <c:v>85.339665895639</c:v>
                </c:pt>
                <c:pt idx="43">
                  <c:v>81.80909092831866</c:v>
                </c:pt>
                <c:pt idx="44">
                  <c:v>80.75382731597808</c:v>
                </c:pt>
                <c:pt idx="45">
                  <c:v>80.5632843547322</c:v>
                </c:pt>
                <c:pt idx="46">
                  <c:v>78.92432003405864</c:v>
                </c:pt>
                <c:pt idx="47">
                  <c:v>77.65434981037278</c:v>
                </c:pt>
                <c:pt idx="48">
                  <c:v>71.41487245512364</c:v>
                </c:pt>
                <c:pt idx="49">
                  <c:v>70.84999013682909</c:v>
                </c:pt>
                <c:pt idx="50">
                  <c:v>71.12218301471233</c:v>
                </c:pt>
                <c:pt idx="51">
                  <c:v>72.00263862346009</c:v>
                </c:pt>
                <c:pt idx="52">
                  <c:v>71.72029705106233</c:v>
                </c:pt>
                <c:pt idx="53">
                  <c:v>70.96561805990366</c:v>
                </c:pt>
                <c:pt idx="54">
                  <c:v>70.4563528719215</c:v>
                </c:pt>
                <c:pt idx="55">
                  <c:v>69.88618567344088</c:v>
                </c:pt>
                <c:pt idx="56">
                  <c:v>69.82110404723796</c:v>
                </c:pt>
                <c:pt idx="57">
                  <c:v>70.28607906886978</c:v>
                </c:pt>
                <c:pt idx="58">
                  <c:v>70.74683935336216</c:v>
                </c:pt>
                <c:pt idx="59">
                  <c:v>71.05375007471847</c:v>
                </c:pt>
              </c:numCache>
            </c:numRef>
          </c:yVal>
          <c:smooth val="0"/>
        </c:ser>
        <c:ser>
          <c:idx val="2"/>
          <c:order val="2"/>
          <c:tx>
            <c:strRef>
              <c:f>Foglio1!$M$68</c:f>
              <c:strCache>
                <c:ptCount val="1"/>
                <c:pt idx="0">
                  <c:v>Italy</c:v>
                </c:pt>
              </c:strCache>
            </c:strRef>
          </c:tx>
          <c:spPr>
            <a:ln w="38100">
              <a:solidFill>
                <a:srgbClr val="000000"/>
              </a:solidFill>
              <a:prstDash val="solid"/>
            </a:ln>
          </c:spPr>
          <c:marker>
            <c:symbol val="none"/>
          </c:marker>
          <c:xVal>
            <c:numRef>
              <c:f>Foglio1!$A$69:$A$128</c:f>
              <c:numCache>
                <c:formatCode>General</c:formatCode>
                <c:ptCount val="60"/>
                <c:pt idx="0">
                  <c:v>1950.0</c:v>
                </c:pt>
                <c:pt idx="1">
                  <c:v>1951.0</c:v>
                </c:pt>
                <c:pt idx="2">
                  <c:v>1952.0</c:v>
                </c:pt>
                <c:pt idx="3">
                  <c:v>1953.0</c:v>
                </c:pt>
                <c:pt idx="4">
                  <c:v>1954.0</c:v>
                </c:pt>
                <c:pt idx="5">
                  <c:v>1955.0</c:v>
                </c:pt>
                <c:pt idx="6">
                  <c:v>1956.0</c:v>
                </c:pt>
                <c:pt idx="7">
                  <c:v>1957.0</c:v>
                </c:pt>
                <c:pt idx="8">
                  <c:v>1958.0</c:v>
                </c:pt>
                <c:pt idx="9">
                  <c:v>1959.0</c:v>
                </c:pt>
                <c:pt idx="10">
                  <c:v>1960.0</c:v>
                </c:pt>
                <c:pt idx="11">
                  <c:v>1961.0</c:v>
                </c:pt>
                <c:pt idx="12">
                  <c:v>1962.0</c:v>
                </c:pt>
                <c:pt idx="13">
                  <c:v>1963.0</c:v>
                </c:pt>
                <c:pt idx="14">
                  <c:v>1964.0</c:v>
                </c:pt>
                <c:pt idx="15">
                  <c:v>1965.0</c:v>
                </c:pt>
                <c:pt idx="16">
                  <c:v>1966.0</c:v>
                </c:pt>
                <c:pt idx="17">
                  <c:v>1967.0</c:v>
                </c:pt>
                <c:pt idx="18">
                  <c:v>1968.0</c:v>
                </c:pt>
                <c:pt idx="19">
                  <c:v>1969.0</c:v>
                </c:pt>
                <c:pt idx="20">
                  <c:v>1970.0</c:v>
                </c:pt>
                <c:pt idx="21">
                  <c:v>1971.0</c:v>
                </c:pt>
                <c:pt idx="22">
                  <c:v>1972.0</c:v>
                </c:pt>
                <c:pt idx="23">
                  <c:v>1973.0</c:v>
                </c:pt>
                <c:pt idx="24">
                  <c:v>1974.0</c:v>
                </c:pt>
                <c:pt idx="25">
                  <c:v>1975.0</c:v>
                </c:pt>
                <c:pt idx="26">
                  <c:v>1976.0</c:v>
                </c:pt>
                <c:pt idx="27">
                  <c:v>1977.0</c:v>
                </c:pt>
                <c:pt idx="28">
                  <c:v>1978.0</c:v>
                </c:pt>
                <c:pt idx="29">
                  <c:v>1979.0</c:v>
                </c:pt>
                <c:pt idx="30">
                  <c:v>1980.0</c:v>
                </c:pt>
                <c:pt idx="31">
                  <c:v>1981.0</c:v>
                </c:pt>
                <c:pt idx="32">
                  <c:v>1982.0</c:v>
                </c:pt>
                <c:pt idx="33">
                  <c:v>1983.0</c:v>
                </c:pt>
                <c:pt idx="34">
                  <c:v>1984.0</c:v>
                </c:pt>
                <c:pt idx="35">
                  <c:v>1985.0</c:v>
                </c:pt>
                <c:pt idx="36">
                  <c:v>1986.0</c:v>
                </c:pt>
                <c:pt idx="37">
                  <c:v>1987.0</c:v>
                </c:pt>
                <c:pt idx="38">
                  <c:v>1988.0</c:v>
                </c:pt>
                <c:pt idx="39">
                  <c:v>1989.0</c:v>
                </c:pt>
                <c:pt idx="40">
                  <c:v>1990.0</c:v>
                </c:pt>
                <c:pt idx="41">
                  <c:v>1991.0</c:v>
                </c:pt>
                <c:pt idx="42">
                  <c:v>1992.0</c:v>
                </c:pt>
                <c:pt idx="43">
                  <c:v>1993.0</c:v>
                </c:pt>
                <c:pt idx="44">
                  <c:v>1994.0</c:v>
                </c:pt>
                <c:pt idx="45">
                  <c:v>1995.0</c:v>
                </c:pt>
                <c:pt idx="46">
                  <c:v>1996.0</c:v>
                </c:pt>
                <c:pt idx="47">
                  <c:v>1997.0</c:v>
                </c:pt>
                <c:pt idx="48">
                  <c:v>1998.0</c:v>
                </c:pt>
                <c:pt idx="49">
                  <c:v>1999.0</c:v>
                </c:pt>
                <c:pt idx="50">
                  <c:v>2000.0</c:v>
                </c:pt>
                <c:pt idx="51">
                  <c:v>2001.0</c:v>
                </c:pt>
                <c:pt idx="52">
                  <c:v>2002.0</c:v>
                </c:pt>
                <c:pt idx="53">
                  <c:v>2003.0</c:v>
                </c:pt>
                <c:pt idx="54">
                  <c:v>2004.0</c:v>
                </c:pt>
                <c:pt idx="55">
                  <c:v>2005.0</c:v>
                </c:pt>
                <c:pt idx="56">
                  <c:v>2006.0</c:v>
                </c:pt>
                <c:pt idx="57">
                  <c:v>2007.0</c:v>
                </c:pt>
                <c:pt idx="58">
                  <c:v>2008.0</c:v>
                </c:pt>
                <c:pt idx="59">
                  <c:v>2009.0</c:v>
                </c:pt>
              </c:numCache>
            </c:numRef>
          </c:xVal>
          <c:yVal>
            <c:numRef>
              <c:f>Foglio1!$M$69:$M$128</c:f>
              <c:numCache>
                <c:formatCode>0.00</c:formatCode>
                <c:ptCount val="60"/>
                <c:pt idx="0">
                  <c:v>36.62558877681265</c:v>
                </c:pt>
                <c:pt idx="1">
                  <c:v>36.95535400963796</c:v>
                </c:pt>
                <c:pt idx="2">
                  <c:v>38.75142745799056</c:v>
                </c:pt>
                <c:pt idx="3">
                  <c:v>40.13919290353644</c:v>
                </c:pt>
                <c:pt idx="4">
                  <c:v>42.94805248713451</c:v>
                </c:pt>
                <c:pt idx="5">
                  <c:v>42.90791375489247</c:v>
                </c:pt>
                <c:pt idx="6">
                  <c:v>44.5181267110611</c:v>
                </c:pt>
                <c:pt idx="7">
                  <c:v>46.87161801430221</c:v>
                </c:pt>
                <c:pt idx="8">
                  <c:v>50.4209385609184</c:v>
                </c:pt>
                <c:pt idx="9">
                  <c:v>50.33881944796917</c:v>
                </c:pt>
                <c:pt idx="10">
                  <c:v>52.22447318616442</c:v>
                </c:pt>
                <c:pt idx="11">
                  <c:v>55.89635081693743</c:v>
                </c:pt>
                <c:pt idx="12">
                  <c:v>57.34434665156935</c:v>
                </c:pt>
                <c:pt idx="13">
                  <c:v>59.32191068047449</c:v>
                </c:pt>
                <c:pt idx="14">
                  <c:v>58.6181481095817</c:v>
                </c:pt>
                <c:pt idx="15">
                  <c:v>56.62562692362151</c:v>
                </c:pt>
                <c:pt idx="16">
                  <c:v>56.19551520391578</c:v>
                </c:pt>
                <c:pt idx="17">
                  <c:v>58.99291208741363</c:v>
                </c:pt>
                <c:pt idx="18">
                  <c:v>61.26215943817307</c:v>
                </c:pt>
                <c:pt idx="19">
                  <c:v>63.02212009557683</c:v>
                </c:pt>
                <c:pt idx="20">
                  <c:v>64.66139715299887</c:v>
                </c:pt>
                <c:pt idx="21">
                  <c:v>64.292133583372</c:v>
                </c:pt>
                <c:pt idx="22">
                  <c:v>63.09810604326302</c:v>
                </c:pt>
                <c:pt idx="23">
                  <c:v>63.71767847020913</c:v>
                </c:pt>
                <c:pt idx="24">
                  <c:v>66.98204565203287</c:v>
                </c:pt>
                <c:pt idx="25">
                  <c:v>65.96729353344433</c:v>
                </c:pt>
                <c:pt idx="26">
                  <c:v>67.07045441290738</c:v>
                </c:pt>
                <c:pt idx="27">
                  <c:v>66.42279338513648</c:v>
                </c:pt>
                <c:pt idx="28">
                  <c:v>65.66292765949109</c:v>
                </c:pt>
                <c:pt idx="29">
                  <c:v>67.69650318610662</c:v>
                </c:pt>
                <c:pt idx="30">
                  <c:v>70.78170914397464</c:v>
                </c:pt>
                <c:pt idx="31">
                  <c:v>70.00432233480329</c:v>
                </c:pt>
                <c:pt idx="32">
                  <c:v>72.31821674291902</c:v>
                </c:pt>
                <c:pt idx="33">
                  <c:v>70.77878834005632</c:v>
                </c:pt>
                <c:pt idx="34">
                  <c:v>68.17817913825552</c:v>
                </c:pt>
                <c:pt idx="35">
                  <c:v>68.04084698213861</c:v>
                </c:pt>
                <c:pt idx="36">
                  <c:v>68.26035301225414</c:v>
                </c:pt>
                <c:pt idx="37">
                  <c:v>68.597405232037</c:v>
                </c:pt>
                <c:pt idx="38">
                  <c:v>68.99193935493505</c:v>
                </c:pt>
                <c:pt idx="39">
                  <c:v>69.25281275044148</c:v>
                </c:pt>
                <c:pt idx="40">
                  <c:v>70.31351829438598</c:v>
                </c:pt>
                <c:pt idx="41">
                  <c:v>72.53675126080968</c:v>
                </c:pt>
                <c:pt idx="42">
                  <c:v>71.55951443293391</c:v>
                </c:pt>
                <c:pt idx="43">
                  <c:v>69.63077489260809</c:v>
                </c:pt>
                <c:pt idx="44">
                  <c:v>68.97645801191393</c:v>
                </c:pt>
                <c:pt idx="45">
                  <c:v>69.87586702920655</c:v>
                </c:pt>
                <c:pt idx="46">
                  <c:v>68.75045006619435</c:v>
                </c:pt>
                <c:pt idx="47">
                  <c:v>67.7265319782453</c:v>
                </c:pt>
                <c:pt idx="48">
                  <c:v>66.50144359569806</c:v>
                </c:pt>
                <c:pt idx="49">
                  <c:v>65.051844412962</c:v>
                </c:pt>
                <c:pt idx="50">
                  <c:v>65.36889499368237</c:v>
                </c:pt>
                <c:pt idx="51">
                  <c:v>66.38108267106669</c:v>
                </c:pt>
                <c:pt idx="52">
                  <c:v>66.0263811441954</c:v>
                </c:pt>
                <c:pt idx="53">
                  <c:v>64.89582275208402</c:v>
                </c:pt>
                <c:pt idx="54">
                  <c:v>64.14718403168871</c:v>
                </c:pt>
                <c:pt idx="55">
                  <c:v>63.18339015079053</c:v>
                </c:pt>
                <c:pt idx="56">
                  <c:v>63.36127353768261</c:v>
                </c:pt>
                <c:pt idx="57">
                  <c:v>63.61250119635248</c:v>
                </c:pt>
                <c:pt idx="58">
                  <c:v>63.35106808608448</c:v>
                </c:pt>
                <c:pt idx="59">
                  <c:v>62.2196323487888</c:v>
                </c:pt>
              </c:numCache>
            </c:numRef>
          </c:yVal>
          <c:smooth val="0"/>
        </c:ser>
        <c:ser>
          <c:idx val="3"/>
          <c:order val="3"/>
          <c:tx>
            <c:strRef>
              <c:f>Foglio1!$W$68</c:f>
              <c:strCache>
                <c:ptCount val="1"/>
                <c:pt idx="0">
                  <c:v>United Kingdom</c:v>
                </c:pt>
              </c:strCache>
            </c:strRef>
          </c:tx>
          <c:spPr>
            <a:ln w="38100">
              <a:solidFill>
                <a:srgbClr val="808080"/>
              </a:solidFill>
              <a:prstDash val="solid"/>
            </a:ln>
          </c:spPr>
          <c:marker>
            <c:symbol val="none"/>
          </c:marker>
          <c:xVal>
            <c:numRef>
              <c:f>Foglio1!$A$69:$A$128</c:f>
              <c:numCache>
                <c:formatCode>General</c:formatCode>
                <c:ptCount val="60"/>
                <c:pt idx="0">
                  <c:v>1950.0</c:v>
                </c:pt>
                <c:pt idx="1">
                  <c:v>1951.0</c:v>
                </c:pt>
                <c:pt idx="2">
                  <c:v>1952.0</c:v>
                </c:pt>
                <c:pt idx="3">
                  <c:v>1953.0</c:v>
                </c:pt>
                <c:pt idx="4">
                  <c:v>1954.0</c:v>
                </c:pt>
                <c:pt idx="5">
                  <c:v>1955.0</c:v>
                </c:pt>
                <c:pt idx="6">
                  <c:v>1956.0</c:v>
                </c:pt>
                <c:pt idx="7">
                  <c:v>1957.0</c:v>
                </c:pt>
                <c:pt idx="8">
                  <c:v>1958.0</c:v>
                </c:pt>
                <c:pt idx="9">
                  <c:v>1959.0</c:v>
                </c:pt>
                <c:pt idx="10">
                  <c:v>1960.0</c:v>
                </c:pt>
                <c:pt idx="11">
                  <c:v>1961.0</c:v>
                </c:pt>
                <c:pt idx="12">
                  <c:v>1962.0</c:v>
                </c:pt>
                <c:pt idx="13">
                  <c:v>1963.0</c:v>
                </c:pt>
                <c:pt idx="14">
                  <c:v>1964.0</c:v>
                </c:pt>
                <c:pt idx="15">
                  <c:v>1965.0</c:v>
                </c:pt>
                <c:pt idx="16">
                  <c:v>1966.0</c:v>
                </c:pt>
                <c:pt idx="17">
                  <c:v>1967.0</c:v>
                </c:pt>
                <c:pt idx="18">
                  <c:v>1968.0</c:v>
                </c:pt>
                <c:pt idx="19">
                  <c:v>1969.0</c:v>
                </c:pt>
                <c:pt idx="20">
                  <c:v>1970.0</c:v>
                </c:pt>
                <c:pt idx="21">
                  <c:v>1971.0</c:v>
                </c:pt>
                <c:pt idx="22">
                  <c:v>1972.0</c:v>
                </c:pt>
                <c:pt idx="23">
                  <c:v>1973.0</c:v>
                </c:pt>
                <c:pt idx="24">
                  <c:v>1974.0</c:v>
                </c:pt>
                <c:pt idx="25">
                  <c:v>1975.0</c:v>
                </c:pt>
                <c:pt idx="26">
                  <c:v>1976.0</c:v>
                </c:pt>
                <c:pt idx="27">
                  <c:v>1977.0</c:v>
                </c:pt>
                <c:pt idx="28">
                  <c:v>1978.0</c:v>
                </c:pt>
                <c:pt idx="29">
                  <c:v>1979.0</c:v>
                </c:pt>
                <c:pt idx="30">
                  <c:v>1980.0</c:v>
                </c:pt>
                <c:pt idx="31">
                  <c:v>1981.0</c:v>
                </c:pt>
                <c:pt idx="32">
                  <c:v>1982.0</c:v>
                </c:pt>
                <c:pt idx="33">
                  <c:v>1983.0</c:v>
                </c:pt>
                <c:pt idx="34">
                  <c:v>1984.0</c:v>
                </c:pt>
                <c:pt idx="35">
                  <c:v>1985.0</c:v>
                </c:pt>
                <c:pt idx="36">
                  <c:v>1986.0</c:v>
                </c:pt>
                <c:pt idx="37">
                  <c:v>1987.0</c:v>
                </c:pt>
                <c:pt idx="38">
                  <c:v>1988.0</c:v>
                </c:pt>
                <c:pt idx="39">
                  <c:v>1989.0</c:v>
                </c:pt>
                <c:pt idx="40">
                  <c:v>1990.0</c:v>
                </c:pt>
                <c:pt idx="41">
                  <c:v>1991.0</c:v>
                </c:pt>
                <c:pt idx="42">
                  <c:v>1992.0</c:v>
                </c:pt>
                <c:pt idx="43">
                  <c:v>1993.0</c:v>
                </c:pt>
                <c:pt idx="44">
                  <c:v>1994.0</c:v>
                </c:pt>
                <c:pt idx="45">
                  <c:v>1995.0</c:v>
                </c:pt>
                <c:pt idx="46">
                  <c:v>1996.0</c:v>
                </c:pt>
                <c:pt idx="47">
                  <c:v>1997.0</c:v>
                </c:pt>
                <c:pt idx="48">
                  <c:v>1998.0</c:v>
                </c:pt>
                <c:pt idx="49">
                  <c:v>1999.0</c:v>
                </c:pt>
                <c:pt idx="50">
                  <c:v>2000.0</c:v>
                </c:pt>
                <c:pt idx="51">
                  <c:v>2001.0</c:v>
                </c:pt>
                <c:pt idx="52">
                  <c:v>2002.0</c:v>
                </c:pt>
                <c:pt idx="53">
                  <c:v>2003.0</c:v>
                </c:pt>
                <c:pt idx="54">
                  <c:v>2004.0</c:v>
                </c:pt>
                <c:pt idx="55">
                  <c:v>2005.0</c:v>
                </c:pt>
                <c:pt idx="56">
                  <c:v>2006.0</c:v>
                </c:pt>
                <c:pt idx="57">
                  <c:v>2007.0</c:v>
                </c:pt>
                <c:pt idx="58">
                  <c:v>2008.0</c:v>
                </c:pt>
                <c:pt idx="59">
                  <c:v>2009.0</c:v>
                </c:pt>
              </c:numCache>
            </c:numRef>
          </c:xVal>
          <c:yVal>
            <c:numRef>
              <c:f>Foglio1!$W$69:$W$128</c:f>
              <c:numCache>
                <c:formatCode>0.00</c:formatCode>
                <c:ptCount val="60"/>
                <c:pt idx="0">
                  <c:v>72.57736043076771</c:v>
                </c:pt>
                <c:pt idx="1">
                  <c:v>70.41506487087606</c:v>
                </c:pt>
                <c:pt idx="2">
                  <c:v>68.73823377157183</c:v>
                </c:pt>
                <c:pt idx="3">
                  <c:v>69.21764768515944</c:v>
                </c:pt>
                <c:pt idx="4">
                  <c:v>73.55077801085228</c:v>
                </c:pt>
                <c:pt idx="5">
                  <c:v>72.20559152415606</c:v>
                </c:pt>
                <c:pt idx="6">
                  <c:v>72.64562573069409</c:v>
                </c:pt>
                <c:pt idx="7">
                  <c:v>73.41593719408168</c:v>
                </c:pt>
                <c:pt idx="8">
                  <c:v>74.93332881803634</c:v>
                </c:pt>
                <c:pt idx="9">
                  <c:v>73.37198813553135</c:v>
                </c:pt>
                <c:pt idx="10">
                  <c:v>76.31412157676934</c:v>
                </c:pt>
                <c:pt idx="11">
                  <c:v>77.67827338482844</c:v>
                </c:pt>
                <c:pt idx="12">
                  <c:v>74.46785294893398</c:v>
                </c:pt>
                <c:pt idx="13">
                  <c:v>74.73395609009388</c:v>
                </c:pt>
                <c:pt idx="14">
                  <c:v>74.91025690209566</c:v>
                </c:pt>
                <c:pt idx="15">
                  <c:v>72.67124237072146</c:v>
                </c:pt>
                <c:pt idx="16">
                  <c:v>69.942264954332</c:v>
                </c:pt>
                <c:pt idx="17">
                  <c:v>70.12469617998008</c:v>
                </c:pt>
                <c:pt idx="18">
                  <c:v>70.03964222421674</c:v>
                </c:pt>
                <c:pt idx="19">
                  <c:v>69.51311019334744</c:v>
                </c:pt>
                <c:pt idx="20">
                  <c:v>71.6405686018157</c:v>
                </c:pt>
                <c:pt idx="21">
                  <c:v>71.49278307403801</c:v>
                </c:pt>
                <c:pt idx="22">
                  <c:v>70.8354997876927</c:v>
                </c:pt>
                <c:pt idx="23">
                  <c:v>72.05365820338012</c:v>
                </c:pt>
                <c:pt idx="24">
                  <c:v>71.91016822840204</c:v>
                </c:pt>
                <c:pt idx="25">
                  <c:v>72.75460078618833</c:v>
                </c:pt>
                <c:pt idx="26">
                  <c:v>71.3689883234787</c:v>
                </c:pt>
                <c:pt idx="27">
                  <c:v>70.49560242507044</c:v>
                </c:pt>
                <c:pt idx="28">
                  <c:v>69.8190330686873</c:v>
                </c:pt>
                <c:pt idx="29">
                  <c:v>70.07827289763</c:v>
                </c:pt>
                <c:pt idx="30">
                  <c:v>69.60883052875623</c:v>
                </c:pt>
                <c:pt idx="31">
                  <c:v>67.60571821028822</c:v>
                </c:pt>
                <c:pt idx="32">
                  <c:v>70.6933979149932</c:v>
                </c:pt>
                <c:pt idx="33">
                  <c:v>70.8475509720848</c:v>
                </c:pt>
                <c:pt idx="34">
                  <c:v>68.18210505862294</c:v>
                </c:pt>
                <c:pt idx="35">
                  <c:v>68.37057109703379</c:v>
                </c:pt>
                <c:pt idx="36">
                  <c:v>69.41871125993532</c:v>
                </c:pt>
                <c:pt idx="37">
                  <c:v>70.6520057885898</c:v>
                </c:pt>
                <c:pt idx="38">
                  <c:v>71.60178208879866</c:v>
                </c:pt>
                <c:pt idx="39">
                  <c:v>71.18053989543473</c:v>
                </c:pt>
                <c:pt idx="40">
                  <c:v>70.81686821352588</c:v>
                </c:pt>
                <c:pt idx="41">
                  <c:v>70.75556606686507</c:v>
                </c:pt>
                <c:pt idx="42">
                  <c:v>69.2872732332572</c:v>
                </c:pt>
                <c:pt idx="43">
                  <c:v>69.62032652215203</c:v>
                </c:pt>
                <c:pt idx="44">
                  <c:v>70.40727223968678</c:v>
                </c:pt>
                <c:pt idx="45">
                  <c:v>71.37765557819063</c:v>
                </c:pt>
                <c:pt idx="46">
                  <c:v>71.39339702445906</c:v>
                </c:pt>
                <c:pt idx="47">
                  <c:v>71.27798357624708</c:v>
                </c:pt>
                <c:pt idx="48">
                  <c:v>71.37172068876313</c:v>
                </c:pt>
                <c:pt idx="49">
                  <c:v>70.9863888241307</c:v>
                </c:pt>
                <c:pt idx="50">
                  <c:v>71.34998669606998</c:v>
                </c:pt>
                <c:pt idx="51">
                  <c:v>72.78218128526722</c:v>
                </c:pt>
                <c:pt idx="52">
                  <c:v>73.40133131065238</c:v>
                </c:pt>
                <c:pt idx="53">
                  <c:v>73.99861321226175</c:v>
                </c:pt>
                <c:pt idx="54">
                  <c:v>73.86833850817546</c:v>
                </c:pt>
                <c:pt idx="55">
                  <c:v>73.47268903612215</c:v>
                </c:pt>
                <c:pt idx="56">
                  <c:v>73.86926662543122</c:v>
                </c:pt>
                <c:pt idx="57">
                  <c:v>74.56268776416489</c:v>
                </c:pt>
                <c:pt idx="58">
                  <c:v>75.18253597081591</c:v>
                </c:pt>
                <c:pt idx="59">
                  <c:v>73.53060551189501</c:v>
                </c:pt>
              </c:numCache>
            </c:numRef>
          </c:yVal>
          <c:smooth val="0"/>
        </c:ser>
        <c:ser>
          <c:idx val="4"/>
          <c:order val="4"/>
          <c:tx>
            <c:strRef>
              <c:f>Foglio1!$Y$68</c:f>
              <c:strCache>
                <c:ptCount val="1"/>
                <c:pt idx="0">
                  <c:v>Canada</c:v>
                </c:pt>
              </c:strCache>
            </c:strRef>
          </c:tx>
          <c:spPr>
            <a:ln w="38100">
              <a:solidFill>
                <a:srgbClr val="C0C0C0"/>
              </a:solidFill>
              <a:prstDash val="solid"/>
            </a:ln>
          </c:spPr>
          <c:marker>
            <c:symbol val="none"/>
          </c:marker>
          <c:xVal>
            <c:numRef>
              <c:f>Foglio1!$A$69:$A$128</c:f>
              <c:numCache>
                <c:formatCode>General</c:formatCode>
                <c:ptCount val="60"/>
                <c:pt idx="0">
                  <c:v>1950.0</c:v>
                </c:pt>
                <c:pt idx="1">
                  <c:v>1951.0</c:v>
                </c:pt>
                <c:pt idx="2">
                  <c:v>1952.0</c:v>
                </c:pt>
                <c:pt idx="3">
                  <c:v>1953.0</c:v>
                </c:pt>
                <c:pt idx="4">
                  <c:v>1954.0</c:v>
                </c:pt>
                <c:pt idx="5">
                  <c:v>1955.0</c:v>
                </c:pt>
                <c:pt idx="6">
                  <c:v>1956.0</c:v>
                </c:pt>
                <c:pt idx="7">
                  <c:v>1957.0</c:v>
                </c:pt>
                <c:pt idx="8">
                  <c:v>1958.0</c:v>
                </c:pt>
                <c:pt idx="9">
                  <c:v>1959.0</c:v>
                </c:pt>
                <c:pt idx="10">
                  <c:v>1960.0</c:v>
                </c:pt>
                <c:pt idx="11">
                  <c:v>1961.0</c:v>
                </c:pt>
                <c:pt idx="12">
                  <c:v>1962.0</c:v>
                </c:pt>
                <c:pt idx="13">
                  <c:v>1963.0</c:v>
                </c:pt>
                <c:pt idx="14">
                  <c:v>1964.0</c:v>
                </c:pt>
                <c:pt idx="15">
                  <c:v>1965.0</c:v>
                </c:pt>
                <c:pt idx="16">
                  <c:v>1966.0</c:v>
                </c:pt>
                <c:pt idx="17">
                  <c:v>1967.0</c:v>
                </c:pt>
                <c:pt idx="18">
                  <c:v>1968.0</c:v>
                </c:pt>
                <c:pt idx="19">
                  <c:v>1969.0</c:v>
                </c:pt>
                <c:pt idx="20">
                  <c:v>1970.0</c:v>
                </c:pt>
                <c:pt idx="21">
                  <c:v>1971.0</c:v>
                </c:pt>
                <c:pt idx="22">
                  <c:v>1972.0</c:v>
                </c:pt>
                <c:pt idx="23">
                  <c:v>1973.0</c:v>
                </c:pt>
                <c:pt idx="24">
                  <c:v>1974.0</c:v>
                </c:pt>
                <c:pt idx="25">
                  <c:v>1975.0</c:v>
                </c:pt>
                <c:pt idx="26">
                  <c:v>1976.0</c:v>
                </c:pt>
                <c:pt idx="27">
                  <c:v>1977.0</c:v>
                </c:pt>
                <c:pt idx="28">
                  <c:v>1978.0</c:v>
                </c:pt>
                <c:pt idx="29">
                  <c:v>1979.0</c:v>
                </c:pt>
                <c:pt idx="30">
                  <c:v>1980.0</c:v>
                </c:pt>
                <c:pt idx="31">
                  <c:v>1981.0</c:v>
                </c:pt>
                <c:pt idx="32">
                  <c:v>1982.0</c:v>
                </c:pt>
                <c:pt idx="33">
                  <c:v>1983.0</c:v>
                </c:pt>
                <c:pt idx="34">
                  <c:v>1984.0</c:v>
                </c:pt>
                <c:pt idx="35">
                  <c:v>1985.0</c:v>
                </c:pt>
                <c:pt idx="36">
                  <c:v>1986.0</c:v>
                </c:pt>
                <c:pt idx="37">
                  <c:v>1987.0</c:v>
                </c:pt>
                <c:pt idx="38">
                  <c:v>1988.0</c:v>
                </c:pt>
                <c:pt idx="39">
                  <c:v>1989.0</c:v>
                </c:pt>
                <c:pt idx="40">
                  <c:v>1990.0</c:v>
                </c:pt>
                <c:pt idx="41">
                  <c:v>1991.0</c:v>
                </c:pt>
                <c:pt idx="42">
                  <c:v>1992.0</c:v>
                </c:pt>
                <c:pt idx="43">
                  <c:v>1993.0</c:v>
                </c:pt>
                <c:pt idx="44">
                  <c:v>1994.0</c:v>
                </c:pt>
                <c:pt idx="45">
                  <c:v>1995.0</c:v>
                </c:pt>
                <c:pt idx="46">
                  <c:v>1996.0</c:v>
                </c:pt>
                <c:pt idx="47">
                  <c:v>1997.0</c:v>
                </c:pt>
                <c:pt idx="48">
                  <c:v>1998.0</c:v>
                </c:pt>
                <c:pt idx="49">
                  <c:v>1999.0</c:v>
                </c:pt>
                <c:pt idx="50">
                  <c:v>2000.0</c:v>
                </c:pt>
                <c:pt idx="51">
                  <c:v>2001.0</c:v>
                </c:pt>
                <c:pt idx="52">
                  <c:v>2002.0</c:v>
                </c:pt>
                <c:pt idx="53">
                  <c:v>2003.0</c:v>
                </c:pt>
                <c:pt idx="54">
                  <c:v>2004.0</c:v>
                </c:pt>
                <c:pt idx="55">
                  <c:v>2005.0</c:v>
                </c:pt>
                <c:pt idx="56">
                  <c:v>2006.0</c:v>
                </c:pt>
                <c:pt idx="57">
                  <c:v>2007.0</c:v>
                </c:pt>
                <c:pt idx="58">
                  <c:v>2008.0</c:v>
                </c:pt>
                <c:pt idx="59">
                  <c:v>2009.0</c:v>
                </c:pt>
              </c:numCache>
            </c:numRef>
          </c:xVal>
          <c:yVal>
            <c:numRef>
              <c:f>Foglio1!$Y$69:$Y$128</c:f>
              <c:numCache>
                <c:formatCode>0.00</c:formatCode>
                <c:ptCount val="60"/>
                <c:pt idx="0">
                  <c:v>76.25995832386813</c:v>
                </c:pt>
                <c:pt idx="1">
                  <c:v>74.46919560113678</c:v>
                </c:pt>
                <c:pt idx="2">
                  <c:v>75.93431851362119</c:v>
                </c:pt>
                <c:pt idx="3">
                  <c:v>75.23369840218382</c:v>
                </c:pt>
                <c:pt idx="4">
                  <c:v>74.32510128765888</c:v>
                </c:pt>
                <c:pt idx="5">
                  <c:v>75.26258505898494</c:v>
                </c:pt>
                <c:pt idx="6">
                  <c:v>79.27178888575334</c:v>
                </c:pt>
                <c:pt idx="7">
                  <c:v>78.81638169998324</c:v>
                </c:pt>
                <c:pt idx="8">
                  <c:v>80.27835865192044</c:v>
                </c:pt>
                <c:pt idx="9">
                  <c:v>77.25828727436894</c:v>
                </c:pt>
                <c:pt idx="10">
                  <c:v>77.26109769360056</c:v>
                </c:pt>
                <c:pt idx="11">
                  <c:v>77.46846311919331</c:v>
                </c:pt>
                <c:pt idx="12">
                  <c:v>77.92460802118105</c:v>
                </c:pt>
                <c:pt idx="13">
                  <c:v>78.1417768171771</c:v>
                </c:pt>
                <c:pt idx="14">
                  <c:v>78.28779955795898</c:v>
                </c:pt>
                <c:pt idx="15">
                  <c:v>78.0472027841743</c:v>
                </c:pt>
                <c:pt idx="16">
                  <c:v>77.44795532326318</c:v>
                </c:pt>
                <c:pt idx="17">
                  <c:v>77.308072627901</c:v>
                </c:pt>
                <c:pt idx="18">
                  <c:v>77.23276821409492</c:v>
                </c:pt>
                <c:pt idx="19">
                  <c:v>78.47702908084043</c:v>
                </c:pt>
                <c:pt idx="20">
                  <c:v>80.17704767512649</c:v>
                </c:pt>
                <c:pt idx="21">
                  <c:v>82.08104911691485</c:v>
                </c:pt>
                <c:pt idx="22">
                  <c:v>81.99069611079366</c:v>
                </c:pt>
                <c:pt idx="23">
                  <c:v>82.914602974114</c:v>
                </c:pt>
                <c:pt idx="24">
                  <c:v>86.13460333861491</c:v>
                </c:pt>
                <c:pt idx="25">
                  <c:v>87.9181116249878</c:v>
                </c:pt>
                <c:pt idx="26">
                  <c:v>87.78975545932303</c:v>
                </c:pt>
                <c:pt idx="27">
                  <c:v>86.65744456778528</c:v>
                </c:pt>
                <c:pt idx="28">
                  <c:v>85.3438502321617</c:v>
                </c:pt>
                <c:pt idx="29">
                  <c:v>86.06000514119937</c:v>
                </c:pt>
                <c:pt idx="30">
                  <c:v>87.0721205423588</c:v>
                </c:pt>
                <c:pt idx="31">
                  <c:v>87.3612808960757</c:v>
                </c:pt>
                <c:pt idx="32">
                  <c:v>86.10808551321901</c:v>
                </c:pt>
                <c:pt idx="33">
                  <c:v>84.96973598531936</c:v>
                </c:pt>
                <c:pt idx="34">
                  <c:v>83.66593498775262</c:v>
                </c:pt>
                <c:pt idx="35">
                  <c:v>84.86652713767997</c:v>
                </c:pt>
                <c:pt idx="36">
                  <c:v>84.11199990205353</c:v>
                </c:pt>
                <c:pt idx="37">
                  <c:v>84.21337920633167</c:v>
                </c:pt>
                <c:pt idx="38">
                  <c:v>84.41578990410428</c:v>
                </c:pt>
                <c:pt idx="39">
                  <c:v>82.86681110598424</c:v>
                </c:pt>
                <c:pt idx="40">
                  <c:v>81.34454513166924</c:v>
                </c:pt>
                <c:pt idx="41">
                  <c:v>79.9843206299778</c:v>
                </c:pt>
                <c:pt idx="42">
                  <c:v>77.93329078795136</c:v>
                </c:pt>
                <c:pt idx="43">
                  <c:v>77.449540081345</c:v>
                </c:pt>
                <c:pt idx="44">
                  <c:v>77.90885680053206</c:v>
                </c:pt>
                <c:pt idx="45">
                  <c:v>78.08407499363768</c:v>
                </c:pt>
                <c:pt idx="46">
                  <c:v>76.4839127548166</c:v>
                </c:pt>
                <c:pt idx="47">
                  <c:v>76.5249053205645</c:v>
                </c:pt>
                <c:pt idx="48">
                  <c:v>76.61163112933487</c:v>
                </c:pt>
                <c:pt idx="49">
                  <c:v>77.33816329824435</c:v>
                </c:pt>
                <c:pt idx="50">
                  <c:v>78.31804194011698</c:v>
                </c:pt>
                <c:pt idx="51">
                  <c:v>78.97299066038688</c:v>
                </c:pt>
                <c:pt idx="52">
                  <c:v>79.9239596223178</c:v>
                </c:pt>
                <c:pt idx="53">
                  <c:v>79.52109959153971</c:v>
                </c:pt>
                <c:pt idx="54">
                  <c:v>79.30424032456823</c:v>
                </c:pt>
                <c:pt idx="55">
                  <c:v>79.38777865898696</c:v>
                </c:pt>
                <c:pt idx="56">
                  <c:v>79.60302379115307</c:v>
                </c:pt>
                <c:pt idx="57">
                  <c:v>80.14951957959148</c:v>
                </c:pt>
                <c:pt idx="58">
                  <c:v>80.55059027110293</c:v>
                </c:pt>
                <c:pt idx="59">
                  <c:v>80.53614343040514</c:v>
                </c:pt>
              </c:numCache>
            </c:numRef>
          </c:yVal>
          <c:smooth val="0"/>
        </c:ser>
        <c:ser>
          <c:idx val="6"/>
          <c:order val="5"/>
          <c:tx>
            <c:strRef>
              <c:f>Foglio1!$BQ$68</c:f>
              <c:strCache>
                <c:ptCount val="1"/>
                <c:pt idx="0">
                  <c:v>Japan</c:v>
                </c:pt>
              </c:strCache>
            </c:strRef>
          </c:tx>
          <c:spPr>
            <a:ln w="38100">
              <a:solidFill>
                <a:srgbClr val="008000"/>
              </a:solidFill>
              <a:prstDash val="solid"/>
            </a:ln>
          </c:spPr>
          <c:marker>
            <c:symbol val="none"/>
          </c:marker>
          <c:xVal>
            <c:numRef>
              <c:f>Foglio1!$A$69:$A$128</c:f>
              <c:numCache>
                <c:formatCode>General</c:formatCode>
                <c:ptCount val="60"/>
                <c:pt idx="0">
                  <c:v>1950.0</c:v>
                </c:pt>
                <c:pt idx="1">
                  <c:v>1951.0</c:v>
                </c:pt>
                <c:pt idx="2">
                  <c:v>1952.0</c:v>
                </c:pt>
                <c:pt idx="3">
                  <c:v>1953.0</c:v>
                </c:pt>
                <c:pt idx="4">
                  <c:v>1954.0</c:v>
                </c:pt>
                <c:pt idx="5">
                  <c:v>1955.0</c:v>
                </c:pt>
                <c:pt idx="6">
                  <c:v>1956.0</c:v>
                </c:pt>
                <c:pt idx="7">
                  <c:v>1957.0</c:v>
                </c:pt>
                <c:pt idx="8">
                  <c:v>1958.0</c:v>
                </c:pt>
                <c:pt idx="9">
                  <c:v>1959.0</c:v>
                </c:pt>
                <c:pt idx="10">
                  <c:v>1960.0</c:v>
                </c:pt>
                <c:pt idx="11">
                  <c:v>1961.0</c:v>
                </c:pt>
                <c:pt idx="12">
                  <c:v>1962.0</c:v>
                </c:pt>
                <c:pt idx="13">
                  <c:v>1963.0</c:v>
                </c:pt>
                <c:pt idx="14">
                  <c:v>1964.0</c:v>
                </c:pt>
                <c:pt idx="15">
                  <c:v>1965.0</c:v>
                </c:pt>
                <c:pt idx="16">
                  <c:v>1966.0</c:v>
                </c:pt>
                <c:pt idx="17">
                  <c:v>1967.0</c:v>
                </c:pt>
                <c:pt idx="18">
                  <c:v>1968.0</c:v>
                </c:pt>
                <c:pt idx="19">
                  <c:v>1969.0</c:v>
                </c:pt>
                <c:pt idx="20">
                  <c:v>1970.0</c:v>
                </c:pt>
                <c:pt idx="21">
                  <c:v>1971.0</c:v>
                </c:pt>
                <c:pt idx="22">
                  <c:v>1972.0</c:v>
                </c:pt>
                <c:pt idx="23">
                  <c:v>1973.0</c:v>
                </c:pt>
                <c:pt idx="24">
                  <c:v>1974.0</c:v>
                </c:pt>
                <c:pt idx="25">
                  <c:v>1975.0</c:v>
                </c:pt>
                <c:pt idx="26">
                  <c:v>1976.0</c:v>
                </c:pt>
                <c:pt idx="27">
                  <c:v>1977.0</c:v>
                </c:pt>
                <c:pt idx="28">
                  <c:v>1978.0</c:v>
                </c:pt>
                <c:pt idx="29">
                  <c:v>1979.0</c:v>
                </c:pt>
                <c:pt idx="30">
                  <c:v>1980.0</c:v>
                </c:pt>
                <c:pt idx="31">
                  <c:v>1981.0</c:v>
                </c:pt>
                <c:pt idx="32">
                  <c:v>1982.0</c:v>
                </c:pt>
                <c:pt idx="33">
                  <c:v>1983.0</c:v>
                </c:pt>
                <c:pt idx="34">
                  <c:v>1984.0</c:v>
                </c:pt>
                <c:pt idx="35">
                  <c:v>1985.0</c:v>
                </c:pt>
                <c:pt idx="36">
                  <c:v>1986.0</c:v>
                </c:pt>
                <c:pt idx="37">
                  <c:v>1987.0</c:v>
                </c:pt>
                <c:pt idx="38">
                  <c:v>1988.0</c:v>
                </c:pt>
                <c:pt idx="39">
                  <c:v>1989.0</c:v>
                </c:pt>
                <c:pt idx="40">
                  <c:v>1990.0</c:v>
                </c:pt>
                <c:pt idx="41">
                  <c:v>1991.0</c:v>
                </c:pt>
                <c:pt idx="42">
                  <c:v>1992.0</c:v>
                </c:pt>
                <c:pt idx="43">
                  <c:v>1993.0</c:v>
                </c:pt>
                <c:pt idx="44">
                  <c:v>1994.0</c:v>
                </c:pt>
                <c:pt idx="45">
                  <c:v>1995.0</c:v>
                </c:pt>
                <c:pt idx="46">
                  <c:v>1996.0</c:v>
                </c:pt>
                <c:pt idx="47">
                  <c:v>1997.0</c:v>
                </c:pt>
                <c:pt idx="48">
                  <c:v>1998.0</c:v>
                </c:pt>
                <c:pt idx="49">
                  <c:v>1999.0</c:v>
                </c:pt>
                <c:pt idx="50">
                  <c:v>2000.0</c:v>
                </c:pt>
                <c:pt idx="51">
                  <c:v>2001.0</c:v>
                </c:pt>
                <c:pt idx="52">
                  <c:v>2002.0</c:v>
                </c:pt>
                <c:pt idx="53">
                  <c:v>2003.0</c:v>
                </c:pt>
                <c:pt idx="54">
                  <c:v>2004.0</c:v>
                </c:pt>
                <c:pt idx="55">
                  <c:v>2005.0</c:v>
                </c:pt>
                <c:pt idx="56">
                  <c:v>2006.0</c:v>
                </c:pt>
                <c:pt idx="57">
                  <c:v>2007.0</c:v>
                </c:pt>
                <c:pt idx="58">
                  <c:v>2008.0</c:v>
                </c:pt>
                <c:pt idx="59">
                  <c:v>2009.0</c:v>
                </c:pt>
              </c:numCache>
            </c:numRef>
          </c:xVal>
          <c:yVal>
            <c:numRef>
              <c:f>Foglio1!$BQ$69:$BQ$128</c:f>
              <c:numCache>
                <c:formatCode>0.00</c:formatCode>
                <c:ptCount val="60"/>
                <c:pt idx="0">
                  <c:v>20.08839130214693</c:v>
                </c:pt>
                <c:pt idx="1">
                  <c:v>21.01181762016558</c:v>
                </c:pt>
                <c:pt idx="2">
                  <c:v>22.64956560684172</c:v>
                </c:pt>
                <c:pt idx="3">
                  <c:v>23.31513171594924</c:v>
                </c:pt>
                <c:pt idx="4">
                  <c:v>24.92366622229129</c:v>
                </c:pt>
                <c:pt idx="5">
                  <c:v>25.42706378448817</c:v>
                </c:pt>
                <c:pt idx="6">
                  <c:v>27.00929424570379</c:v>
                </c:pt>
                <c:pt idx="7">
                  <c:v>28.71681201173261</c:v>
                </c:pt>
                <c:pt idx="8">
                  <c:v>30.93820345740052</c:v>
                </c:pt>
                <c:pt idx="9">
                  <c:v>31.64632414291146</c:v>
                </c:pt>
                <c:pt idx="10">
                  <c:v>35.18947820007627</c:v>
                </c:pt>
                <c:pt idx="11">
                  <c:v>38.82116135007582</c:v>
                </c:pt>
                <c:pt idx="12">
                  <c:v>40.12200776481774</c:v>
                </c:pt>
                <c:pt idx="13">
                  <c:v>41.89267738030474</c:v>
                </c:pt>
                <c:pt idx="14">
                  <c:v>44.37392004897996</c:v>
                </c:pt>
                <c:pt idx="15">
                  <c:v>44.21999150439312</c:v>
                </c:pt>
                <c:pt idx="16">
                  <c:v>46.02906704835947</c:v>
                </c:pt>
                <c:pt idx="17">
                  <c:v>49.91122140009476</c:v>
                </c:pt>
                <c:pt idx="18">
                  <c:v>53.71287914773255</c:v>
                </c:pt>
                <c:pt idx="19">
                  <c:v>58.4613565349378</c:v>
                </c:pt>
                <c:pt idx="20">
                  <c:v>64.63105752885092</c:v>
                </c:pt>
                <c:pt idx="21">
                  <c:v>65.60456865064067</c:v>
                </c:pt>
                <c:pt idx="22">
                  <c:v>67.32117108330662</c:v>
                </c:pt>
                <c:pt idx="23">
                  <c:v>68.50959954078472</c:v>
                </c:pt>
                <c:pt idx="24">
                  <c:v>67.57830051900187</c:v>
                </c:pt>
                <c:pt idx="25">
                  <c:v>69.66370520578029</c:v>
                </c:pt>
                <c:pt idx="26">
                  <c:v>68.74172684798725</c:v>
                </c:pt>
                <c:pt idx="27">
                  <c:v>68.67531950018501</c:v>
                </c:pt>
                <c:pt idx="28">
                  <c:v>68.49671011273625</c:v>
                </c:pt>
                <c:pt idx="29">
                  <c:v>70.05602629994906</c:v>
                </c:pt>
                <c:pt idx="30">
                  <c:v>72.28003748646876</c:v>
                </c:pt>
                <c:pt idx="31">
                  <c:v>72.94642691409161</c:v>
                </c:pt>
                <c:pt idx="32">
                  <c:v>76.82552692697238</c:v>
                </c:pt>
                <c:pt idx="33">
                  <c:v>75.61706666328403</c:v>
                </c:pt>
                <c:pt idx="34">
                  <c:v>73.412673367898</c:v>
                </c:pt>
                <c:pt idx="35">
                  <c:v>74.00209100404879</c:v>
                </c:pt>
                <c:pt idx="36">
                  <c:v>73.83364828459476</c:v>
                </c:pt>
                <c:pt idx="37">
                  <c:v>74.58932085044354</c:v>
                </c:pt>
                <c:pt idx="38">
                  <c:v>76.37807874329316</c:v>
                </c:pt>
                <c:pt idx="39">
                  <c:v>77.81036528460558</c:v>
                </c:pt>
                <c:pt idx="40">
                  <c:v>80.9854158692721</c:v>
                </c:pt>
                <c:pt idx="41">
                  <c:v>84.7458562447033</c:v>
                </c:pt>
                <c:pt idx="42">
                  <c:v>83.52192447135358</c:v>
                </c:pt>
                <c:pt idx="43">
                  <c:v>82.18409013517315</c:v>
                </c:pt>
                <c:pt idx="44">
                  <c:v>80.37723447757615</c:v>
                </c:pt>
                <c:pt idx="45">
                  <c:v>80.59985493534394</c:v>
                </c:pt>
                <c:pt idx="46">
                  <c:v>80.4461966142361</c:v>
                </c:pt>
                <c:pt idx="47">
                  <c:v>78.9671919798784</c:v>
                </c:pt>
                <c:pt idx="48">
                  <c:v>74.8208514092527</c:v>
                </c:pt>
                <c:pt idx="49">
                  <c:v>71.95714003909403</c:v>
                </c:pt>
                <c:pt idx="50">
                  <c:v>71.73782063516166</c:v>
                </c:pt>
                <c:pt idx="51">
                  <c:v>71.69832666715401</c:v>
                </c:pt>
                <c:pt idx="52">
                  <c:v>71.15936551328981</c:v>
                </c:pt>
                <c:pt idx="53">
                  <c:v>70.9338530786382</c:v>
                </c:pt>
                <c:pt idx="54">
                  <c:v>70.95678626081071</c:v>
                </c:pt>
                <c:pt idx="55">
                  <c:v>70.80225774006808</c:v>
                </c:pt>
                <c:pt idx="56">
                  <c:v>71.05351255874459</c:v>
                </c:pt>
                <c:pt idx="57">
                  <c:v>72.10282914065094</c:v>
                </c:pt>
                <c:pt idx="58">
                  <c:v>72.00309616966958</c:v>
                </c:pt>
                <c:pt idx="59">
                  <c:v>70.72462552422645</c:v>
                </c:pt>
              </c:numCache>
            </c:numRef>
          </c:yVal>
          <c:smooth val="0"/>
        </c:ser>
        <c:dLbls>
          <c:showLegendKey val="0"/>
          <c:showVal val="0"/>
          <c:showCatName val="0"/>
          <c:showSerName val="0"/>
          <c:showPercent val="0"/>
          <c:showBubbleSize val="0"/>
        </c:dLbls>
        <c:axId val="1158905592"/>
        <c:axId val="1186833880"/>
      </c:scatterChart>
      <c:valAx>
        <c:axId val="1158905592"/>
        <c:scaling>
          <c:orientation val="minMax"/>
          <c:max val="2010.0"/>
          <c:min val="1950.0"/>
        </c:scaling>
        <c:delete val="0"/>
        <c:axPos val="b"/>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it-IT"/>
          </a:p>
        </c:txPr>
        <c:crossAx val="1186833880"/>
        <c:crosses val="autoZero"/>
        <c:crossBetween val="midCat"/>
      </c:valAx>
      <c:valAx>
        <c:axId val="1186833880"/>
        <c:scaling>
          <c:orientation val="minMax"/>
          <c:max val="100.0"/>
          <c:min val="0.0"/>
        </c:scaling>
        <c:delete val="0"/>
        <c:axPos val="l"/>
        <c:majorGridlines>
          <c:spPr>
            <a:ln w="3175">
              <a:solidFill>
                <a:srgbClr val="000000"/>
              </a:solidFill>
              <a:prstDash val="solid"/>
            </a:ln>
          </c:spPr>
        </c:majorGridlines>
        <c:title>
          <c:tx>
            <c:rich>
              <a:bodyPr/>
              <a:lstStyle/>
              <a:p>
                <a:pPr>
                  <a:defRPr sz="1400" b="1" i="0" u="none" strike="noStrike" baseline="0">
                    <a:solidFill>
                      <a:srgbClr val="000000"/>
                    </a:solidFill>
                    <a:latin typeface="Arial"/>
                    <a:ea typeface="Arial"/>
                    <a:cs typeface="Arial"/>
                  </a:defRPr>
                </a:pPr>
                <a:r>
                  <a:rPr lang="it-IT"/>
                  <a:t>Reddito pro-capite (reddito USA=100)</a:t>
                </a:r>
              </a:p>
            </c:rich>
          </c:tx>
          <c:layout>
            <c:manualLayout>
              <c:xMode val="edge"/>
              <c:yMode val="edge"/>
              <c:x val="0.0113753877973113"/>
              <c:y val="0.154237288135593"/>
            </c:manualLayout>
          </c:layout>
          <c:overlay val="0"/>
          <c:spPr>
            <a:noFill/>
            <a:ln w="25400">
              <a:noFill/>
            </a:ln>
          </c:spPr>
        </c:title>
        <c:numFmt formatCode="0.00"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it-IT"/>
          </a:p>
        </c:txPr>
        <c:crossAx val="1158905592"/>
        <c:crosses val="autoZero"/>
        <c:crossBetween val="midCat"/>
      </c:valAx>
      <c:spPr>
        <a:solidFill>
          <a:srgbClr val="FFFFFF"/>
        </a:solidFill>
        <a:ln w="12700">
          <a:solidFill>
            <a:srgbClr val="808080"/>
          </a:solidFill>
          <a:prstDash val="solid"/>
        </a:ln>
      </c:spPr>
    </c:plotArea>
    <c:legend>
      <c:legendPos val="b"/>
      <c:layout>
        <c:manualLayout>
          <c:xMode val="edge"/>
          <c:yMode val="edge"/>
          <c:x val="0.179937952430197"/>
          <c:y val="0.94406779661017"/>
          <c:w val="0.728024819027921"/>
          <c:h val="0.0508474576271185"/>
        </c:manualLayout>
      </c:layout>
      <c:overlay val="0"/>
      <c:spPr>
        <a:solidFill>
          <a:srgbClr val="FFFFFF"/>
        </a:solidFill>
        <a:ln w="3175">
          <a:solidFill>
            <a:srgbClr val="000000"/>
          </a:solidFill>
          <a:prstDash val="solid"/>
        </a:ln>
      </c:spPr>
      <c:txPr>
        <a:bodyPr/>
        <a:lstStyle/>
        <a:p>
          <a:pPr>
            <a:defRPr sz="1285" b="0" i="0" u="none" strike="noStrike" baseline="0">
              <a:solidFill>
                <a:srgbClr val="000000"/>
              </a:solidFill>
              <a:latin typeface="Arial"/>
              <a:ea typeface="Arial"/>
              <a:cs typeface="Arial"/>
            </a:defRPr>
          </a:pPr>
          <a:endParaRPr lang="it-IT"/>
        </a:p>
      </c:txPr>
    </c:legend>
    <c:plotVisOnly val="1"/>
    <c:dispBlanksAs val="gap"/>
    <c:showDLblsOverMax val="0"/>
  </c:chart>
  <c:spPr>
    <a:noFill/>
    <a:ln w="9525">
      <a:noFill/>
    </a:ln>
  </c:spPr>
  <c:txPr>
    <a:bodyPr/>
    <a:lstStyle/>
    <a:p>
      <a:pPr>
        <a:defRPr sz="1400" b="0" i="0" u="none" strike="noStrike" baseline="0">
          <a:solidFill>
            <a:srgbClr val="000000"/>
          </a:solidFill>
          <a:latin typeface="Arial"/>
          <a:ea typeface="Arial"/>
          <a:cs typeface="Arial"/>
        </a:defRPr>
      </a:pPr>
      <a:endParaRPr lang="it-IT"/>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3753877973113"/>
          <c:y val="0.0440677966101695"/>
          <c:w val="0.850051706308171"/>
          <c:h val="0.715254237288136"/>
        </c:manualLayout>
      </c:layout>
      <c:scatterChart>
        <c:scatterStyle val="lineMarker"/>
        <c:varyColors val="0"/>
        <c:ser>
          <c:idx val="0"/>
          <c:order val="0"/>
          <c:tx>
            <c:strRef>
              <c:f>Foglio1!$X$68</c:f>
              <c:strCache>
                <c:ptCount val="1"/>
                <c:pt idx="0">
                  <c:v>Western Europe</c:v>
                </c:pt>
              </c:strCache>
            </c:strRef>
          </c:tx>
          <c:spPr>
            <a:ln w="38100">
              <a:solidFill>
                <a:srgbClr val="808080"/>
              </a:solidFill>
              <a:prstDash val="solid"/>
            </a:ln>
          </c:spPr>
          <c:marker>
            <c:symbol val="none"/>
          </c:marker>
          <c:xVal>
            <c:numRef>
              <c:f>Foglio1!$A$69:$A$128</c:f>
              <c:numCache>
                <c:formatCode>General</c:formatCode>
                <c:ptCount val="60"/>
                <c:pt idx="0">
                  <c:v>1950.0</c:v>
                </c:pt>
                <c:pt idx="1">
                  <c:v>1951.0</c:v>
                </c:pt>
                <c:pt idx="2">
                  <c:v>1952.0</c:v>
                </c:pt>
                <c:pt idx="3">
                  <c:v>1953.0</c:v>
                </c:pt>
                <c:pt idx="4">
                  <c:v>1954.0</c:v>
                </c:pt>
                <c:pt idx="5">
                  <c:v>1955.0</c:v>
                </c:pt>
                <c:pt idx="6">
                  <c:v>1956.0</c:v>
                </c:pt>
                <c:pt idx="7">
                  <c:v>1957.0</c:v>
                </c:pt>
                <c:pt idx="8">
                  <c:v>1958.0</c:v>
                </c:pt>
                <c:pt idx="9">
                  <c:v>1959.0</c:v>
                </c:pt>
                <c:pt idx="10">
                  <c:v>1960.0</c:v>
                </c:pt>
                <c:pt idx="11">
                  <c:v>1961.0</c:v>
                </c:pt>
                <c:pt idx="12">
                  <c:v>1962.0</c:v>
                </c:pt>
                <c:pt idx="13">
                  <c:v>1963.0</c:v>
                </c:pt>
                <c:pt idx="14">
                  <c:v>1964.0</c:v>
                </c:pt>
                <c:pt idx="15">
                  <c:v>1965.0</c:v>
                </c:pt>
                <c:pt idx="16">
                  <c:v>1966.0</c:v>
                </c:pt>
                <c:pt idx="17">
                  <c:v>1967.0</c:v>
                </c:pt>
                <c:pt idx="18">
                  <c:v>1968.0</c:v>
                </c:pt>
                <c:pt idx="19">
                  <c:v>1969.0</c:v>
                </c:pt>
                <c:pt idx="20">
                  <c:v>1970.0</c:v>
                </c:pt>
                <c:pt idx="21">
                  <c:v>1971.0</c:v>
                </c:pt>
                <c:pt idx="22">
                  <c:v>1972.0</c:v>
                </c:pt>
                <c:pt idx="23">
                  <c:v>1973.0</c:v>
                </c:pt>
                <c:pt idx="24">
                  <c:v>1974.0</c:v>
                </c:pt>
                <c:pt idx="25">
                  <c:v>1975.0</c:v>
                </c:pt>
                <c:pt idx="26">
                  <c:v>1976.0</c:v>
                </c:pt>
                <c:pt idx="27">
                  <c:v>1977.0</c:v>
                </c:pt>
                <c:pt idx="28">
                  <c:v>1978.0</c:v>
                </c:pt>
                <c:pt idx="29">
                  <c:v>1979.0</c:v>
                </c:pt>
                <c:pt idx="30">
                  <c:v>1980.0</c:v>
                </c:pt>
                <c:pt idx="31">
                  <c:v>1981.0</c:v>
                </c:pt>
                <c:pt idx="32">
                  <c:v>1982.0</c:v>
                </c:pt>
                <c:pt idx="33">
                  <c:v>1983.0</c:v>
                </c:pt>
                <c:pt idx="34">
                  <c:v>1984.0</c:v>
                </c:pt>
                <c:pt idx="35">
                  <c:v>1985.0</c:v>
                </c:pt>
                <c:pt idx="36">
                  <c:v>1986.0</c:v>
                </c:pt>
                <c:pt idx="37">
                  <c:v>1987.0</c:v>
                </c:pt>
                <c:pt idx="38">
                  <c:v>1988.0</c:v>
                </c:pt>
                <c:pt idx="39">
                  <c:v>1989.0</c:v>
                </c:pt>
                <c:pt idx="40">
                  <c:v>1990.0</c:v>
                </c:pt>
                <c:pt idx="41">
                  <c:v>1991.0</c:v>
                </c:pt>
                <c:pt idx="42">
                  <c:v>1992.0</c:v>
                </c:pt>
                <c:pt idx="43">
                  <c:v>1993.0</c:v>
                </c:pt>
                <c:pt idx="44">
                  <c:v>1994.0</c:v>
                </c:pt>
                <c:pt idx="45">
                  <c:v>1995.0</c:v>
                </c:pt>
                <c:pt idx="46">
                  <c:v>1996.0</c:v>
                </c:pt>
                <c:pt idx="47">
                  <c:v>1997.0</c:v>
                </c:pt>
                <c:pt idx="48">
                  <c:v>1998.0</c:v>
                </c:pt>
                <c:pt idx="49">
                  <c:v>1999.0</c:v>
                </c:pt>
                <c:pt idx="50">
                  <c:v>2000.0</c:v>
                </c:pt>
                <c:pt idx="51">
                  <c:v>2001.0</c:v>
                </c:pt>
                <c:pt idx="52">
                  <c:v>2002.0</c:v>
                </c:pt>
                <c:pt idx="53">
                  <c:v>2003.0</c:v>
                </c:pt>
                <c:pt idx="54">
                  <c:v>2004.0</c:v>
                </c:pt>
                <c:pt idx="55">
                  <c:v>2005.0</c:v>
                </c:pt>
                <c:pt idx="56">
                  <c:v>2006.0</c:v>
                </c:pt>
                <c:pt idx="57">
                  <c:v>2007.0</c:v>
                </c:pt>
                <c:pt idx="58">
                  <c:v>2008.0</c:v>
                </c:pt>
                <c:pt idx="59">
                  <c:v>2009.0</c:v>
                </c:pt>
              </c:numCache>
            </c:numRef>
          </c:xVal>
          <c:yVal>
            <c:numRef>
              <c:f>Foglio1!$X$69:$X$128</c:f>
              <c:numCache>
                <c:formatCode>0.00</c:formatCode>
                <c:ptCount val="60"/>
                <c:pt idx="0">
                  <c:v>47.43346300821461</c:v>
                </c:pt>
                <c:pt idx="1">
                  <c:v>46.12796827358153</c:v>
                </c:pt>
                <c:pt idx="2">
                  <c:v>46.41588945277847</c:v>
                </c:pt>
                <c:pt idx="3">
                  <c:v>46.72615878657558</c:v>
                </c:pt>
                <c:pt idx="4">
                  <c:v>49.73046268775342</c:v>
                </c:pt>
                <c:pt idx="5">
                  <c:v>49.46639668912619</c:v>
                </c:pt>
                <c:pt idx="6">
                  <c:v>51.1550058403172</c:v>
                </c:pt>
                <c:pt idx="7">
                  <c:v>52.72717064672003</c:v>
                </c:pt>
                <c:pt idx="8">
                  <c:v>54.47036260746395</c:v>
                </c:pt>
                <c:pt idx="9">
                  <c:v>53.36166348158152</c:v>
                </c:pt>
                <c:pt idx="10">
                  <c:v>55.3598305627351</c:v>
                </c:pt>
                <c:pt idx="11">
                  <c:v>57.31599753470996</c:v>
                </c:pt>
                <c:pt idx="12">
                  <c:v>56.83346641089535</c:v>
                </c:pt>
                <c:pt idx="13">
                  <c:v>57.3156582965737</c:v>
                </c:pt>
                <c:pt idx="14">
                  <c:v>57.84168096535145</c:v>
                </c:pt>
                <c:pt idx="15">
                  <c:v>57.0799956847711</c:v>
                </c:pt>
                <c:pt idx="16">
                  <c:v>55.77560325727274</c:v>
                </c:pt>
                <c:pt idx="17">
                  <c:v>56.56923823274487</c:v>
                </c:pt>
                <c:pt idx="18">
                  <c:v>56.50488235776206</c:v>
                </c:pt>
                <c:pt idx="19">
                  <c:v>58.36851962468834</c:v>
                </c:pt>
                <c:pt idx="20">
                  <c:v>61.50729603644302</c:v>
                </c:pt>
                <c:pt idx="21">
                  <c:v>62.55323636089825</c:v>
                </c:pt>
                <c:pt idx="22">
                  <c:v>62.7245359890069</c:v>
                </c:pt>
                <c:pt idx="23">
                  <c:v>62.7782775740454</c:v>
                </c:pt>
                <c:pt idx="24">
                  <c:v>64.62369426224847</c:v>
                </c:pt>
                <c:pt idx="25">
                  <c:v>64.83987088055099</c:v>
                </c:pt>
                <c:pt idx="26">
                  <c:v>64.6604639644382</c:v>
                </c:pt>
                <c:pt idx="27">
                  <c:v>64.33659169983993</c:v>
                </c:pt>
                <c:pt idx="28">
                  <c:v>63.21172223056348</c:v>
                </c:pt>
                <c:pt idx="29">
                  <c:v>63.93960076607572</c:v>
                </c:pt>
                <c:pt idx="30">
                  <c:v>66.03187103448982</c:v>
                </c:pt>
                <c:pt idx="31">
                  <c:v>65.28570986614905</c:v>
                </c:pt>
                <c:pt idx="32">
                  <c:v>67.7044700441382</c:v>
                </c:pt>
                <c:pt idx="33">
                  <c:v>66.48064589003777</c:v>
                </c:pt>
                <c:pt idx="34">
                  <c:v>64.3426966889062</c:v>
                </c:pt>
                <c:pt idx="35">
                  <c:v>64.16482486749297</c:v>
                </c:pt>
                <c:pt idx="36">
                  <c:v>64.41146203288388</c:v>
                </c:pt>
                <c:pt idx="37">
                  <c:v>64.47261952134657</c:v>
                </c:pt>
                <c:pt idx="38">
                  <c:v>64.59394523766348</c:v>
                </c:pt>
                <c:pt idx="39">
                  <c:v>65.32648500260673</c:v>
                </c:pt>
                <c:pt idx="40">
                  <c:v>66.37770538140614</c:v>
                </c:pt>
                <c:pt idx="41">
                  <c:v>68.23747835277426</c:v>
                </c:pt>
                <c:pt idx="42">
                  <c:v>67.39593000298203</c:v>
                </c:pt>
                <c:pt idx="43">
                  <c:v>66.21164449159947</c:v>
                </c:pt>
                <c:pt idx="44">
                  <c:v>65.95040652665199</c:v>
                </c:pt>
                <c:pt idx="45">
                  <c:v>66.74500062156332</c:v>
                </c:pt>
                <c:pt idx="46">
                  <c:v>66.44940216461965</c:v>
                </c:pt>
                <c:pt idx="47">
                  <c:v>66.58818351435944</c:v>
                </c:pt>
                <c:pt idx="48">
                  <c:v>66.20635673429499</c:v>
                </c:pt>
                <c:pt idx="49">
                  <c:v>66.01880953661883</c:v>
                </c:pt>
                <c:pt idx="50">
                  <c:v>66.58537006849917</c:v>
                </c:pt>
                <c:pt idx="51">
                  <c:v>67.44347008656668</c:v>
                </c:pt>
                <c:pt idx="52">
                  <c:v>67.69121686218344</c:v>
                </c:pt>
                <c:pt idx="53">
                  <c:v>67.1819715070302</c:v>
                </c:pt>
                <c:pt idx="54">
                  <c:v>67.25345904685472</c:v>
                </c:pt>
                <c:pt idx="55">
                  <c:v>67.48562857548617</c:v>
                </c:pt>
                <c:pt idx="56">
                  <c:v>68.36333439913911</c:v>
                </c:pt>
                <c:pt idx="57">
                  <c:v>69.84338420578284</c:v>
                </c:pt>
                <c:pt idx="58">
                  <c:v>70.51700304220166</c:v>
                </c:pt>
                <c:pt idx="59">
                  <c:v>69.69467150394173</c:v>
                </c:pt>
              </c:numCache>
            </c:numRef>
          </c:yVal>
          <c:smooth val="0"/>
        </c:ser>
        <c:ser>
          <c:idx val="2"/>
          <c:order val="1"/>
          <c:tx>
            <c:strRef>
              <c:f>Foglio1!$AD$68</c:f>
              <c:strCache>
                <c:ptCount val="1"/>
                <c:pt idx="0">
                  <c:v>Oceania</c:v>
                </c:pt>
              </c:strCache>
            </c:strRef>
          </c:tx>
          <c:spPr>
            <a:ln w="38100">
              <a:solidFill>
                <a:srgbClr val="000000"/>
              </a:solidFill>
              <a:prstDash val="solid"/>
            </a:ln>
          </c:spPr>
          <c:marker>
            <c:symbol val="none"/>
          </c:marker>
          <c:xVal>
            <c:numRef>
              <c:f>Foglio1!$A$69:$A$128</c:f>
              <c:numCache>
                <c:formatCode>General</c:formatCode>
                <c:ptCount val="60"/>
                <c:pt idx="0">
                  <c:v>1950.0</c:v>
                </c:pt>
                <c:pt idx="1">
                  <c:v>1951.0</c:v>
                </c:pt>
                <c:pt idx="2">
                  <c:v>1952.0</c:v>
                </c:pt>
                <c:pt idx="3">
                  <c:v>1953.0</c:v>
                </c:pt>
                <c:pt idx="4">
                  <c:v>1954.0</c:v>
                </c:pt>
                <c:pt idx="5">
                  <c:v>1955.0</c:v>
                </c:pt>
                <c:pt idx="6">
                  <c:v>1956.0</c:v>
                </c:pt>
                <c:pt idx="7">
                  <c:v>1957.0</c:v>
                </c:pt>
                <c:pt idx="8">
                  <c:v>1958.0</c:v>
                </c:pt>
                <c:pt idx="9">
                  <c:v>1959.0</c:v>
                </c:pt>
                <c:pt idx="10">
                  <c:v>1960.0</c:v>
                </c:pt>
                <c:pt idx="11">
                  <c:v>1961.0</c:v>
                </c:pt>
                <c:pt idx="12">
                  <c:v>1962.0</c:v>
                </c:pt>
                <c:pt idx="13">
                  <c:v>1963.0</c:v>
                </c:pt>
                <c:pt idx="14">
                  <c:v>1964.0</c:v>
                </c:pt>
                <c:pt idx="15">
                  <c:v>1965.0</c:v>
                </c:pt>
                <c:pt idx="16">
                  <c:v>1966.0</c:v>
                </c:pt>
                <c:pt idx="17">
                  <c:v>1967.0</c:v>
                </c:pt>
                <c:pt idx="18">
                  <c:v>1968.0</c:v>
                </c:pt>
                <c:pt idx="19">
                  <c:v>1969.0</c:v>
                </c:pt>
                <c:pt idx="20">
                  <c:v>1970.0</c:v>
                </c:pt>
                <c:pt idx="21">
                  <c:v>1971.0</c:v>
                </c:pt>
                <c:pt idx="22">
                  <c:v>1972.0</c:v>
                </c:pt>
                <c:pt idx="23">
                  <c:v>1973.0</c:v>
                </c:pt>
                <c:pt idx="24">
                  <c:v>1974.0</c:v>
                </c:pt>
                <c:pt idx="25">
                  <c:v>1975.0</c:v>
                </c:pt>
                <c:pt idx="26">
                  <c:v>1976.0</c:v>
                </c:pt>
                <c:pt idx="27">
                  <c:v>1977.0</c:v>
                </c:pt>
                <c:pt idx="28">
                  <c:v>1978.0</c:v>
                </c:pt>
                <c:pt idx="29">
                  <c:v>1979.0</c:v>
                </c:pt>
                <c:pt idx="30">
                  <c:v>1980.0</c:v>
                </c:pt>
                <c:pt idx="31">
                  <c:v>1981.0</c:v>
                </c:pt>
                <c:pt idx="32">
                  <c:v>1982.0</c:v>
                </c:pt>
                <c:pt idx="33">
                  <c:v>1983.0</c:v>
                </c:pt>
                <c:pt idx="34">
                  <c:v>1984.0</c:v>
                </c:pt>
                <c:pt idx="35">
                  <c:v>1985.0</c:v>
                </c:pt>
                <c:pt idx="36">
                  <c:v>1986.0</c:v>
                </c:pt>
                <c:pt idx="37">
                  <c:v>1987.0</c:v>
                </c:pt>
                <c:pt idx="38">
                  <c:v>1988.0</c:v>
                </c:pt>
                <c:pt idx="39">
                  <c:v>1989.0</c:v>
                </c:pt>
                <c:pt idx="40">
                  <c:v>1990.0</c:v>
                </c:pt>
                <c:pt idx="41">
                  <c:v>1991.0</c:v>
                </c:pt>
                <c:pt idx="42">
                  <c:v>1992.0</c:v>
                </c:pt>
                <c:pt idx="43">
                  <c:v>1993.0</c:v>
                </c:pt>
                <c:pt idx="44">
                  <c:v>1994.0</c:v>
                </c:pt>
                <c:pt idx="45">
                  <c:v>1995.0</c:v>
                </c:pt>
                <c:pt idx="46">
                  <c:v>1996.0</c:v>
                </c:pt>
                <c:pt idx="47">
                  <c:v>1997.0</c:v>
                </c:pt>
                <c:pt idx="48">
                  <c:v>1998.0</c:v>
                </c:pt>
                <c:pt idx="49">
                  <c:v>1999.0</c:v>
                </c:pt>
                <c:pt idx="50">
                  <c:v>2000.0</c:v>
                </c:pt>
                <c:pt idx="51">
                  <c:v>2001.0</c:v>
                </c:pt>
                <c:pt idx="52">
                  <c:v>2002.0</c:v>
                </c:pt>
                <c:pt idx="53">
                  <c:v>2003.0</c:v>
                </c:pt>
                <c:pt idx="54">
                  <c:v>2004.0</c:v>
                </c:pt>
                <c:pt idx="55">
                  <c:v>2005.0</c:v>
                </c:pt>
                <c:pt idx="56">
                  <c:v>2006.0</c:v>
                </c:pt>
                <c:pt idx="57">
                  <c:v>2007.0</c:v>
                </c:pt>
                <c:pt idx="58">
                  <c:v>2008.0</c:v>
                </c:pt>
                <c:pt idx="59">
                  <c:v>2009.0</c:v>
                </c:pt>
              </c:numCache>
            </c:numRef>
          </c:xVal>
          <c:yVal>
            <c:numRef>
              <c:f>Foglio1!$AD$69:$AD$128</c:f>
              <c:numCache>
                <c:formatCode>0.00</c:formatCode>
                <c:ptCount val="60"/>
                <c:pt idx="0">
                  <c:v>82.97588373522227</c:v>
                </c:pt>
                <c:pt idx="1">
                  <c:v>74.93225750648709</c:v>
                </c:pt>
                <c:pt idx="2">
                  <c:v>73.74374972129427</c:v>
                </c:pt>
                <c:pt idx="3">
                  <c:v>72.37196599140078</c:v>
                </c:pt>
                <c:pt idx="4">
                  <c:v>79.80407100609995</c:v>
                </c:pt>
                <c:pt idx="5">
                  <c:v>76.87015054809416</c:v>
                </c:pt>
                <c:pt idx="6">
                  <c:v>78.37671839095202</c:v>
                </c:pt>
                <c:pt idx="7">
                  <c:v>78.45815334995728</c:v>
                </c:pt>
                <c:pt idx="8">
                  <c:v>82.267605660301</c:v>
                </c:pt>
                <c:pt idx="9">
                  <c:v>81.29246930367038</c:v>
                </c:pt>
                <c:pt idx="10">
                  <c:v>80.57606580935837</c:v>
                </c:pt>
                <c:pt idx="11">
                  <c:v>80.6809361386386</c:v>
                </c:pt>
                <c:pt idx="12">
                  <c:v>78.7794897597476</c:v>
                </c:pt>
                <c:pt idx="13">
                  <c:v>79.77206155032454</c:v>
                </c:pt>
                <c:pt idx="14">
                  <c:v>79.33921677469764</c:v>
                </c:pt>
                <c:pt idx="15">
                  <c:v>78.36269534306602</c:v>
                </c:pt>
                <c:pt idx="16">
                  <c:v>76.42570539702398</c:v>
                </c:pt>
                <c:pt idx="17">
                  <c:v>74.71969702784988</c:v>
                </c:pt>
                <c:pt idx="18">
                  <c:v>72.97950472786675</c:v>
                </c:pt>
                <c:pt idx="19">
                  <c:v>75.99837543092913</c:v>
                </c:pt>
                <c:pt idx="20">
                  <c:v>77.22256043806159</c:v>
                </c:pt>
                <c:pt idx="21">
                  <c:v>77.97057036257785</c:v>
                </c:pt>
                <c:pt idx="22">
                  <c:v>76.06315154350857</c:v>
                </c:pt>
                <c:pt idx="23">
                  <c:v>75.80380650163517</c:v>
                </c:pt>
                <c:pt idx="24">
                  <c:v>78.41846019136185</c:v>
                </c:pt>
                <c:pt idx="25">
                  <c:v>78.78599550591607</c:v>
                </c:pt>
                <c:pt idx="26">
                  <c:v>77.19290442642721</c:v>
                </c:pt>
                <c:pt idx="27">
                  <c:v>72.68200836820084</c:v>
                </c:pt>
                <c:pt idx="28">
                  <c:v>70.21883233902847</c:v>
                </c:pt>
                <c:pt idx="29">
                  <c:v>70.79460802080322</c:v>
                </c:pt>
                <c:pt idx="30">
                  <c:v>72.01926322186618</c:v>
                </c:pt>
                <c:pt idx="31">
                  <c:v>73.04011285801793</c:v>
                </c:pt>
                <c:pt idx="32">
                  <c:v>74.78283907554221</c:v>
                </c:pt>
                <c:pt idx="33">
                  <c:v>72.47134802242687</c:v>
                </c:pt>
                <c:pt idx="34">
                  <c:v>71.38433915578798</c:v>
                </c:pt>
                <c:pt idx="35">
                  <c:v>70.72010279321843</c:v>
                </c:pt>
                <c:pt idx="36">
                  <c:v>69.77944150735847</c:v>
                </c:pt>
                <c:pt idx="37">
                  <c:v>69.27010160324477</c:v>
                </c:pt>
                <c:pt idx="38">
                  <c:v>67.93077961051475</c:v>
                </c:pt>
                <c:pt idx="39">
                  <c:v>67.35587581225433</c:v>
                </c:pt>
                <c:pt idx="40">
                  <c:v>66.5073170647605</c:v>
                </c:pt>
                <c:pt idx="41">
                  <c:v>66.37799982919122</c:v>
                </c:pt>
                <c:pt idx="42">
                  <c:v>65.9457142685358</c:v>
                </c:pt>
                <c:pt idx="43">
                  <c:v>67.43600373095657</c:v>
                </c:pt>
                <c:pt idx="44">
                  <c:v>67.92155796572411</c:v>
                </c:pt>
                <c:pt idx="45">
                  <c:v>68.95242942710014</c:v>
                </c:pt>
                <c:pt idx="46">
                  <c:v>68.76643483476734</c:v>
                </c:pt>
                <c:pt idx="47">
                  <c:v>67.98671593562527</c:v>
                </c:pt>
                <c:pt idx="48">
                  <c:v>67.36301079649016</c:v>
                </c:pt>
                <c:pt idx="49">
                  <c:v>67.35053709448918</c:v>
                </c:pt>
                <c:pt idx="50">
                  <c:v>66.21150044648268</c:v>
                </c:pt>
                <c:pt idx="51">
                  <c:v>67.86154885108486</c:v>
                </c:pt>
                <c:pt idx="52">
                  <c:v>68.95395294332868</c:v>
                </c:pt>
                <c:pt idx="53">
                  <c:v>69.77478798149002</c:v>
                </c:pt>
                <c:pt idx="54">
                  <c:v>69.35268452798354</c:v>
                </c:pt>
                <c:pt idx="55">
                  <c:v>69.26376053533134</c:v>
                </c:pt>
                <c:pt idx="56">
                  <c:v>69.00875509332177</c:v>
                </c:pt>
                <c:pt idx="57">
                  <c:v>69.86903770302852</c:v>
                </c:pt>
                <c:pt idx="58">
                  <c:v>70.44849190841944</c:v>
                </c:pt>
                <c:pt idx="59">
                  <c:v>72.59588980701334</c:v>
                </c:pt>
              </c:numCache>
            </c:numRef>
          </c:yVal>
          <c:smooth val="0"/>
        </c:ser>
        <c:ser>
          <c:idx val="3"/>
          <c:order val="2"/>
          <c:tx>
            <c:strRef>
              <c:f>Foglio1!$BJ$68</c:f>
              <c:strCache>
                <c:ptCount val="1"/>
                <c:pt idx="0">
                  <c:v>Eastern Europe and Central Asia</c:v>
                </c:pt>
              </c:strCache>
            </c:strRef>
          </c:tx>
          <c:spPr>
            <a:ln w="38100">
              <a:solidFill>
                <a:srgbClr val="008000"/>
              </a:solidFill>
              <a:prstDash val="solid"/>
            </a:ln>
          </c:spPr>
          <c:marker>
            <c:symbol val="none"/>
          </c:marker>
          <c:xVal>
            <c:numRef>
              <c:f>Foglio1!$A$69:$A$128</c:f>
              <c:numCache>
                <c:formatCode>General</c:formatCode>
                <c:ptCount val="60"/>
                <c:pt idx="0">
                  <c:v>1950.0</c:v>
                </c:pt>
                <c:pt idx="1">
                  <c:v>1951.0</c:v>
                </c:pt>
                <c:pt idx="2">
                  <c:v>1952.0</c:v>
                </c:pt>
                <c:pt idx="3">
                  <c:v>1953.0</c:v>
                </c:pt>
                <c:pt idx="4">
                  <c:v>1954.0</c:v>
                </c:pt>
                <c:pt idx="5">
                  <c:v>1955.0</c:v>
                </c:pt>
                <c:pt idx="6">
                  <c:v>1956.0</c:v>
                </c:pt>
                <c:pt idx="7">
                  <c:v>1957.0</c:v>
                </c:pt>
                <c:pt idx="8">
                  <c:v>1958.0</c:v>
                </c:pt>
                <c:pt idx="9">
                  <c:v>1959.0</c:v>
                </c:pt>
                <c:pt idx="10">
                  <c:v>1960.0</c:v>
                </c:pt>
                <c:pt idx="11">
                  <c:v>1961.0</c:v>
                </c:pt>
                <c:pt idx="12">
                  <c:v>1962.0</c:v>
                </c:pt>
                <c:pt idx="13">
                  <c:v>1963.0</c:v>
                </c:pt>
                <c:pt idx="14">
                  <c:v>1964.0</c:v>
                </c:pt>
                <c:pt idx="15">
                  <c:v>1965.0</c:v>
                </c:pt>
                <c:pt idx="16">
                  <c:v>1966.0</c:v>
                </c:pt>
                <c:pt idx="17">
                  <c:v>1967.0</c:v>
                </c:pt>
                <c:pt idx="18">
                  <c:v>1968.0</c:v>
                </c:pt>
                <c:pt idx="19">
                  <c:v>1969.0</c:v>
                </c:pt>
                <c:pt idx="20">
                  <c:v>1970.0</c:v>
                </c:pt>
                <c:pt idx="21">
                  <c:v>1971.0</c:v>
                </c:pt>
                <c:pt idx="22">
                  <c:v>1972.0</c:v>
                </c:pt>
                <c:pt idx="23">
                  <c:v>1973.0</c:v>
                </c:pt>
                <c:pt idx="24">
                  <c:v>1974.0</c:v>
                </c:pt>
                <c:pt idx="25">
                  <c:v>1975.0</c:v>
                </c:pt>
                <c:pt idx="26">
                  <c:v>1976.0</c:v>
                </c:pt>
                <c:pt idx="27">
                  <c:v>1977.0</c:v>
                </c:pt>
                <c:pt idx="28">
                  <c:v>1978.0</c:v>
                </c:pt>
                <c:pt idx="29">
                  <c:v>1979.0</c:v>
                </c:pt>
                <c:pt idx="30">
                  <c:v>1980.0</c:v>
                </c:pt>
                <c:pt idx="31">
                  <c:v>1981.0</c:v>
                </c:pt>
                <c:pt idx="32">
                  <c:v>1982.0</c:v>
                </c:pt>
                <c:pt idx="33">
                  <c:v>1983.0</c:v>
                </c:pt>
                <c:pt idx="34">
                  <c:v>1984.0</c:v>
                </c:pt>
                <c:pt idx="35">
                  <c:v>1985.0</c:v>
                </c:pt>
                <c:pt idx="36">
                  <c:v>1986.0</c:v>
                </c:pt>
                <c:pt idx="37">
                  <c:v>1987.0</c:v>
                </c:pt>
                <c:pt idx="38">
                  <c:v>1988.0</c:v>
                </c:pt>
                <c:pt idx="39">
                  <c:v>1989.0</c:v>
                </c:pt>
                <c:pt idx="40">
                  <c:v>1990.0</c:v>
                </c:pt>
                <c:pt idx="41">
                  <c:v>1991.0</c:v>
                </c:pt>
                <c:pt idx="42">
                  <c:v>1992.0</c:v>
                </c:pt>
                <c:pt idx="43">
                  <c:v>1993.0</c:v>
                </c:pt>
                <c:pt idx="44">
                  <c:v>1994.0</c:v>
                </c:pt>
                <c:pt idx="45">
                  <c:v>1995.0</c:v>
                </c:pt>
                <c:pt idx="46">
                  <c:v>1996.0</c:v>
                </c:pt>
                <c:pt idx="47">
                  <c:v>1997.0</c:v>
                </c:pt>
                <c:pt idx="48">
                  <c:v>1998.0</c:v>
                </c:pt>
                <c:pt idx="49">
                  <c:v>1999.0</c:v>
                </c:pt>
                <c:pt idx="50">
                  <c:v>2000.0</c:v>
                </c:pt>
                <c:pt idx="51">
                  <c:v>2001.0</c:v>
                </c:pt>
                <c:pt idx="52">
                  <c:v>2002.0</c:v>
                </c:pt>
                <c:pt idx="53">
                  <c:v>2003.0</c:v>
                </c:pt>
                <c:pt idx="54">
                  <c:v>2004.0</c:v>
                </c:pt>
                <c:pt idx="55">
                  <c:v>2005.0</c:v>
                </c:pt>
                <c:pt idx="56">
                  <c:v>2006.0</c:v>
                </c:pt>
                <c:pt idx="57">
                  <c:v>2007.0</c:v>
                </c:pt>
                <c:pt idx="58">
                  <c:v>2008.0</c:v>
                </c:pt>
                <c:pt idx="59">
                  <c:v>2009.0</c:v>
                </c:pt>
              </c:numCache>
            </c:numRef>
          </c:xVal>
          <c:yVal>
            <c:numRef>
              <c:f>Foglio1!$BJ$69:$BJ$128</c:f>
              <c:numCache>
                <c:formatCode>0.00</c:formatCode>
                <c:ptCount val="60"/>
                <c:pt idx="0">
                  <c:v>21.79625253212785</c:v>
                </c:pt>
                <c:pt idx="1">
                  <c:v>21.51840108735944</c:v>
                </c:pt>
                <c:pt idx="2">
                  <c:v>21.25242473976156</c:v>
                </c:pt>
                <c:pt idx="3">
                  <c:v>21.42195228129555</c:v>
                </c:pt>
                <c:pt idx="4">
                  <c:v>22.53562444070967</c:v>
                </c:pt>
                <c:pt idx="5">
                  <c:v>23.18983416716248</c:v>
                </c:pt>
                <c:pt idx="6">
                  <c:v>23.05681066456056</c:v>
                </c:pt>
                <c:pt idx="7">
                  <c:v>24.39677485968394</c:v>
                </c:pt>
                <c:pt idx="8">
                  <c:v>26.39692588234077</c:v>
                </c:pt>
                <c:pt idx="9">
                  <c:v>25.81273368969481</c:v>
                </c:pt>
                <c:pt idx="10">
                  <c:v>27.94103298353648</c:v>
                </c:pt>
                <c:pt idx="11">
                  <c:v>28.83895202258293</c:v>
                </c:pt>
                <c:pt idx="12">
                  <c:v>28.21064891424523</c:v>
                </c:pt>
                <c:pt idx="13">
                  <c:v>28.10329470418963</c:v>
                </c:pt>
                <c:pt idx="14">
                  <c:v>28.46330587083623</c:v>
                </c:pt>
                <c:pt idx="15">
                  <c:v>28.03200674349145</c:v>
                </c:pt>
                <c:pt idx="16">
                  <c:v>27.93257908282251</c:v>
                </c:pt>
                <c:pt idx="17">
                  <c:v>28.53557490420079</c:v>
                </c:pt>
                <c:pt idx="18">
                  <c:v>28.34891197688868</c:v>
                </c:pt>
                <c:pt idx="19">
                  <c:v>28.48222983926545</c:v>
                </c:pt>
                <c:pt idx="20">
                  <c:v>29.67055929071518</c:v>
                </c:pt>
                <c:pt idx="21">
                  <c:v>30.49158660565259</c:v>
                </c:pt>
                <c:pt idx="22">
                  <c:v>30.19707608977967</c:v>
                </c:pt>
                <c:pt idx="23">
                  <c:v>33.27241845193798</c:v>
                </c:pt>
                <c:pt idx="24">
                  <c:v>31.66314325363932</c:v>
                </c:pt>
                <c:pt idx="25">
                  <c:v>32.86536983597774</c:v>
                </c:pt>
                <c:pt idx="26">
                  <c:v>32.13708439837432</c:v>
                </c:pt>
                <c:pt idx="27">
                  <c:v>31.8481566871286</c:v>
                </c:pt>
                <c:pt idx="28">
                  <c:v>31.06937830713029</c:v>
                </c:pt>
                <c:pt idx="29">
                  <c:v>30.7379809089657</c:v>
                </c:pt>
                <c:pt idx="30">
                  <c:v>31.19894856543801</c:v>
                </c:pt>
                <c:pt idx="31">
                  <c:v>30.70802613671955</c:v>
                </c:pt>
                <c:pt idx="32">
                  <c:v>31.92198226017377</c:v>
                </c:pt>
                <c:pt idx="33">
                  <c:v>31.15921324132565</c:v>
                </c:pt>
                <c:pt idx="34">
                  <c:v>29.9789065985997</c:v>
                </c:pt>
                <c:pt idx="35">
                  <c:v>28.88663881235604</c:v>
                </c:pt>
                <c:pt idx="36">
                  <c:v>28.75961299843803</c:v>
                </c:pt>
                <c:pt idx="37">
                  <c:v>28.1058175511034</c:v>
                </c:pt>
                <c:pt idx="38">
                  <c:v>27.50759707797172</c:v>
                </c:pt>
                <c:pt idx="39">
                  <c:v>29.50212206683528</c:v>
                </c:pt>
                <c:pt idx="40">
                  <c:v>27.24058217949577</c:v>
                </c:pt>
                <c:pt idx="41">
                  <c:v>24.58286171955558</c:v>
                </c:pt>
                <c:pt idx="42">
                  <c:v>20.80351021290045</c:v>
                </c:pt>
                <c:pt idx="43">
                  <c:v>19.22773019624774</c:v>
                </c:pt>
                <c:pt idx="44">
                  <c:v>18.19628554339043</c:v>
                </c:pt>
                <c:pt idx="45">
                  <c:v>18.34942191419015</c:v>
                </c:pt>
                <c:pt idx="46">
                  <c:v>18.64166867454794</c:v>
                </c:pt>
                <c:pt idx="47">
                  <c:v>18.8761158467781</c:v>
                </c:pt>
                <c:pt idx="48">
                  <c:v>18.44983407074164</c:v>
                </c:pt>
                <c:pt idx="49">
                  <c:v>18.24362727973746</c:v>
                </c:pt>
                <c:pt idx="50">
                  <c:v>18.66924540016038</c:v>
                </c:pt>
                <c:pt idx="51">
                  <c:v>19.59981770987441</c:v>
                </c:pt>
                <c:pt idx="52">
                  <c:v>20.45736336980027</c:v>
                </c:pt>
                <c:pt idx="53">
                  <c:v>21.37641955776126</c:v>
                </c:pt>
                <c:pt idx="54">
                  <c:v>22.26212048674638</c:v>
                </c:pt>
                <c:pt idx="55">
                  <c:v>23.39266882955606</c:v>
                </c:pt>
                <c:pt idx="56">
                  <c:v>24.96709910748636</c:v>
                </c:pt>
                <c:pt idx="57">
                  <c:v>26.78720182395188</c:v>
                </c:pt>
                <c:pt idx="58">
                  <c:v>28.05820057241309</c:v>
                </c:pt>
                <c:pt idx="59">
                  <c:v>27.33714240674832</c:v>
                </c:pt>
              </c:numCache>
            </c:numRef>
          </c:yVal>
          <c:smooth val="0"/>
        </c:ser>
        <c:ser>
          <c:idx val="4"/>
          <c:order val="3"/>
          <c:tx>
            <c:strRef>
              <c:f>Foglio1!$CB$68</c:f>
              <c:strCache>
                <c:ptCount val="1"/>
                <c:pt idx="0">
                  <c:v>Asia</c:v>
                </c:pt>
              </c:strCache>
            </c:strRef>
          </c:tx>
          <c:spPr>
            <a:ln w="38100">
              <a:solidFill>
                <a:srgbClr val="FF0000"/>
              </a:solidFill>
              <a:prstDash val="solid"/>
            </a:ln>
          </c:spPr>
          <c:marker>
            <c:symbol val="none"/>
          </c:marker>
          <c:xVal>
            <c:numRef>
              <c:f>Foglio1!$A$69:$A$128</c:f>
              <c:numCache>
                <c:formatCode>General</c:formatCode>
                <c:ptCount val="60"/>
                <c:pt idx="0">
                  <c:v>1950.0</c:v>
                </c:pt>
                <c:pt idx="1">
                  <c:v>1951.0</c:v>
                </c:pt>
                <c:pt idx="2">
                  <c:v>1952.0</c:v>
                </c:pt>
                <c:pt idx="3">
                  <c:v>1953.0</c:v>
                </c:pt>
                <c:pt idx="4">
                  <c:v>1954.0</c:v>
                </c:pt>
                <c:pt idx="5">
                  <c:v>1955.0</c:v>
                </c:pt>
                <c:pt idx="6">
                  <c:v>1956.0</c:v>
                </c:pt>
                <c:pt idx="7">
                  <c:v>1957.0</c:v>
                </c:pt>
                <c:pt idx="8">
                  <c:v>1958.0</c:v>
                </c:pt>
                <c:pt idx="9">
                  <c:v>1959.0</c:v>
                </c:pt>
                <c:pt idx="10">
                  <c:v>1960.0</c:v>
                </c:pt>
                <c:pt idx="11">
                  <c:v>1961.0</c:v>
                </c:pt>
                <c:pt idx="12">
                  <c:v>1962.0</c:v>
                </c:pt>
                <c:pt idx="13">
                  <c:v>1963.0</c:v>
                </c:pt>
                <c:pt idx="14">
                  <c:v>1964.0</c:v>
                </c:pt>
                <c:pt idx="15">
                  <c:v>1965.0</c:v>
                </c:pt>
                <c:pt idx="16">
                  <c:v>1966.0</c:v>
                </c:pt>
                <c:pt idx="17">
                  <c:v>1967.0</c:v>
                </c:pt>
                <c:pt idx="18">
                  <c:v>1968.0</c:v>
                </c:pt>
                <c:pt idx="19">
                  <c:v>1969.0</c:v>
                </c:pt>
                <c:pt idx="20">
                  <c:v>1970.0</c:v>
                </c:pt>
                <c:pt idx="21">
                  <c:v>1971.0</c:v>
                </c:pt>
                <c:pt idx="22">
                  <c:v>1972.0</c:v>
                </c:pt>
                <c:pt idx="23">
                  <c:v>1973.0</c:v>
                </c:pt>
                <c:pt idx="24">
                  <c:v>1974.0</c:v>
                </c:pt>
                <c:pt idx="25">
                  <c:v>1975.0</c:v>
                </c:pt>
                <c:pt idx="26">
                  <c:v>1976.0</c:v>
                </c:pt>
                <c:pt idx="27">
                  <c:v>1977.0</c:v>
                </c:pt>
                <c:pt idx="28">
                  <c:v>1978.0</c:v>
                </c:pt>
                <c:pt idx="29">
                  <c:v>1979.0</c:v>
                </c:pt>
                <c:pt idx="30">
                  <c:v>1980.0</c:v>
                </c:pt>
                <c:pt idx="31">
                  <c:v>1981.0</c:v>
                </c:pt>
                <c:pt idx="32">
                  <c:v>1982.0</c:v>
                </c:pt>
                <c:pt idx="33">
                  <c:v>1983.0</c:v>
                </c:pt>
                <c:pt idx="34">
                  <c:v>1984.0</c:v>
                </c:pt>
                <c:pt idx="35">
                  <c:v>1985.0</c:v>
                </c:pt>
                <c:pt idx="36">
                  <c:v>1986.0</c:v>
                </c:pt>
                <c:pt idx="37">
                  <c:v>1987.0</c:v>
                </c:pt>
                <c:pt idx="38">
                  <c:v>1988.0</c:v>
                </c:pt>
                <c:pt idx="39">
                  <c:v>1989.0</c:v>
                </c:pt>
                <c:pt idx="40">
                  <c:v>1990.0</c:v>
                </c:pt>
                <c:pt idx="41">
                  <c:v>1991.0</c:v>
                </c:pt>
                <c:pt idx="42">
                  <c:v>1992.0</c:v>
                </c:pt>
                <c:pt idx="43">
                  <c:v>1993.0</c:v>
                </c:pt>
                <c:pt idx="44">
                  <c:v>1994.0</c:v>
                </c:pt>
                <c:pt idx="45">
                  <c:v>1995.0</c:v>
                </c:pt>
                <c:pt idx="46">
                  <c:v>1996.0</c:v>
                </c:pt>
                <c:pt idx="47">
                  <c:v>1997.0</c:v>
                </c:pt>
                <c:pt idx="48">
                  <c:v>1998.0</c:v>
                </c:pt>
                <c:pt idx="49">
                  <c:v>1999.0</c:v>
                </c:pt>
                <c:pt idx="50">
                  <c:v>2000.0</c:v>
                </c:pt>
                <c:pt idx="51">
                  <c:v>2001.0</c:v>
                </c:pt>
                <c:pt idx="52">
                  <c:v>2002.0</c:v>
                </c:pt>
                <c:pt idx="53">
                  <c:v>2003.0</c:v>
                </c:pt>
                <c:pt idx="54">
                  <c:v>2004.0</c:v>
                </c:pt>
                <c:pt idx="55">
                  <c:v>2005.0</c:v>
                </c:pt>
                <c:pt idx="56">
                  <c:v>2006.0</c:v>
                </c:pt>
                <c:pt idx="57">
                  <c:v>2007.0</c:v>
                </c:pt>
                <c:pt idx="58">
                  <c:v>2008.0</c:v>
                </c:pt>
                <c:pt idx="59">
                  <c:v>2009.0</c:v>
                </c:pt>
              </c:numCache>
            </c:numRef>
          </c:xVal>
          <c:yVal>
            <c:numRef>
              <c:f>Foglio1!$CB$69:$CB$128</c:f>
              <c:numCache>
                <c:formatCode>0.00</c:formatCode>
                <c:ptCount val="60"/>
                <c:pt idx="0">
                  <c:v>10.6521221755367</c:v>
                </c:pt>
                <c:pt idx="1">
                  <c:v>10.32339878326222</c:v>
                </c:pt>
                <c:pt idx="2">
                  <c:v>10.49928731169615</c:v>
                </c:pt>
                <c:pt idx="3">
                  <c:v>10.62770731621877</c:v>
                </c:pt>
                <c:pt idx="4">
                  <c:v>11.15378637740114</c:v>
                </c:pt>
                <c:pt idx="5">
                  <c:v>10.89636665102084</c:v>
                </c:pt>
                <c:pt idx="6">
                  <c:v>11.14427773953562</c:v>
                </c:pt>
                <c:pt idx="7">
                  <c:v>11.3581617156189</c:v>
                </c:pt>
                <c:pt idx="8">
                  <c:v>11.81394890332788</c:v>
                </c:pt>
                <c:pt idx="9">
                  <c:v>11.50930751716136</c:v>
                </c:pt>
                <c:pt idx="10">
                  <c:v>11.88693758614416</c:v>
                </c:pt>
                <c:pt idx="11">
                  <c:v>12.24376873457955</c:v>
                </c:pt>
                <c:pt idx="12">
                  <c:v>12.31134464440141</c:v>
                </c:pt>
                <c:pt idx="13">
                  <c:v>12.62274042380787</c:v>
                </c:pt>
                <c:pt idx="14">
                  <c:v>12.5925224685308</c:v>
                </c:pt>
                <c:pt idx="15">
                  <c:v>12.53872725463455</c:v>
                </c:pt>
                <c:pt idx="16">
                  <c:v>12.40247053720936</c:v>
                </c:pt>
                <c:pt idx="17">
                  <c:v>12.69898720707904</c:v>
                </c:pt>
                <c:pt idx="18">
                  <c:v>13.02131432471717</c:v>
                </c:pt>
                <c:pt idx="19">
                  <c:v>13.75119253065598</c:v>
                </c:pt>
                <c:pt idx="20">
                  <c:v>14.81199565805224</c:v>
                </c:pt>
                <c:pt idx="21">
                  <c:v>15.16223806381213</c:v>
                </c:pt>
                <c:pt idx="22">
                  <c:v>15.42422189992325</c:v>
                </c:pt>
                <c:pt idx="23">
                  <c:v>15.9882923858618</c:v>
                </c:pt>
                <c:pt idx="24">
                  <c:v>16.28687413543829</c:v>
                </c:pt>
                <c:pt idx="25">
                  <c:v>16.66913993125756</c:v>
                </c:pt>
                <c:pt idx="26">
                  <c:v>17.08325486483603</c:v>
                </c:pt>
                <c:pt idx="27">
                  <c:v>17.50408956888195</c:v>
                </c:pt>
                <c:pt idx="28">
                  <c:v>17.76091108136508</c:v>
                </c:pt>
                <c:pt idx="29">
                  <c:v>18.21071685544185</c:v>
                </c:pt>
                <c:pt idx="30">
                  <c:v>19.16672017368127</c:v>
                </c:pt>
                <c:pt idx="31">
                  <c:v>19.64698691460324</c:v>
                </c:pt>
                <c:pt idx="32">
                  <c:v>20.67580759602762</c:v>
                </c:pt>
                <c:pt idx="33">
                  <c:v>20.8854551410335</c:v>
                </c:pt>
                <c:pt idx="34">
                  <c:v>20.69019463239866</c:v>
                </c:pt>
                <c:pt idx="35">
                  <c:v>20.33968687864579</c:v>
                </c:pt>
                <c:pt idx="36">
                  <c:v>20.79169595111851</c:v>
                </c:pt>
                <c:pt idx="37">
                  <c:v>21.7139157883352</c:v>
                </c:pt>
                <c:pt idx="38">
                  <c:v>22.33894302415056</c:v>
                </c:pt>
                <c:pt idx="39">
                  <c:v>22.81138513686566</c:v>
                </c:pt>
                <c:pt idx="40">
                  <c:v>23.77221467676541</c:v>
                </c:pt>
                <c:pt idx="41">
                  <c:v>25.02554634656637</c:v>
                </c:pt>
                <c:pt idx="42">
                  <c:v>25.48707533710631</c:v>
                </c:pt>
                <c:pt idx="43">
                  <c:v>26.1909437088132</c:v>
                </c:pt>
                <c:pt idx="44">
                  <c:v>26.70881637629631</c:v>
                </c:pt>
                <c:pt idx="45">
                  <c:v>27.4022382331823</c:v>
                </c:pt>
                <c:pt idx="46">
                  <c:v>27.63020811247021</c:v>
                </c:pt>
                <c:pt idx="47">
                  <c:v>27.74641425943118</c:v>
                </c:pt>
                <c:pt idx="48">
                  <c:v>25.80619395430132</c:v>
                </c:pt>
                <c:pt idx="49">
                  <c:v>25.91084434017496</c:v>
                </c:pt>
                <c:pt idx="50">
                  <c:v>26.56913173971891</c:v>
                </c:pt>
                <c:pt idx="51">
                  <c:v>26.4816935105548</c:v>
                </c:pt>
                <c:pt idx="52">
                  <c:v>27.02380497717175</c:v>
                </c:pt>
                <c:pt idx="53">
                  <c:v>27.39210069365166</c:v>
                </c:pt>
                <c:pt idx="54">
                  <c:v>28.11314784218763</c:v>
                </c:pt>
                <c:pt idx="55">
                  <c:v>28.85547094531764</c:v>
                </c:pt>
                <c:pt idx="56">
                  <c:v>29.90356700378958</c:v>
                </c:pt>
                <c:pt idx="57">
                  <c:v>31.26493814799639</c:v>
                </c:pt>
                <c:pt idx="58">
                  <c:v>32.12917285721511</c:v>
                </c:pt>
                <c:pt idx="59">
                  <c:v>32.79599894017783</c:v>
                </c:pt>
              </c:numCache>
            </c:numRef>
          </c:yVal>
          <c:smooth val="0"/>
        </c:ser>
        <c:ser>
          <c:idx val="5"/>
          <c:order val="4"/>
          <c:tx>
            <c:strRef>
              <c:f>Foglio1!$CT$68</c:f>
              <c:strCache>
                <c:ptCount val="1"/>
                <c:pt idx="0">
                  <c:v>Latin America</c:v>
                </c:pt>
              </c:strCache>
            </c:strRef>
          </c:tx>
          <c:spPr>
            <a:ln w="38100">
              <a:solidFill>
                <a:srgbClr val="FFFF00"/>
              </a:solidFill>
              <a:prstDash val="solid"/>
            </a:ln>
          </c:spPr>
          <c:marker>
            <c:symbol val="none"/>
          </c:marker>
          <c:xVal>
            <c:numRef>
              <c:f>Foglio1!$A$69:$A$128</c:f>
              <c:numCache>
                <c:formatCode>General</c:formatCode>
                <c:ptCount val="60"/>
                <c:pt idx="0">
                  <c:v>1950.0</c:v>
                </c:pt>
                <c:pt idx="1">
                  <c:v>1951.0</c:v>
                </c:pt>
                <c:pt idx="2">
                  <c:v>1952.0</c:v>
                </c:pt>
                <c:pt idx="3">
                  <c:v>1953.0</c:v>
                </c:pt>
                <c:pt idx="4">
                  <c:v>1954.0</c:v>
                </c:pt>
                <c:pt idx="5">
                  <c:v>1955.0</c:v>
                </c:pt>
                <c:pt idx="6">
                  <c:v>1956.0</c:v>
                </c:pt>
                <c:pt idx="7">
                  <c:v>1957.0</c:v>
                </c:pt>
                <c:pt idx="8">
                  <c:v>1958.0</c:v>
                </c:pt>
                <c:pt idx="9">
                  <c:v>1959.0</c:v>
                </c:pt>
                <c:pt idx="10">
                  <c:v>1960.0</c:v>
                </c:pt>
                <c:pt idx="11">
                  <c:v>1961.0</c:v>
                </c:pt>
                <c:pt idx="12">
                  <c:v>1962.0</c:v>
                </c:pt>
                <c:pt idx="13">
                  <c:v>1963.0</c:v>
                </c:pt>
                <c:pt idx="14">
                  <c:v>1964.0</c:v>
                </c:pt>
                <c:pt idx="15">
                  <c:v>1965.0</c:v>
                </c:pt>
                <c:pt idx="16">
                  <c:v>1966.0</c:v>
                </c:pt>
                <c:pt idx="17">
                  <c:v>1967.0</c:v>
                </c:pt>
                <c:pt idx="18">
                  <c:v>1968.0</c:v>
                </c:pt>
                <c:pt idx="19">
                  <c:v>1969.0</c:v>
                </c:pt>
                <c:pt idx="20">
                  <c:v>1970.0</c:v>
                </c:pt>
                <c:pt idx="21">
                  <c:v>1971.0</c:v>
                </c:pt>
                <c:pt idx="22">
                  <c:v>1972.0</c:v>
                </c:pt>
                <c:pt idx="23">
                  <c:v>1973.0</c:v>
                </c:pt>
                <c:pt idx="24">
                  <c:v>1974.0</c:v>
                </c:pt>
                <c:pt idx="25">
                  <c:v>1975.0</c:v>
                </c:pt>
                <c:pt idx="26">
                  <c:v>1976.0</c:v>
                </c:pt>
                <c:pt idx="27">
                  <c:v>1977.0</c:v>
                </c:pt>
                <c:pt idx="28">
                  <c:v>1978.0</c:v>
                </c:pt>
                <c:pt idx="29">
                  <c:v>1979.0</c:v>
                </c:pt>
                <c:pt idx="30">
                  <c:v>1980.0</c:v>
                </c:pt>
                <c:pt idx="31">
                  <c:v>1981.0</c:v>
                </c:pt>
                <c:pt idx="32">
                  <c:v>1982.0</c:v>
                </c:pt>
                <c:pt idx="33">
                  <c:v>1983.0</c:v>
                </c:pt>
                <c:pt idx="34">
                  <c:v>1984.0</c:v>
                </c:pt>
                <c:pt idx="35">
                  <c:v>1985.0</c:v>
                </c:pt>
                <c:pt idx="36">
                  <c:v>1986.0</c:v>
                </c:pt>
                <c:pt idx="37">
                  <c:v>1987.0</c:v>
                </c:pt>
                <c:pt idx="38">
                  <c:v>1988.0</c:v>
                </c:pt>
                <c:pt idx="39">
                  <c:v>1989.0</c:v>
                </c:pt>
                <c:pt idx="40">
                  <c:v>1990.0</c:v>
                </c:pt>
                <c:pt idx="41">
                  <c:v>1991.0</c:v>
                </c:pt>
                <c:pt idx="42">
                  <c:v>1992.0</c:v>
                </c:pt>
                <c:pt idx="43">
                  <c:v>1993.0</c:v>
                </c:pt>
                <c:pt idx="44">
                  <c:v>1994.0</c:v>
                </c:pt>
                <c:pt idx="45">
                  <c:v>1995.0</c:v>
                </c:pt>
                <c:pt idx="46">
                  <c:v>1996.0</c:v>
                </c:pt>
                <c:pt idx="47">
                  <c:v>1997.0</c:v>
                </c:pt>
                <c:pt idx="48">
                  <c:v>1998.0</c:v>
                </c:pt>
                <c:pt idx="49">
                  <c:v>1999.0</c:v>
                </c:pt>
                <c:pt idx="50">
                  <c:v>2000.0</c:v>
                </c:pt>
                <c:pt idx="51">
                  <c:v>2001.0</c:v>
                </c:pt>
                <c:pt idx="52">
                  <c:v>2002.0</c:v>
                </c:pt>
                <c:pt idx="53">
                  <c:v>2003.0</c:v>
                </c:pt>
                <c:pt idx="54">
                  <c:v>2004.0</c:v>
                </c:pt>
                <c:pt idx="55">
                  <c:v>2005.0</c:v>
                </c:pt>
                <c:pt idx="56">
                  <c:v>2006.0</c:v>
                </c:pt>
                <c:pt idx="57">
                  <c:v>2007.0</c:v>
                </c:pt>
                <c:pt idx="58">
                  <c:v>2008.0</c:v>
                </c:pt>
                <c:pt idx="59">
                  <c:v>2009.0</c:v>
                </c:pt>
              </c:numCache>
            </c:numRef>
          </c:xVal>
          <c:yVal>
            <c:numRef>
              <c:f>Foglio1!$CT$69:$CT$128</c:f>
              <c:numCache>
                <c:formatCode>0.00</c:formatCode>
                <c:ptCount val="60"/>
                <c:pt idx="0">
                  <c:v>28.31943380417761</c:v>
                </c:pt>
                <c:pt idx="1">
                  <c:v>27.58860348449278</c:v>
                </c:pt>
                <c:pt idx="2">
                  <c:v>27.61681347924074</c:v>
                </c:pt>
                <c:pt idx="3">
                  <c:v>27.35670451306068</c:v>
                </c:pt>
                <c:pt idx="4">
                  <c:v>28.71926886519379</c:v>
                </c:pt>
                <c:pt idx="5">
                  <c:v>28.33890074546638</c:v>
                </c:pt>
                <c:pt idx="6">
                  <c:v>29.13298578721153</c:v>
                </c:pt>
                <c:pt idx="7">
                  <c:v>30.50469422429443</c:v>
                </c:pt>
                <c:pt idx="8">
                  <c:v>31.87927711644724</c:v>
                </c:pt>
                <c:pt idx="9">
                  <c:v>29.84860634606704</c:v>
                </c:pt>
                <c:pt idx="10">
                  <c:v>30.59158292146145</c:v>
                </c:pt>
                <c:pt idx="11">
                  <c:v>30.68484086083738</c:v>
                </c:pt>
                <c:pt idx="12">
                  <c:v>29.81258708046351</c:v>
                </c:pt>
                <c:pt idx="13">
                  <c:v>29.45690697924051</c:v>
                </c:pt>
                <c:pt idx="14">
                  <c:v>29.20900114579179</c:v>
                </c:pt>
                <c:pt idx="15">
                  <c:v>28.56050358170052</c:v>
                </c:pt>
                <c:pt idx="16">
                  <c:v>27.82297715807312</c:v>
                </c:pt>
                <c:pt idx="17">
                  <c:v>27.86173880593247</c:v>
                </c:pt>
                <c:pt idx="18">
                  <c:v>27.68410121376508</c:v>
                </c:pt>
                <c:pt idx="19">
                  <c:v>28.01463607998094</c:v>
                </c:pt>
                <c:pt idx="20">
                  <c:v>29.503582380866</c:v>
                </c:pt>
                <c:pt idx="21">
                  <c:v>29.55227615768118</c:v>
                </c:pt>
                <c:pt idx="22">
                  <c:v>28.97825123939391</c:v>
                </c:pt>
                <c:pt idx="23">
                  <c:v>28.65242618060038</c:v>
                </c:pt>
                <c:pt idx="24">
                  <c:v>29.59636041300852</c:v>
                </c:pt>
                <c:pt idx="25">
                  <c:v>30.01407909805918</c:v>
                </c:pt>
                <c:pt idx="26">
                  <c:v>29.58593063684009</c:v>
                </c:pt>
                <c:pt idx="27">
                  <c:v>29.36710583815116</c:v>
                </c:pt>
                <c:pt idx="28">
                  <c:v>28.74798557177137</c:v>
                </c:pt>
                <c:pt idx="29">
                  <c:v>28.84854697252013</c:v>
                </c:pt>
                <c:pt idx="30">
                  <c:v>30.45530442810416</c:v>
                </c:pt>
                <c:pt idx="31">
                  <c:v>29.16497951063558</c:v>
                </c:pt>
                <c:pt idx="32">
                  <c:v>28.29361778675777</c:v>
                </c:pt>
                <c:pt idx="33">
                  <c:v>26.17430389843738</c:v>
                </c:pt>
                <c:pt idx="34">
                  <c:v>24.96558476233083</c:v>
                </c:pt>
                <c:pt idx="35">
                  <c:v>23.92175015596498</c:v>
                </c:pt>
                <c:pt idx="36">
                  <c:v>23.81718214273022</c:v>
                </c:pt>
                <c:pt idx="37">
                  <c:v>23.47675169948233</c:v>
                </c:pt>
                <c:pt idx="38">
                  <c:v>22.81262895745797</c:v>
                </c:pt>
                <c:pt idx="39">
                  <c:v>22.16777188288314</c:v>
                </c:pt>
                <c:pt idx="40">
                  <c:v>22.07441240262151</c:v>
                </c:pt>
                <c:pt idx="41">
                  <c:v>22.93246419230956</c:v>
                </c:pt>
                <c:pt idx="42">
                  <c:v>23.04227387770303</c:v>
                </c:pt>
                <c:pt idx="43">
                  <c:v>23.05709465877759</c:v>
                </c:pt>
                <c:pt idx="44">
                  <c:v>23.03258005168486</c:v>
                </c:pt>
                <c:pt idx="45">
                  <c:v>23.03682321057418</c:v>
                </c:pt>
                <c:pt idx="46">
                  <c:v>23.01308488763951</c:v>
                </c:pt>
                <c:pt idx="47">
                  <c:v>23.24060597093758</c:v>
                </c:pt>
                <c:pt idx="48">
                  <c:v>23.14099667484124</c:v>
                </c:pt>
                <c:pt idx="49">
                  <c:v>22.2149991930133</c:v>
                </c:pt>
                <c:pt idx="50">
                  <c:v>22.00168689899281</c:v>
                </c:pt>
                <c:pt idx="51">
                  <c:v>21.89814761916756</c:v>
                </c:pt>
                <c:pt idx="52">
                  <c:v>21.56867496225747</c:v>
                </c:pt>
                <c:pt idx="53">
                  <c:v>21.92944193294477</c:v>
                </c:pt>
                <c:pt idx="54">
                  <c:v>22.61249911240289</c:v>
                </c:pt>
                <c:pt idx="55">
                  <c:v>23.19471486071786</c:v>
                </c:pt>
                <c:pt idx="56">
                  <c:v>24.31777001497754</c:v>
                </c:pt>
                <c:pt idx="57">
                  <c:v>25.23141474906995</c:v>
                </c:pt>
                <c:pt idx="58">
                  <c:v>26.21022842783857</c:v>
                </c:pt>
                <c:pt idx="59">
                  <c:v>26.64352072781241</c:v>
                </c:pt>
              </c:numCache>
            </c:numRef>
          </c:yVal>
          <c:smooth val="0"/>
        </c:ser>
        <c:ser>
          <c:idx val="6"/>
          <c:order val="5"/>
          <c:tx>
            <c:strRef>
              <c:f>Foglio1!$DG$68</c:f>
              <c:strCache>
                <c:ptCount val="1"/>
                <c:pt idx="0">
                  <c:v>Middle East</c:v>
                </c:pt>
              </c:strCache>
            </c:strRef>
          </c:tx>
          <c:spPr>
            <a:ln w="38100">
              <a:solidFill>
                <a:srgbClr val="C0C0C0"/>
              </a:solidFill>
              <a:prstDash val="solid"/>
            </a:ln>
          </c:spPr>
          <c:marker>
            <c:symbol val="none"/>
          </c:marker>
          <c:xVal>
            <c:numRef>
              <c:f>Foglio1!$A$69:$A$128</c:f>
              <c:numCache>
                <c:formatCode>General</c:formatCode>
                <c:ptCount val="60"/>
                <c:pt idx="0">
                  <c:v>1950.0</c:v>
                </c:pt>
                <c:pt idx="1">
                  <c:v>1951.0</c:v>
                </c:pt>
                <c:pt idx="2">
                  <c:v>1952.0</c:v>
                </c:pt>
                <c:pt idx="3">
                  <c:v>1953.0</c:v>
                </c:pt>
                <c:pt idx="4">
                  <c:v>1954.0</c:v>
                </c:pt>
                <c:pt idx="5">
                  <c:v>1955.0</c:v>
                </c:pt>
                <c:pt idx="6">
                  <c:v>1956.0</c:v>
                </c:pt>
                <c:pt idx="7">
                  <c:v>1957.0</c:v>
                </c:pt>
                <c:pt idx="8">
                  <c:v>1958.0</c:v>
                </c:pt>
                <c:pt idx="9">
                  <c:v>1959.0</c:v>
                </c:pt>
                <c:pt idx="10">
                  <c:v>1960.0</c:v>
                </c:pt>
                <c:pt idx="11">
                  <c:v>1961.0</c:v>
                </c:pt>
                <c:pt idx="12">
                  <c:v>1962.0</c:v>
                </c:pt>
                <c:pt idx="13">
                  <c:v>1963.0</c:v>
                </c:pt>
                <c:pt idx="14">
                  <c:v>1964.0</c:v>
                </c:pt>
                <c:pt idx="15">
                  <c:v>1965.0</c:v>
                </c:pt>
                <c:pt idx="16">
                  <c:v>1966.0</c:v>
                </c:pt>
                <c:pt idx="17">
                  <c:v>1967.0</c:v>
                </c:pt>
                <c:pt idx="18">
                  <c:v>1968.0</c:v>
                </c:pt>
                <c:pt idx="19">
                  <c:v>1969.0</c:v>
                </c:pt>
                <c:pt idx="20">
                  <c:v>1970.0</c:v>
                </c:pt>
                <c:pt idx="21">
                  <c:v>1971.0</c:v>
                </c:pt>
                <c:pt idx="22">
                  <c:v>1972.0</c:v>
                </c:pt>
                <c:pt idx="23">
                  <c:v>1973.0</c:v>
                </c:pt>
                <c:pt idx="24">
                  <c:v>1974.0</c:v>
                </c:pt>
                <c:pt idx="25">
                  <c:v>1975.0</c:v>
                </c:pt>
                <c:pt idx="26">
                  <c:v>1976.0</c:v>
                </c:pt>
                <c:pt idx="27">
                  <c:v>1977.0</c:v>
                </c:pt>
                <c:pt idx="28">
                  <c:v>1978.0</c:v>
                </c:pt>
                <c:pt idx="29">
                  <c:v>1979.0</c:v>
                </c:pt>
                <c:pt idx="30">
                  <c:v>1980.0</c:v>
                </c:pt>
                <c:pt idx="31">
                  <c:v>1981.0</c:v>
                </c:pt>
                <c:pt idx="32">
                  <c:v>1982.0</c:v>
                </c:pt>
                <c:pt idx="33">
                  <c:v>1983.0</c:v>
                </c:pt>
                <c:pt idx="34">
                  <c:v>1984.0</c:v>
                </c:pt>
                <c:pt idx="35">
                  <c:v>1985.0</c:v>
                </c:pt>
                <c:pt idx="36">
                  <c:v>1986.0</c:v>
                </c:pt>
                <c:pt idx="37">
                  <c:v>1987.0</c:v>
                </c:pt>
                <c:pt idx="38">
                  <c:v>1988.0</c:v>
                </c:pt>
                <c:pt idx="39">
                  <c:v>1989.0</c:v>
                </c:pt>
                <c:pt idx="40">
                  <c:v>1990.0</c:v>
                </c:pt>
                <c:pt idx="41">
                  <c:v>1991.0</c:v>
                </c:pt>
                <c:pt idx="42">
                  <c:v>1992.0</c:v>
                </c:pt>
                <c:pt idx="43">
                  <c:v>1993.0</c:v>
                </c:pt>
                <c:pt idx="44">
                  <c:v>1994.0</c:v>
                </c:pt>
                <c:pt idx="45">
                  <c:v>1995.0</c:v>
                </c:pt>
                <c:pt idx="46">
                  <c:v>1996.0</c:v>
                </c:pt>
                <c:pt idx="47">
                  <c:v>1997.0</c:v>
                </c:pt>
                <c:pt idx="48">
                  <c:v>1998.0</c:v>
                </c:pt>
                <c:pt idx="49">
                  <c:v>1999.0</c:v>
                </c:pt>
                <c:pt idx="50">
                  <c:v>2000.0</c:v>
                </c:pt>
                <c:pt idx="51">
                  <c:v>2001.0</c:v>
                </c:pt>
                <c:pt idx="52">
                  <c:v>2002.0</c:v>
                </c:pt>
                <c:pt idx="53">
                  <c:v>2003.0</c:v>
                </c:pt>
                <c:pt idx="54">
                  <c:v>2004.0</c:v>
                </c:pt>
                <c:pt idx="55">
                  <c:v>2005.0</c:v>
                </c:pt>
                <c:pt idx="56">
                  <c:v>2006.0</c:v>
                </c:pt>
                <c:pt idx="57">
                  <c:v>2007.0</c:v>
                </c:pt>
                <c:pt idx="58">
                  <c:v>2008.0</c:v>
                </c:pt>
                <c:pt idx="59">
                  <c:v>2009.0</c:v>
                </c:pt>
              </c:numCache>
            </c:numRef>
          </c:xVal>
          <c:yVal>
            <c:numRef>
              <c:f>Foglio1!$DG$69:$DG$128</c:f>
              <c:numCache>
                <c:formatCode>0.00</c:formatCode>
                <c:ptCount val="60"/>
                <c:pt idx="0">
                  <c:v>79.22919332783061</c:v>
                </c:pt>
                <c:pt idx="1">
                  <c:v>76.91671304419458</c:v>
                </c:pt>
                <c:pt idx="2">
                  <c:v>76.2942737365179</c:v>
                </c:pt>
                <c:pt idx="3">
                  <c:v>77.59445241714024</c:v>
                </c:pt>
                <c:pt idx="4">
                  <c:v>84.49002697464678</c:v>
                </c:pt>
                <c:pt idx="5">
                  <c:v>78.3051264815061</c:v>
                </c:pt>
                <c:pt idx="6">
                  <c:v>80.87675114620478</c:v>
                </c:pt>
                <c:pt idx="7">
                  <c:v>79.70444302909923</c:v>
                </c:pt>
                <c:pt idx="8">
                  <c:v>80.91315374993845</c:v>
                </c:pt>
                <c:pt idx="9">
                  <c:v>78.95591095237205</c:v>
                </c:pt>
                <c:pt idx="10">
                  <c:v>79.023303288114</c:v>
                </c:pt>
                <c:pt idx="11">
                  <c:v>76.48941549513392</c:v>
                </c:pt>
                <c:pt idx="12">
                  <c:v>74.28708224065335</c:v>
                </c:pt>
                <c:pt idx="13">
                  <c:v>71.84257223972979</c:v>
                </c:pt>
                <c:pt idx="14">
                  <c:v>69.00324667105627</c:v>
                </c:pt>
                <c:pt idx="15">
                  <c:v>65.321322669111</c:v>
                </c:pt>
                <c:pt idx="16">
                  <c:v>66.35558491049299</c:v>
                </c:pt>
                <c:pt idx="17">
                  <c:v>67.12279097345457</c:v>
                </c:pt>
                <c:pt idx="18">
                  <c:v>67.12674275748944</c:v>
                </c:pt>
                <c:pt idx="19">
                  <c:v>65.42558362501134</c:v>
                </c:pt>
                <c:pt idx="20">
                  <c:v>69.8378354851623</c:v>
                </c:pt>
                <c:pt idx="21">
                  <c:v>72.84212606914395</c:v>
                </c:pt>
                <c:pt idx="22">
                  <c:v>72.25818449347618</c:v>
                </c:pt>
                <c:pt idx="23">
                  <c:v>69.9511769189195</c:v>
                </c:pt>
                <c:pt idx="24">
                  <c:v>68.52775892942145</c:v>
                </c:pt>
                <c:pt idx="25">
                  <c:v>65.66243777748983</c:v>
                </c:pt>
                <c:pt idx="26">
                  <c:v>64.92452666426706</c:v>
                </c:pt>
                <c:pt idx="27">
                  <c:v>59.66644228123607</c:v>
                </c:pt>
                <c:pt idx="28">
                  <c:v>55.93100897677403</c:v>
                </c:pt>
                <c:pt idx="29">
                  <c:v>56.1844131182545</c:v>
                </c:pt>
                <c:pt idx="30">
                  <c:v>56.53936841795512</c:v>
                </c:pt>
                <c:pt idx="31">
                  <c:v>51.45916852067429</c:v>
                </c:pt>
                <c:pt idx="32">
                  <c:v>48.23790148895797</c:v>
                </c:pt>
                <c:pt idx="33">
                  <c:v>43.465524780622</c:v>
                </c:pt>
                <c:pt idx="34">
                  <c:v>39.7771004874933</c:v>
                </c:pt>
                <c:pt idx="35">
                  <c:v>36.34061982920571</c:v>
                </c:pt>
                <c:pt idx="36">
                  <c:v>32.09660182265191</c:v>
                </c:pt>
                <c:pt idx="37">
                  <c:v>31.1370755688189</c:v>
                </c:pt>
                <c:pt idx="38">
                  <c:v>29.42317712500104</c:v>
                </c:pt>
                <c:pt idx="39">
                  <c:v>28.25568093771069</c:v>
                </c:pt>
                <c:pt idx="40">
                  <c:v>27.95113314793551</c:v>
                </c:pt>
                <c:pt idx="41">
                  <c:v>28.68227829713867</c:v>
                </c:pt>
                <c:pt idx="42">
                  <c:v>28.89526341918855</c:v>
                </c:pt>
                <c:pt idx="43">
                  <c:v>28.98496301826773</c:v>
                </c:pt>
                <c:pt idx="44">
                  <c:v>28.44660047089186</c:v>
                </c:pt>
                <c:pt idx="45">
                  <c:v>28.38005999577605</c:v>
                </c:pt>
                <c:pt idx="46">
                  <c:v>27.90558712503386</c:v>
                </c:pt>
                <c:pt idx="47">
                  <c:v>27.68800932884908</c:v>
                </c:pt>
                <c:pt idx="48">
                  <c:v>27.05876327756188</c:v>
                </c:pt>
                <c:pt idx="49">
                  <c:v>25.73398310707817</c:v>
                </c:pt>
                <c:pt idx="50">
                  <c:v>25.96007329234887</c:v>
                </c:pt>
                <c:pt idx="51">
                  <c:v>25.84924803872766</c:v>
                </c:pt>
                <c:pt idx="52">
                  <c:v>25.58484761147037</c:v>
                </c:pt>
                <c:pt idx="53">
                  <c:v>25.8821616585012</c:v>
                </c:pt>
                <c:pt idx="54">
                  <c:v>26.5891759166004</c:v>
                </c:pt>
                <c:pt idx="55">
                  <c:v>27.08831958668623</c:v>
                </c:pt>
                <c:pt idx="56">
                  <c:v>27.70359152250202</c:v>
                </c:pt>
                <c:pt idx="57">
                  <c:v>28.39844070392801</c:v>
                </c:pt>
                <c:pt idx="58">
                  <c:v>30.01378271575184</c:v>
                </c:pt>
                <c:pt idx="59">
                  <c:v>31.14886545159844</c:v>
                </c:pt>
              </c:numCache>
            </c:numRef>
          </c:yVal>
          <c:smooth val="0"/>
        </c:ser>
        <c:ser>
          <c:idx val="7"/>
          <c:order val="6"/>
          <c:tx>
            <c:strRef>
              <c:f>Foglio1!$EG$68</c:f>
              <c:strCache>
                <c:ptCount val="1"/>
                <c:pt idx="0">
                  <c:v>Africa</c:v>
                </c:pt>
              </c:strCache>
            </c:strRef>
          </c:tx>
          <c:spPr>
            <a:ln w="38100">
              <a:solidFill>
                <a:srgbClr val="0000FF"/>
              </a:solidFill>
              <a:prstDash val="solid"/>
            </a:ln>
          </c:spPr>
          <c:marker>
            <c:symbol val="none"/>
          </c:marker>
          <c:xVal>
            <c:numRef>
              <c:f>Foglio1!$A$69:$A$128</c:f>
              <c:numCache>
                <c:formatCode>General</c:formatCode>
                <c:ptCount val="60"/>
                <c:pt idx="0">
                  <c:v>1950.0</c:v>
                </c:pt>
                <c:pt idx="1">
                  <c:v>1951.0</c:v>
                </c:pt>
                <c:pt idx="2">
                  <c:v>1952.0</c:v>
                </c:pt>
                <c:pt idx="3">
                  <c:v>1953.0</c:v>
                </c:pt>
                <c:pt idx="4">
                  <c:v>1954.0</c:v>
                </c:pt>
                <c:pt idx="5">
                  <c:v>1955.0</c:v>
                </c:pt>
                <c:pt idx="6">
                  <c:v>1956.0</c:v>
                </c:pt>
                <c:pt idx="7">
                  <c:v>1957.0</c:v>
                </c:pt>
                <c:pt idx="8">
                  <c:v>1958.0</c:v>
                </c:pt>
                <c:pt idx="9">
                  <c:v>1959.0</c:v>
                </c:pt>
                <c:pt idx="10">
                  <c:v>1960.0</c:v>
                </c:pt>
                <c:pt idx="11">
                  <c:v>1961.0</c:v>
                </c:pt>
                <c:pt idx="12">
                  <c:v>1962.0</c:v>
                </c:pt>
                <c:pt idx="13">
                  <c:v>1963.0</c:v>
                </c:pt>
                <c:pt idx="14">
                  <c:v>1964.0</c:v>
                </c:pt>
                <c:pt idx="15">
                  <c:v>1965.0</c:v>
                </c:pt>
                <c:pt idx="16">
                  <c:v>1966.0</c:v>
                </c:pt>
                <c:pt idx="17">
                  <c:v>1967.0</c:v>
                </c:pt>
                <c:pt idx="18">
                  <c:v>1968.0</c:v>
                </c:pt>
                <c:pt idx="19">
                  <c:v>1969.0</c:v>
                </c:pt>
                <c:pt idx="20">
                  <c:v>1970.0</c:v>
                </c:pt>
                <c:pt idx="21">
                  <c:v>1971.0</c:v>
                </c:pt>
                <c:pt idx="22">
                  <c:v>1972.0</c:v>
                </c:pt>
                <c:pt idx="23">
                  <c:v>1973.0</c:v>
                </c:pt>
                <c:pt idx="24">
                  <c:v>1974.0</c:v>
                </c:pt>
                <c:pt idx="25">
                  <c:v>1975.0</c:v>
                </c:pt>
                <c:pt idx="26">
                  <c:v>1976.0</c:v>
                </c:pt>
                <c:pt idx="27">
                  <c:v>1977.0</c:v>
                </c:pt>
                <c:pt idx="28">
                  <c:v>1978.0</c:v>
                </c:pt>
                <c:pt idx="29">
                  <c:v>1979.0</c:v>
                </c:pt>
                <c:pt idx="30">
                  <c:v>1980.0</c:v>
                </c:pt>
                <c:pt idx="31">
                  <c:v>1981.0</c:v>
                </c:pt>
                <c:pt idx="32">
                  <c:v>1982.0</c:v>
                </c:pt>
                <c:pt idx="33">
                  <c:v>1983.0</c:v>
                </c:pt>
                <c:pt idx="34">
                  <c:v>1984.0</c:v>
                </c:pt>
                <c:pt idx="35">
                  <c:v>1985.0</c:v>
                </c:pt>
                <c:pt idx="36">
                  <c:v>1986.0</c:v>
                </c:pt>
                <c:pt idx="37">
                  <c:v>1987.0</c:v>
                </c:pt>
                <c:pt idx="38">
                  <c:v>1988.0</c:v>
                </c:pt>
                <c:pt idx="39">
                  <c:v>1989.0</c:v>
                </c:pt>
                <c:pt idx="40">
                  <c:v>1990.0</c:v>
                </c:pt>
                <c:pt idx="41">
                  <c:v>1991.0</c:v>
                </c:pt>
                <c:pt idx="42">
                  <c:v>1992.0</c:v>
                </c:pt>
                <c:pt idx="43">
                  <c:v>1993.0</c:v>
                </c:pt>
                <c:pt idx="44">
                  <c:v>1994.0</c:v>
                </c:pt>
                <c:pt idx="45">
                  <c:v>1995.0</c:v>
                </c:pt>
                <c:pt idx="46">
                  <c:v>1996.0</c:v>
                </c:pt>
                <c:pt idx="47">
                  <c:v>1997.0</c:v>
                </c:pt>
                <c:pt idx="48">
                  <c:v>1998.0</c:v>
                </c:pt>
                <c:pt idx="49">
                  <c:v>1999.0</c:v>
                </c:pt>
                <c:pt idx="50">
                  <c:v>2000.0</c:v>
                </c:pt>
                <c:pt idx="51">
                  <c:v>2001.0</c:v>
                </c:pt>
                <c:pt idx="52">
                  <c:v>2002.0</c:v>
                </c:pt>
                <c:pt idx="53">
                  <c:v>2003.0</c:v>
                </c:pt>
                <c:pt idx="54">
                  <c:v>2004.0</c:v>
                </c:pt>
                <c:pt idx="55">
                  <c:v>2005.0</c:v>
                </c:pt>
                <c:pt idx="56">
                  <c:v>2006.0</c:v>
                </c:pt>
                <c:pt idx="57">
                  <c:v>2007.0</c:v>
                </c:pt>
                <c:pt idx="58">
                  <c:v>2008.0</c:v>
                </c:pt>
                <c:pt idx="59">
                  <c:v>2009.0</c:v>
                </c:pt>
              </c:numCache>
            </c:numRef>
          </c:xVal>
          <c:yVal>
            <c:numRef>
              <c:f>Foglio1!$EG$69:$EG$128</c:f>
              <c:numCache>
                <c:formatCode>0.00</c:formatCode>
                <c:ptCount val="60"/>
                <c:pt idx="0">
                  <c:v>9.261031603493567</c:v>
                </c:pt>
                <c:pt idx="1">
                  <c:v>8.943957098727295</c:v>
                </c:pt>
                <c:pt idx="2">
                  <c:v>8.899885027831794</c:v>
                </c:pt>
                <c:pt idx="3">
                  <c:v>8.810289645996602</c:v>
                </c:pt>
                <c:pt idx="4">
                  <c:v>9.228532528373575</c:v>
                </c:pt>
                <c:pt idx="5">
                  <c:v>8.84803652431666</c:v>
                </c:pt>
                <c:pt idx="6">
                  <c:v>9.052854572175167</c:v>
                </c:pt>
                <c:pt idx="7">
                  <c:v>9.172983345222846</c:v>
                </c:pt>
                <c:pt idx="8">
                  <c:v>9.47095465607077</c:v>
                </c:pt>
                <c:pt idx="9">
                  <c:v>9.250914883746192</c:v>
                </c:pt>
                <c:pt idx="10">
                  <c:v>9.368957282883492</c:v>
                </c:pt>
                <c:pt idx="11">
                  <c:v>9.312631854990428</c:v>
                </c:pt>
                <c:pt idx="12">
                  <c:v>8.93644911625219</c:v>
                </c:pt>
                <c:pt idx="13">
                  <c:v>9.02140443738697</c:v>
                </c:pt>
                <c:pt idx="14">
                  <c:v>8.90103633019823</c:v>
                </c:pt>
                <c:pt idx="15">
                  <c:v>8.647908962865253</c:v>
                </c:pt>
                <c:pt idx="16">
                  <c:v>8.217705046085445</c:v>
                </c:pt>
                <c:pt idx="17">
                  <c:v>8.16558773428946</c:v>
                </c:pt>
                <c:pt idx="18">
                  <c:v>8.07060907196019</c:v>
                </c:pt>
                <c:pt idx="19">
                  <c:v>8.109659044719128</c:v>
                </c:pt>
                <c:pt idx="20">
                  <c:v>8.528545447892027</c:v>
                </c:pt>
                <c:pt idx="21">
                  <c:v>8.50592212646119</c:v>
                </c:pt>
                <c:pt idx="22">
                  <c:v>8.33803296188441</c:v>
                </c:pt>
                <c:pt idx="23">
                  <c:v>7.918830558907659</c:v>
                </c:pt>
                <c:pt idx="24">
                  <c:v>8.109210000200106</c:v>
                </c:pt>
                <c:pt idx="25">
                  <c:v>7.962387674001438</c:v>
                </c:pt>
                <c:pt idx="26">
                  <c:v>7.783399604950547</c:v>
                </c:pt>
                <c:pt idx="27">
                  <c:v>7.575178618392965</c:v>
                </c:pt>
                <c:pt idx="28">
                  <c:v>7.32882516000407</c:v>
                </c:pt>
                <c:pt idx="29">
                  <c:v>7.256582145561937</c:v>
                </c:pt>
                <c:pt idx="30">
                  <c:v>7.436334744907378</c:v>
                </c:pt>
                <c:pt idx="31">
                  <c:v>7.29251160533636</c:v>
                </c:pt>
                <c:pt idx="32">
                  <c:v>7.491821281388608</c:v>
                </c:pt>
                <c:pt idx="33">
                  <c:v>7.108140396275718</c:v>
                </c:pt>
                <c:pt idx="34">
                  <c:v>6.593681136747757</c:v>
                </c:pt>
                <c:pt idx="35">
                  <c:v>6.43727161621291</c:v>
                </c:pt>
                <c:pt idx="36">
                  <c:v>6.258067130060193</c:v>
                </c:pt>
                <c:pt idx="37">
                  <c:v>6.043381964770015</c:v>
                </c:pt>
                <c:pt idx="38">
                  <c:v>5.906105218618775</c:v>
                </c:pt>
                <c:pt idx="39">
                  <c:v>5.758634580090967</c:v>
                </c:pt>
                <c:pt idx="40">
                  <c:v>5.66327605885375</c:v>
                </c:pt>
                <c:pt idx="41">
                  <c:v>5.726319854768741</c:v>
                </c:pt>
                <c:pt idx="42">
                  <c:v>5.44189878951803</c:v>
                </c:pt>
                <c:pt idx="43">
                  <c:v>5.314098777286849</c:v>
                </c:pt>
                <c:pt idx="44">
                  <c:v>5.166515878718679</c:v>
                </c:pt>
                <c:pt idx="45">
                  <c:v>5.123037558108055</c:v>
                </c:pt>
                <c:pt idx="46">
                  <c:v>5.219724302308375</c:v>
                </c:pt>
                <c:pt idx="47">
                  <c:v>5.137256218902611</c:v>
                </c:pt>
                <c:pt idx="48">
                  <c:v>5.098326514288773</c:v>
                </c:pt>
                <c:pt idx="49">
                  <c:v>4.996464867385184</c:v>
                </c:pt>
                <c:pt idx="50">
                  <c:v>4.896293594749753</c:v>
                </c:pt>
                <c:pt idx="51">
                  <c:v>5.021912048205354</c:v>
                </c:pt>
                <c:pt idx="52">
                  <c:v>5.06500304265061</c:v>
                </c:pt>
                <c:pt idx="53">
                  <c:v>5.120428851028352</c:v>
                </c:pt>
                <c:pt idx="54">
                  <c:v>5.15369184427665</c:v>
                </c:pt>
                <c:pt idx="55">
                  <c:v>5.237271581825245</c:v>
                </c:pt>
                <c:pt idx="56">
                  <c:v>5.35913674652315</c:v>
                </c:pt>
                <c:pt idx="57">
                  <c:v>5.512874521498494</c:v>
                </c:pt>
                <c:pt idx="58">
                  <c:v>5.738210183120965</c:v>
                </c:pt>
                <c:pt idx="59">
                  <c:v>6.023375200996817</c:v>
                </c:pt>
              </c:numCache>
            </c:numRef>
          </c:yVal>
          <c:smooth val="0"/>
        </c:ser>
        <c:dLbls>
          <c:showLegendKey val="0"/>
          <c:showVal val="0"/>
          <c:showCatName val="0"/>
          <c:showSerName val="0"/>
          <c:showPercent val="0"/>
          <c:showBubbleSize val="0"/>
        </c:dLbls>
        <c:axId val="1160404248"/>
        <c:axId val="1160407448"/>
      </c:scatterChart>
      <c:valAx>
        <c:axId val="1160404248"/>
        <c:scaling>
          <c:orientation val="minMax"/>
          <c:max val="2010.0"/>
          <c:min val="1950.0"/>
        </c:scaling>
        <c:delete val="0"/>
        <c:axPos val="b"/>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it-IT"/>
          </a:p>
        </c:txPr>
        <c:crossAx val="1160407448"/>
        <c:crosses val="autoZero"/>
        <c:crossBetween val="midCat"/>
      </c:valAx>
      <c:valAx>
        <c:axId val="1160407448"/>
        <c:scaling>
          <c:orientation val="minMax"/>
        </c:scaling>
        <c:delete val="0"/>
        <c:axPos val="l"/>
        <c:majorGridlines>
          <c:spPr>
            <a:ln w="3175">
              <a:solidFill>
                <a:srgbClr val="000000"/>
              </a:solidFill>
              <a:prstDash val="solid"/>
            </a:ln>
          </c:spPr>
        </c:majorGridlines>
        <c:title>
          <c:tx>
            <c:rich>
              <a:bodyPr/>
              <a:lstStyle/>
              <a:p>
                <a:pPr>
                  <a:defRPr sz="1400" b="1" i="0" u="none" strike="noStrike" baseline="0">
                    <a:solidFill>
                      <a:srgbClr val="000000"/>
                    </a:solidFill>
                    <a:latin typeface="Arial"/>
                    <a:ea typeface="Arial"/>
                    <a:cs typeface="Arial"/>
                  </a:defRPr>
                </a:pPr>
                <a:r>
                  <a:rPr lang="it-IT"/>
                  <a:t>Reddito pro-capite (reddito USA=100)</a:t>
                </a:r>
              </a:p>
            </c:rich>
          </c:tx>
          <c:layout>
            <c:manualLayout>
              <c:xMode val="edge"/>
              <c:yMode val="edge"/>
              <c:x val="0.0113753877973113"/>
              <c:y val="0.108474576271186"/>
            </c:manualLayout>
          </c:layout>
          <c:overlay val="0"/>
          <c:spPr>
            <a:noFill/>
            <a:ln w="25400">
              <a:noFill/>
            </a:ln>
          </c:spPr>
        </c:title>
        <c:numFmt formatCode="0.00"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it-IT"/>
          </a:p>
        </c:txPr>
        <c:crossAx val="1160404248"/>
        <c:crosses val="autoZero"/>
        <c:crossBetween val="midCat"/>
      </c:valAx>
      <c:spPr>
        <a:solidFill>
          <a:srgbClr val="FFFFFF"/>
        </a:solidFill>
        <a:ln w="12700">
          <a:solidFill>
            <a:srgbClr val="808080"/>
          </a:solidFill>
          <a:prstDash val="solid"/>
        </a:ln>
      </c:spPr>
    </c:plotArea>
    <c:legend>
      <c:legendPos val="r"/>
      <c:layout>
        <c:manualLayout>
          <c:xMode val="edge"/>
          <c:yMode val="edge"/>
          <c:x val="0.0104166666666667"/>
          <c:y val="0.852542372881356"/>
          <c:w val="0.980208333333333"/>
          <c:h val="0.142372881355932"/>
        </c:manualLayout>
      </c:layout>
      <c:overlay val="0"/>
      <c:spPr>
        <a:solidFill>
          <a:srgbClr val="FFFFFF"/>
        </a:solidFill>
        <a:ln w="3175">
          <a:solidFill>
            <a:srgbClr val="000000"/>
          </a:solidFill>
          <a:prstDash val="solid"/>
        </a:ln>
      </c:spPr>
      <c:txPr>
        <a:bodyPr/>
        <a:lstStyle/>
        <a:p>
          <a:pPr>
            <a:defRPr sz="1285" b="0" i="0" u="none" strike="noStrike" baseline="0">
              <a:solidFill>
                <a:srgbClr val="000000"/>
              </a:solidFill>
              <a:latin typeface="Arial"/>
              <a:ea typeface="Arial"/>
              <a:cs typeface="Arial"/>
            </a:defRPr>
          </a:pPr>
          <a:endParaRPr lang="it-IT"/>
        </a:p>
      </c:txPr>
    </c:legend>
    <c:plotVisOnly val="1"/>
    <c:dispBlanksAs val="gap"/>
    <c:showDLblsOverMax val="0"/>
  </c:chart>
  <c:spPr>
    <a:noFill/>
    <a:ln w="9525">
      <a:noFill/>
    </a:ln>
  </c:spPr>
  <c:txPr>
    <a:bodyPr/>
    <a:lstStyle/>
    <a:p>
      <a:pPr>
        <a:defRPr sz="1400" b="0" i="0" u="none" strike="noStrike" baseline="0">
          <a:solidFill>
            <a:srgbClr val="000000"/>
          </a:solidFill>
          <a:latin typeface="Arial"/>
          <a:ea typeface="Arial"/>
          <a:cs typeface="Arial"/>
        </a:defRPr>
      </a:pPr>
      <a:endParaRPr lang="it-IT"/>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strRef>
              <c:f>Foglio3!$B$28</c:f>
              <c:strCache>
                <c:ptCount val="1"/>
                <c:pt idx="0">
                  <c:v>General government gross debt</c:v>
                </c:pt>
              </c:strCache>
            </c:strRef>
          </c:tx>
          <c:spPr>
            <a:ln>
              <a:solidFill>
                <a:srgbClr val="0000FF"/>
              </a:solidFill>
            </a:ln>
          </c:spPr>
          <c:marker>
            <c:symbol val="none"/>
          </c:marker>
          <c:xVal>
            <c:numRef>
              <c:f>Foglio3!$C$1:$V$1</c:f>
              <c:numCache>
                <c:formatCode>General</c:formatCode>
                <c:ptCount val="20"/>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numCache>
            </c:numRef>
          </c:xVal>
          <c:yVal>
            <c:numRef>
              <c:f>Foglio3!$C$28:$V$28</c:f>
              <c:numCache>
                <c:formatCode>General</c:formatCode>
                <c:ptCount val="20"/>
                <c:pt idx="0">
                  <c:v>63.78</c:v>
                </c:pt>
                <c:pt idx="1">
                  <c:v>68.267</c:v>
                </c:pt>
                <c:pt idx="2">
                  <c:v>70.63</c:v>
                </c:pt>
                <c:pt idx="3">
                  <c:v>72.316</c:v>
                </c:pt>
                <c:pt idx="4">
                  <c:v>71.482</c:v>
                </c:pt>
                <c:pt idx="5">
                  <c:v>71.017</c:v>
                </c:pt>
                <c:pt idx="6">
                  <c:v>70.209</c:v>
                </c:pt>
                <c:pt idx="7">
                  <c:v>67.716</c:v>
                </c:pt>
                <c:pt idx="8">
                  <c:v>64.494</c:v>
                </c:pt>
                <c:pt idx="9">
                  <c:v>60.771</c:v>
                </c:pt>
                <c:pt idx="10">
                  <c:v>54.77</c:v>
                </c:pt>
                <c:pt idx="11">
                  <c:v>54.688</c:v>
                </c:pt>
                <c:pt idx="12">
                  <c:v>57.056</c:v>
                </c:pt>
                <c:pt idx="13">
                  <c:v>60.36</c:v>
                </c:pt>
                <c:pt idx="14">
                  <c:v>61.357</c:v>
                </c:pt>
                <c:pt idx="15">
                  <c:v>61.599</c:v>
                </c:pt>
                <c:pt idx="16">
                  <c:v>61.067</c:v>
                </c:pt>
                <c:pt idx="17">
                  <c:v>62.148</c:v>
                </c:pt>
                <c:pt idx="18">
                  <c:v>71.12899999999998</c:v>
                </c:pt>
                <c:pt idx="19">
                  <c:v>84.259</c:v>
                </c:pt>
              </c:numCache>
            </c:numRef>
          </c:yVal>
          <c:smooth val="0"/>
        </c:ser>
        <c:ser>
          <c:idx val="1"/>
          <c:order val="1"/>
          <c:tx>
            <c:strRef>
              <c:f>Foglio3!$B$29</c:f>
              <c:strCache>
                <c:ptCount val="1"/>
                <c:pt idx="0">
                  <c:v>Current account balance</c:v>
                </c:pt>
              </c:strCache>
            </c:strRef>
          </c:tx>
          <c:spPr>
            <a:ln>
              <a:solidFill>
                <a:srgbClr val="FF0000"/>
              </a:solidFill>
            </a:ln>
          </c:spPr>
          <c:marker>
            <c:symbol val="none"/>
          </c:marker>
          <c:xVal>
            <c:numRef>
              <c:f>Foglio3!$C$1:$V$1</c:f>
              <c:numCache>
                <c:formatCode>General</c:formatCode>
                <c:ptCount val="20"/>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numCache>
            </c:numRef>
          </c:xVal>
          <c:yVal>
            <c:numRef>
              <c:f>Foglio3!$C$29:$V$29</c:f>
              <c:numCache>
                <c:formatCode>General</c:formatCode>
                <c:ptCount val="20"/>
                <c:pt idx="0">
                  <c:v>-1.361</c:v>
                </c:pt>
                <c:pt idx="1">
                  <c:v>0.048</c:v>
                </c:pt>
                <c:pt idx="2">
                  <c:v>-0.814</c:v>
                </c:pt>
                <c:pt idx="3">
                  <c:v>-1.272</c:v>
                </c:pt>
                <c:pt idx="4">
                  <c:v>-1.716</c:v>
                </c:pt>
                <c:pt idx="5">
                  <c:v>-1.532</c:v>
                </c:pt>
                <c:pt idx="6">
                  <c:v>-1.592</c:v>
                </c:pt>
                <c:pt idx="7">
                  <c:v>-1.689</c:v>
                </c:pt>
                <c:pt idx="8">
                  <c:v>-2.446</c:v>
                </c:pt>
                <c:pt idx="9">
                  <c:v>-3.216</c:v>
                </c:pt>
                <c:pt idx="10">
                  <c:v>-4.183999999999997</c:v>
                </c:pt>
                <c:pt idx="11">
                  <c:v>-3.861</c:v>
                </c:pt>
                <c:pt idx="12">
                  <c:v>-4.303999999999998</c:v>
                </c:pt>
                <c:pt idx="13">
                  <c:v>-4.673</c:v>
                </c:pt>
                <c:pt idx="14">
                  <c:v>-5.313</c:v>
                </c:pt>
                <c:pt idx="15">
                  <c:v>-5.915</c:v>
                </c:pt>
                <c:pt idx="16">
                  <c:v>-5.99</c:v>
                </c:pt>
                <c:pt idx="17">
                  <c:v>-5.106999999999998</c:v>
                </c:pt>
                <c:pt idx="18">
                  <c:v>-4.654999999999987</c:v>
                </c:pt>
                <c:pt idx="19">
                  <c:v>-2.68</c:v>
                </c:pt>
              </c:numCache>
            </c:numRef>
          </c:yVal>
          <c:smooth val="0"/>
        </c:ser>
        <c:dLbls>
          <c:showLegendKey val="0"/>
          <c:showVal val="0"/>
          <c:showCatName val="0"/>
          <c:showSerName val="0"/>
          <c:showPercent val="0"/>
          <c:showBubbleSize val="0"/>
        </c:dLbls>
        <c:axId val="550006696"/>
        <c:axId val="461187272"/>
      </c:scatterChart>
      <c:valAx>
        <c:axId val="550006696"/>
        <c:scaling>
          <c:orientation val="minMax"/>
          <c:max val="2009.0"/>
          <c:min val="1990.0"/>
        </c:scaling>
        <c:delete val="0"/>
        <c:axPos val="b"/>
        <c:majorGridlines/>
        <c:numFmt formatCode="General" sourceLinked="1"/>
        <c:majorTickMark val="out"/>
        <c:minorTickMark val="none"/>
        <c:tickLblPos val="nextTo"/>
        <c:txPr>
          <a:bodyPr rot="0" vert="horz"/>
          <a:lstStyle/>
          <a:p>
            <a:pPr>
              <a:defRPr sz="1400" b="0" i="0" u="none" strike="noStrike" baseline="0">
                <a:solidFill>
                  <a:srgbClr val="000000"/>
                </a:solidFill>
                <a:latin typeface="Calibri"/>
                <a:ea typeface="Calibri"/>
                <a:cs typeface="Calibri"/>
              </a:defRPr>
            </a:pPr>
            <a:endParaRPr lang="it-IT"/>
          </a:p>
        </c:txPr>
        <c:crossAx val="461187272"/>
        <c:crosses val="autoZero"/>
        <c:crossBetween val="midCat"/>
      </c:valAx>
      <c:valAx>
        <c:axId val="461187272"/>
        <c:scaling>
          <c:orientation val="minMax"/>
          <c:min val="-10.0"/>
        </c:scaling>
        <c:delete val="0"/>
        <c:axPos val="l"/>
        <c:majorGridlines/>
        <c:numFmt formatCode="General" sourceLinked="1"/>
        <c:majorTickMark val="out"/>
        <c:minorTickMark val="none"/>
        <c:tickLblPos val="nextTo"/>
        <c:crossAx val="550006696"/>
        <c:crosses val="autoZero"/>
        <c:crossBetween val="midCat"/>
      </c:valAx>
    </c:plotArea>
    <c:legend>
      <c:legendPos val="b"/>
      <c:layout/>
      <c:overlay val="0"/>
    </c:legend>
    <c:plotVisOnly val="1"/>
    <c:dispBlanksAs val="gap"/>
    <c:showDLblsOverMax val="0"/>
  </c:chart>
  <c:txPr>
    <a:bodyPr/>
    <a:lstStyle/>
    <a:p>
      <a:pPr>
        <a:defRPr sz="1400"/>
      </a:pPr>
      <a:endParaRPr lang="it-IT"/>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strRef>
              <c:f>Foglio3!$B$6</c:f>
              <c:strCache>
                <c:ptCount val="1"/>
                <c:pt idx="0">
                  <c:v>General government gross debt</c:v>
                </c:pt>
              </c:strCache>
            </c:strRef>
          </c:tx>
          <c:spPr>
            <a:ln>
              <a:solidFill>
                <a:srgbClr val="0000FF"/>
              </a:solidFill>
            </a:ln>
          </c:spPr>
          <c:marker>
            <c:symbol val="none"/>
          </c:marker>
          <c:xVal>
            <c:numRef>
              <c:f>Foglio3!$C$1:$V$1</c:f>
              <c:numCache>
                <c:formatCode>General</c:formatCode>
                <c:ptCount val="20"/>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numCache>
            </c:numRef>
          </c:xVal>
          <c:yVal>
            <c:numRef>
              <c:f>Foglio3!$C$6:$V$6</c:f>
              <c:numCache>
                <c:formatCode>General</c:formatCode>
                <c:ptCount val="20"/>
                <c:pt idx="0">
                  <c:v>6.948</c:v>
                </c:pt>
                <c:pt idx="1">
                  <c:v>7.428</c:v>
                </c:pt>
                <c:pt idx="2">
                  <c:v>4.981</c:v>
                </c:pt>
                <c:pt idx="3">
                  <c:v>6.713</c:v>
                </c:pt>
                <c:pt idx="4">
                  <c:v>6.137</c:v>
                </c:pt>
                <c:pt idx="5">
                  <c:v>6.137</c:v>
                </c:pt>
                <c:pt idx="6">
                  <c:v>6.787</c:v>
                </c:pt>
                <c:pt idx="7">
                  <c:v>6.553</c:v>
                </c:pt>
                <c:pt idx="8">
                  <c:v>11.401</c:v>
                </c:pt>
                <c:pt idx="9">
                  <c:v>13.812</c:v>
                </c:pt>
                <c:pt idx="10">
                  <c:v>16.445</c:v>
                </c:pt>
                <c:pt idx="11">
                  <c:v>17.711</c:v>
                </c:pt>
                <c:pt idx="12">
                  <c:v>18.937</c:v>
                </c:pt>
                <c:pt idx="13">
                  <c:v>19.245</c:v>
                </c:pt>
                <c:pt idx="14">
                  <c:v>18.535</c:v>
                </c:pt>
                <c:pt idx="15">
                  <c:v>17.633</c:v>
                </c:pt>
                <c:pt idx="16">
                  <c:v>16.482</c:v>
                </c:pt>
                <c:pt idx="17">
                  <c:v>19.824</c:v>
                </c:pt>
                <c:pt idx="18">
                  <c:v>16.802</c:v>
                </c:pt>
                <c:pt idx="19">
                  <c:v>18.595</c:v>
                </c:pt>
              </c:numCache>
            </c:numRef>
          </c:yVal>
          <c:smooth val="0"/>
        </c:ser>
        <c:ser>
          <c:idx val="1"/>
          <c:order val="1"/>
          <c:tx>
            <c:strRef>
              <c:f>Foglio3!$B$7</c:f>
              <c:strCache>
                <c:ptCount val="1"/>
                <c:pt idx="0">
                  <c:v>Current account balance</c:v>
                </c:pt>
              </c:strCache>
            </c:strRef>
          </c:tx>
          <c:spPr>
            <a:ln>
              <a:solidFill>
                <a:srgbClr val="FF0000"/>
              </a:solidFill>
            </a:ln>
          </c:spPr>
          <c:marker>
            <c:symbol val="none"/>
          </c:marker>
          <c:xVal>
            <c:numRef>
              <c:f>Foglio3!$C$1:$V$1</c:f>
              <c:numCache>
                <c:formatCode>General</c:formatCode>
                <c:ptCount val="20"/>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numCache>
            </c:numRef>
          </c:xVal>
          <c:yVal>
            <c:numRef>
              <c:f>Foglio3!$C$7:$V$7</c:f>
              <c:numCache>
                <c:formatCode>General</c:formatCode>
                <c:ptCount val="20"/>
                <c:pt idx="0">
                  <c:v>3.074</c:v>
                </c:pt>
                <c:pt idx="1">
                  <c:v>3.243</c:v>
                </c:pt>
                <c:pt idx="2">
                  <c:v>1.311</c:v>
                </c:pt>
                <c:pt idx="3">
                  <c:v>-1.941</c:v>
                </c:pt>
                <c:pt idx="4">
                  <c:v>1.369</c:v>
                </c:pt>
                <c:pt idx="5">
                  <c:v>0.222</c:v>
                </c:pt>
                <c:pt idx="6">
                  <c:v>0.846</c:v>
                </c:pt>
                <c:pt idx="7">
                  <c:v>3.88</c:v>
                </c:pt>
                <c:pt idx="8">
                  <c:v>3.087</c:v>
                </c:pt>
                <c:pt idx="9">
                  <c:v>1.446</c:v>
                </c:pt>
                <c:pt idx="10">
                  <c:v>1.712</c:v>
                </c:pt>
                <c:pt idx="11">
                  <c:v>1.314</c:v>
                </c:pt>
                <c:pt idx="12">
                  <c:v>2.435999999999999</c:v>
                </c:pt>
                <c:pt idx="13">
                  <c:v>2.796</c:v>
                </c:pt>
                <c:pt idx="14">
                  <c:v>3.554</c:v>
                </c:pt>
                <c:pt idx="15">
                  <c:v>7.125999999999989</c:v>
                </c:pt>
                <c:pt idx="16">
                  <c:v>9.336</c:v>
                </c:pt>
                <c:pt idx="17">
                  <c:v>10.641</c:v>
                </c:pt>
                <c:pt idx="18">
                  <c:v>9.649</c:v>
                </c:pt>
                <c:pt idx="19">
                  <c:v>5.96</c:v>
                </c:pt>
              </c:numCache>
            </c:numRef>
          </c:yVal>
          <c:smooth val="0"/>
        </c:ser>
        <c:dLbls>
          <c:showLegendKey val="0"/>
          <c:showVal val="0"/>
          <c:showCatName val="0"/>
          <c:showSerName val="0"/>
          <c:showPercent val="0"/>
          <c:showBubbleSize val="0"/>
        </c:dLbls>
        <c:axId val="460754952"/>
        <c:axId val="488049336"/>
      </c:scatterChart>
      <c:valAx>
        <c:axId val="460754952"/>
        <c:scaling>
          <c:orientation val="minMax"/>
          <c:max val="2009.0"/>
          <c:min val="1990.0"/>
        </c:scaling>
        <c:delete val="0"/>
        <c:axPos val="b"/>
        <c:majorGridlines/>
        <c:numFmt formatCode="General" sourceLinked="1"/>
        <c:majorTickMark val="out"/>
        <c:minorTickMark val="none"/>
        <c:tickLblPos val="nextTo"/>
        <c:txPr>
          <a:bodyPr rot="0" vert="horz"/>
          <a:lstStyle/>
          <a:p>
            <a:pPr>
              <a:defRPr sz="1400" b="0" i="0" u="none" strike="noStrike" baseline="0">
                <a:solidFill>
                  <a:srgbClr val="000000"/>
                </a:solidFill>
                <a:latin typeface="Calibri"/>
                <a:ea typeface="Calibri"/>
                <a:cs typeface="Calibri"/>
              </a:defRPr>
            </a:pPr>
            <a:endParaRPr lang="it-IT"/>
          </a:p>
        </c:txPr>
        <c:crossAx val="488049336"/>
        <c:crosses val="autoZero"/>
        <c:crossBetween val="midCat"/>
      </c:valAx>
      <c:valAx>
        <c:axId val="488049336"/>
        <c:scaling>
          <c:orientation val="minMax"/>
          <c:max val="20.0"/>
          <c:min val="-2.0"/>
        </c:scaling>
        <c:delete val="0"/>
        <c:axPos val="l"/>
        <c:majorGridlines/>
        <c:title>
          <c:tx>
            <c:rich>
              <a:bodyPr/>
              <a:lstStyle/>
              <a:p>
                <a:pPr>
                  <a:defRPr/>
                </a:pPr>
                <a:r>
                  <a:rPr lang="it-IT"/>
                  <a:t>percent of GDP</a:t>
                </a:r>
              </a:p>
            </c:rich>
          </c:tx>
          <c:layout/>
          <c:overlay val="0"/>
        </c:title>
        <c:numFmt formatCode="General" sourceLinked="1"/>
        <c:majorTickMark val="out"/>
        <c:minorTickMark val="none"/>
        <c:tickLblPos val="nextTo"/>
        <c:crossAx val="460754952"/>
        <c:crosses val="autoZero"/>
        <c:crossBetween val="midCat"/>
      </c:valAx>
    </c:plotArea>
    <c:legend>
      <c:legendPos val="b"/>
      <c:layout/>
      <c:overlay val="0"/>
    </c:legend>
    <c:plotVisOnly val="1"/>
    <c:dispBlanksAs val="gap"/>
    <c:showDLblsOverMax val="0"/>
  </c:chart>
  <c:txPr>
    <a:bodyPr/>
    <a:lstStyle/>
    <a:p>
      <a:pPr>
        <a:defRPr sz="1400"/>
      </a:pPr>
      <a:endParaRPr lang="it-IT"/>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strRef>
              <c:f>Foglio3!$B$10</c:f>
              <c:strCache>
                <c:ptCount val="1"/>
                <c:pt idx="0">
                  <c:v>General government gross debt</c:v>
                </c:pt>
              </c:strCache>
            </c:strRef>
          </c:tx>
          <c:spPr>
            <a:ln>
              <a:solidFill>
                <a:srgbClr val="0000FF"/>
              </a:solidFill>
            </a:ln>
          </c:spPr>
          <c:marker>
            <c:symbol val="none"/>
          </c:marker>
          <c:xVal>
            <c:numRef>
              <c:f>Foglio3!$C$1:$V$1</c:f>
              <c:numCache>
                <c:formatCode>General</c:formatCode>
                <c:ptCount val="20"/>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numCache>
            </c:numRef>
          </c:xVal>
          <c:yVal>
            <c:numRef>
              <c:f>Foglio3!$C$10:$V$10</c:f>
              <c:numCache>
                <c:formatCode>General</c:formatCode>
                <c:ptCount val="20"/>
                <c:pt idx="0">
                  <c:v>0.0</c:v>
                </c:pt>
                <c:pt idx="1">
                  <c:v>73.164</c:v>
                </c:pt>
                <c:pt idx="2">
                  <c:v>73.58</c:v>
                </c:pt>
                <c:pt idx="3">
                  <c:v>73.989</c:v>
                </c:pt>
                <c:pt idx="4">
                  <c:v>70.698</c:v>
                </c:pt>
                <c:pt idx="5">
                  <c:v>67.393</c:v>
                </c:pt>
                <c:pt idx="6">
                  <c:v>64.054</c:v>
                </c:pt>
                <c:pt idx="7">
                  <c:v>65.299</c:v>
                </c:pt>
                <c:pt idx="8">
                  <c:v>65.431</c:v>
                </c:pt>
                <c:pt idx="9">
                  <c:v>67.724</c:v>
                </c:pt>
                <c:pt idx="10">
                  <c:v>71.44</c:v>
                </c:pt>
                <c:pt idx="11">
                  <c:v>75.84</c:v>
                </c:pt>
                <c:pt idx="12">
                  <c:v>80.12299999999998</c:v>
                </c:pt>
                <c:pt idx="13">
                  <c:v>81.476</c:v>
                </c:pt>
                <c:pt idx="14">
                  <c:v>81.664</c:v>
                </c:pt>
                <c:pt idx="15">
                  <c:v>79.348</c:v>
                </c:pt>
                <c:pt idx="16">
                  <c:v>76.005</c:v>
                </c:pt>
                <c:pt idx="17">
                  <c:v>72.906</c:v>
                </c:pt>
                <c:pt idx="18">
                  <c:v>72.57799999999998</c:v>
                </c:pt>
                <c:pt idx="19">
                  <c:v>74.205</c:v>
                </c:pt>
              </c:numCache>
            </c:numRef>
          </c:yVal>
          <c:smooth val="0"/>
        </c:ser>
        <c:ser>
          <c:idx val="1"/>
          <c:order val="1"/>
          <c:tx>
            <c:strRef>
              <c:f>Foglio3!$B$11</c:f>
              <c:strCache>
                <c:ptCount val="1"/>
                <c:pt idx="0">
                  <c:v>Current account balance</c:v>
                </c:pt>
              </c:strCache>
            </c:strRef>
          </c:tx>
          <c:spPr>
            <a:ln>
              <a:solidFill>
                <a:srgbClr val="FF0000"/>
              </a:solidFill>
            </a:ln>
          </c:spPr>
          <c:marker>
            <c:symbol val="none"/>
          </c:marker>
          <c:xVal>
            <c:numRef>
              <c:f>Foglio3!$C$1:$V$1</c:f>
              <c:numCache>
                <c:formatCode>General</c:formatCode>
                <c:ptCount val="20"/>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numCache>
            </c:numRef>
          </c:xVal>
          <c:yVal>
            <c:numRef>
              <c:f>Foglio3!$C$11:$V$11</c:f>
              <c:numCache>
                <c:formatCode>General</c:formatCode>
                <c:ptCount val="20"/>
                <c:pt idx="0">
                  <c:v>-2.42</c:v>
                </c:pt>
                <c:pt idx="1">
                  <c:v>-1.534</c:v>
                </c:pt>
                <c:pt idx="2">
                  <c:v>-1.147</c:v>
                </c:pt>
                <c:pt idx="3">
                  <c:v>-0.569</c:v>
                </c:pt>
                <c:pt idx="4">
                  <c:v>-0.518</c:v>
                </c:pt>
                <c:pt idx="5">
                  <c:v>-1.514</c:v>
                </c:pt>
                <c:pt idx="6">
                  <c:v>-1.596</c:v>
                </c:pt>
                <c:pt idx="7">
                  <c:v>-0.708</c:v>
                </c:pt>
                <c:pt idx="8">
                  <c:v>-1.614</c:v>
                </c:pt>
                <c:pt idx="9">
                  <c:v>-0.708</c:v>
                </c:pt>
                <c:pt idx="10">
                  <c:v>-0.958</c:v>
                </c:pt>
                <c:pt idx="11">
                  <c:v>0.287</c:v>
                </c:pt>
                <c:pt idx="12">
                  <c:v>1.373</c:v>
                </c:pt>
                <c:pt idx="13">
                  <c:v>1.473</c:v>
                </c:pt>
                <c:pt idx="14">
                  <c:v>0.113</c:v>
                </c:pt>
                <c:pt idx="15">
                  <c:v>-1.27</c:v>
                </c:pt>
                <c:pt idx="16">
                  <c:v>-1.024</c:v>
                </c:pt>
                <c:pt idx="17">
                  <c:v>-0.701</c:v>
                </c:pt>
                <c:pt idx="18">
                  <c:v>-2.021</c:v>
                </c:pt>
                <c:pt idx="19">
                  <c:v>-2.884</c:v>
                </c:pt>
              </c:numCache>
            </c:numRef>
          </c:yVal>
          <c:smooth val="0"/>
        </c:ser>
        <c:dLbls>
          <c:showLegendKey val="0"/>
          <c:showVal val="0"/>
          <c:showCatName val="0"/>
          <c:showSerName val="0"/>
          <c:showPercent val="0"/>
          <c:showBubbleSize val="0"/>
        </c:dLbls>
        <c:axId val="550924584"/>
        <c:axId val="550913880"/>
      </c:scatterChart>
      <c:valAx>
        <c:axId val="550924584"/>
        <c:scaling>
          <c:orientation val="minMax"/>
          <c:max val="2009.0"/>
          <c:min val="1991.0"/>
        </c:scaling>
        <c:delete val="0"/>
        <c:axPos val="b"/>
        <c:majorGridlines/>
        <c:numFmt formatCode="General" sourceLinked="1"/>
        <c:majorTickMark val="out"/>
        <c:minorTickMark val="none"/>
        <c:tickLblPos val="nextTo"/>
        <c:txPr>
          <a:bodyPr rot="0" vert="horz"/>
          <a:lstStyle/>
          <a:p>
            <a:pPr>
              <a:defRPr sz="1400" b="0" i="0" u="none" strike="noStrike" baseline="0">
                <a:solidFill>
                  <a:srgbClr val="000000"/>
                </a:solidFill>
                <a:latin typeface="Calibri"/>
                <a:ea typeface="Calibri"/>
                <a:cs typeface="Calibri"/>
              </a:defRPr>
            </a:pPr>
            <a:endParaRPr lang="it-IT"/>
          </a:p>
        </c:txPr>
        <c:crossAx val="550913880"/>
        <c:crosses val="autoZero"/>
        <c:crossBetween val="midCat"/>
      </c:valAx>
      <c:valAx>
        <c:axId val="550913880"/>
        <c:scaling>
          <c:orientation val="minMax"/>
          <c:max val="85.0"/>
          <c:min val="-5.0"/>
        </c:scaling>
        <c:delete val="0"/>
        <c:axPos val="l"/>
        <c:majorGridlines/>
        <c:title>
          <c:tx>
            <c:rich>
              <a:bodyPr/>
              <a:lstStyle/>
              <a:p>
                <a:pPr>
                  <a:defRPr/>
                </a:pPr>
                <a:r>
                  <a:rPr lang="it-IT"/>
                  <a:t>percent of GDP</a:t>
                </a:r>
              </a:p>
            </c:rich>
          </c:tx>
          <c:layout/>
          <c:overlay val="0"/>
        </c:title>
        <c:numFmt formatCode="General" sourceLinked="1"/>
        <c:majorTickMark val="out"/>
        <c:minorTickMark val="none"/>
        <c:tickLblPos val="nextTo"/>
        <c:crossAx val="550924584"/>
        <c:crosses val="autoZero"/>
        <c:crossBetween val="midCat"/>
      </c:valAx>
    </c:plotArea>
    <c:legend>
      <c:legendPos val="b"/>
      <c:layout/>
      <c:overlay val="0"/>
    </c:legend>
    <c:plotVisOnly val="1"/>
    <c:dispBlanksAs val="gap"/>
    <c:showDLblsOverMax val="0"/>
  </c:chart>
  <c:txPr>
    <a:bodyPr/>
    <a:lstStyle/>
    <a:p>
      <a:pPr>
        <a:defRPr sz="1400"/>
      </a:pPr>
      <a:endParaRPr lang="it-IT"/>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strRef>
              <c:f>Foglio3!$B$12</c:f>
              <c:strCache>
                <c:ptCount val="1"/>
                <c:pt idx="0">
                  <c:v>General government gross debt</c:v>
                </c:pt>
              </c:strCache>
            </c:strRef>
          </c:tx>
          <c:spPr>
            <a:ln>
              <a:solidFill>
                <a:srgbClr val="0000FF"/>
              </a:solidFill>
            </a:ln>
          </c:spPr>
          <c:marker>
            <c:symbol val="none"/>
          </c:marker>
          <c:xVal>
            <c:numRef>
              <c:f>Foglio3!$C$1:$V$1</c:f>
              <c:numCache>
                <c:formatCode>General</c:formatCode>
                <c:ptCount val="20"/>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numCache>
            </c:numRef>
          </c:xVal>
          <c:yVal>
            <c:numRef>
              <c:f>Foglio3!$C$12:$V$12</c:f>
              <c:numCache>
                <c:formatCode>General</c:formatCode>
                <c:ptCount val="20"/>
                <c:pt idx="0">
                  <c:v>94.65000000000001</c:v>
                </c:pt>
                <c:pt idx="1">
                  <c:v>98.04</c:v>
                </c:pt>
                <c:pt idx="2">
                  <c:v>105.202</c:v>
                </c:pt>
                <c:pt idx="3">
                  <c:v>115.589</c:v>
                </c:pt>
                <c:pt idx="4">
                  <c:v>121.842</c:v>
                </c:pt>
                <c:pt idx="5">
                  <c:v>121.55</c:v>
                </c:pt>
                <c:pt idx="6">
                  <c:v>120.894</c:v>
                </c:pt>
                <c:pt idx="7">
                  <c:v>118.06</c:v>
                </c:pt>
                <c:pt idx="8">
                  <c:v>114.938</c:v>
                </c:pt>
                <c:pt idx="9">
                  <c:v>113.75</c:v>
                </c:pt>
                <c:pt idx="10">
                  <c:v>109.175</c:v>
                </c:pt>
                <c:pt idx="11">
                  <c:v>108.784</c:v>
                </c:pt>
                <c:pt idx="12">
                  <c:v>105.658</c:v>
                </c:pt>
                <c:pt idx="13">
                  <c:v>104.354</c:v>
                </c:pt>
                <c:pt idx="14">
                  <c:v>103.811</c:v>
                </c:pt>
                <c:pt idx="15">
                  <c:v>105.825</c:v>
                </c:pt>
                <c:pt idx="16">
                  <c:v>106.51</c:v>
                </c:pt>
                <c:pt idx="17">
                  <c:v>103.465</c:v>
                </c:pt>
                <c:pt idx="18">
                  <c:v>106.098</c:v>
                </c:pt>
                <c:pt idx="19">
                  <c:v>115.774</c:v>
                </c:pt>
              </c:numCache>
            </c:numRef>
          </c:yVal>
          <c:smooth val="0"/>
        </c:ser>
        <c:ser>
          <c:idx val="1"/>
          <c:order val="1"/>
          <c:tx>
            <c:strRef>
              <c:f>Foglio3!$B$13</c:f>
              <c:strCache>
                <c:ptCount val="1"/>
                <c:pt idx="0">
                  <c:v>Current account balance</c:v>
                </c:pt>
              </c:strCache>
            </c:strRef>
          </c:tx>
          <c:spPr>
            <a:ln>
              <a:solidFill>
                <a:srgbClr val="FF0000"/>
              </a:solidFill>
            </a:ln>
          </c:spPr>
          <c:marker>
            <c:symbol val="none"/>
          </c:marker>
          <c:xVal>
            <c:numRef>
              <c:f>Foglio3!$C$1:$V$1</c:f>
              <c:numCache>
                <c:formatCode>General</c:formatCode>
                <c:ptCount val="20"/>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numCache>
            </c:numRef>
          </c:xVal>
          <c:yVal>
            <c:numRef>
              <c:f>Foglio3!$C$13:$V$13</c:f>
              <c:numCache>
                <c:formatCode>General</c:formatCode>
                <c:ptCount val="20"/>
                <c:pt idx="0">
                  <c:v>-1.91</c:v>
                </c:pt>
                <c:pt idx="1">
                  <c:v>-2.498</c:v>
                </c:pt>
                <c:pt idx="2">
                  <c:v>-2.683</c:v>
                </c:pt>
                <c:pt idx="3">
                  <c:v>1.164</c:v>
                </c:pt>
                <c:pt idx="4">
                  <c:v>1.318</c:v>
                </c:pt>
                <c:pt idx="5">
                  <c:v>2.058</c:v>
                </c:pt>
                <c:pt idx="6">
                  <c:v>3.189</c:v>
                </c:pt>
                <c:pt idx="7">
                  <c:v>2.829</c:v>
                </c:pt>
                <c:pt idx="8">
                  <c:v>1.624</c:v>
                </c:pt>
                <c:pt idx="9">
                  <c:v>0.683</c:v>
                </c:pt>
                <c:pt idx="10">
                  <c:v>-0.533</c:v>
                </c:pt>
                <c:pt idx="11">
                  <c:v>-0.057</c:v>
                </c:pt>
                <c:pt idx="12">
                  <c:v>-0.775</c:v>
                </c:pt>
                <c:pt idx="13">
                  <c:v>-1.298</c:v>
                </c:pt>
                <c:pt idx="14">
                  <c:v>-0.937</c:v>
                </c:pt>
                <c:pt idx="15">
                  <c:v>-1.654</c:v>
                </c:pt>
                <c:pt idx="16">
                  <c:v>-2.581</c:v>
                </c:pt>
                <c:pt idx="17">
                  <c:v>-2.439</c:v>
                </c:pt>
                <c:pt idx="18">
                  <c:v>-3.418</c:v>
                </c:pt>
                <c:pt idx="19">
                  <c:v>-3.17</c:v>
                </c:pt>
              </c:numCache>
            </c:numRef>
          </c:yVal>
          <c:smooth val="0"/>
        </c:ser>
        <c:dLbls>
          <c:showLegendKey val="0"/>
          <c:showVal val="0"/>
          <c:showCatName val="0"/>
          <c:showSerName val="0"/>
          <c:showPercent val="0"/>
          <c:showBubbleSize val="0"/>
        </c:dLbls>
        <c:axId val="487730664"/>
        <c:axId val="487733768"/>
      </c:scatterChart>
      <c:valAx>
        <c:axId val="487730664"/>
        <c:scaling>
          <c:orientation val="minMax"/>
          <c:max val="2009.0"/>
          <c:min val="1990.0"/>
        </c:scaling>
        <c:delete val="0"/>
        <c:axPos val="b"/>
        <c:majorGridlines/>
        <c:numFmt formatCode="General" sourceLinked="1"/>
        <c:majorTickMark val="out"/>
        <c:minorTickMark val="none"/>
        <c:tickLblPos val="nextTo"/>
        <c:txPr>
          <a:bodyPr rot="0" vert="horz"/>
          <a:lstStyle/>
          <a:p>
            <a:pPr>
              <a:defRPr sz="1400" b="0" i="0" u="none" strike="noStrike" baseline="0">
                <a:solidFill>
                  <a:srgbClr val="000000"/>
                </a:solidFill>
                <a:latin typeface="Calibri"/>
                <a:ea typeface="Calibri"/>
                <a:cs typeface="Calibri"/>
              </a:defRPr>
            </a:pPr>
            <a:endParaRPr lang="it-IT"/>
          </a:p>
        </c:txPr>
        <c:crossAx val="487733768"/>
        <c:crosses val="autoZero"/>
        <c:crossBetween val="midCat"/>
      </c:valAx>
      <c:valAx>
        <c:axId val="487733768"/>
        <c:scaling>
          <c:orientation val="minMax"/>
          <c:max val="125.0"/>
          <c:min val="-5.0"/>
        </c:scaling>
        <c:delete val="0"/>
        <c:axPos val="l"/>
        <c:majorGridlines/>
        <c:title>
          <c:tx>
            <c:rich>
              <a:bodyPr/>
              <a:lstStyle/>
              <a:p>
                <a:pPr>
                  <a:defRPr/>
                </a:pPr>
                <a:r>
                  <a:rPr lang="it-IT"/>
                  <a:t>percent of GDP</a:t>
                </a:r>
              </a:p>
            </c:rich>
          </c:tx>
          <c:layout/>
          <c:overlay val="0"/>
        </c:title>
        <c:numFmt formatCode="General" sourceLinked="1"/>
        <c:majorTickMark val="out"/>
        <c:minorTickMark val="none"/>
        <c:tickLblPos val="nextTo"/>
        <c:crossAx val="487730664"/>
        <c:crosses val="autoZero"/>
        <c:crossBetween val="midCat"/>
      </c:valAx>
    </c:plotArea>
    <c:legend>
      <c:legendPos val="b"/>
      <c:layout/>
      <c:overlay val="0"/>
    </c:legend>
    <c:plotVisOnly val="1"/>
    <c:dispBlanksAs val="gap"/>
    <c:showDLblsOverMax val="0"/>
  </c:chart>
  <c:txPr>
    <a:bodyPr/>
    <a:lstStyle/>
    <a:p>
      <a:pPr>
        <a:defRPr sz="1400"/>
      </a:pPr>
      <a:endParaRPr lang="it-IT"/>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strRef>
              <c:f>Foglio3!$B$10</c:f>
              <c:strCache>
                <c:ptCount val="1"/>
                <c:pt idx="0">
                  <c:v>General government gross debt</c:v>
                </c:pt>
              </c:strCache>
            </c:strRef>
          </c:tx>
          <c:spPr>
            <a:ln>
              <a:solidFill>
                <a:srgbClr val="0000FF"/>
              </a:solidFill>
            </a:ln>
          </c:spPr>
          <c:marker>
            <c:symbol val="none"/>
          </c:marker>
          <c:xVal>
            <c:numRef>
              <c:f>Foglio3!$C$1:$V$1</c:f>
              <c:numCache>
                <c:formatCode>General</c:formatCode>
                <c:ptCount val="20"/>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numCache>
            </c:numRef>
          </c:xVal>
          <c:yVal>
            <c:numRef>
              <c:f>Foglio3!$C$10:$V$10</c:f>
              <c:numCache>
                <c:formatCode>General</c:formatCode>
                <c:ptCount val="20"/>
                <c:pt idx="0">
                  <c:v>0.0</c:v>
                </c:pt>
                <c:pt idx="1">
                  <c:v>73.164</c:v>
                </c:pt>
                <c:pt idx="2">
                  <c:v>73.58</c:v>
                </c:pt>
                <c:pt idx="3">
                  <c:v>73.989</c:v>
                </c:pt>
                <c:pt idx="4">
                  <c:v>70.698</c:v>
                </c:pt>
                <c:pt idx="5">
                  <c:v>67.393</c:v>
                </c:pt>
                <c:pt idx="6">
                  <c:v>64.054</c:v>
                </c:pt>
                <c:pt idx="7">
                  <c:v>65.299</c:v>
                </c:pt>
                <c:pt idx="8">
                  <c:v>65.431</c:v>
                </c:pt>
                <c:pt idx="9">
                  <c:v>67.724</c:v>
                </c:pt>
                <c:pt idx="10">
                  <c:v>71.44</c:v>
                </c:pt>
                <c:pt idx="11">
                  <c:v>75.84</c:v>
                </c:pt>
                <c:pt idx="12">
                  <c:v>80.12299999999998</c:v>
                </c:pt>
                <c:pt idx="13">
                  <c:v>81.476</c:v>
                </c:pt>
                <c:pt idx="14">
                  <c:v>81.664</c:v>
                </c:pt>
                <c:pt idx="15">
                  <c:v>79.348</c:v>
                </c:pt>
                <c:pt idx="16">
                  <c:v>76.005</c:v>
                </c:pt>
                <c:pt idx="17">
                  <c:v>72.906</c:v>
                </c:pt>
                <c:pt idx="18">
                  <c:v>72.57799999999998</c:v>
                </c:pt>
                <c:pt idx="19">
                  <c:v>74.205</c:v>
                </c:pt>
              </c:numCache>
            </c:numRef>
          </c:yVal>
          <c:smooth val="0"/>
        </c:ser>
        <c:ser>
          <c:idx val="1"/>
          <c:order val="1"/>
          <c:tx>
            <c:strRef>
              <c:f>Foglio3!$B$11</c:f>
              <c:strCache>
                <c:ptCount val="1"/>
                <c:pt idx="0">
                  <c:v>Current account balance</c:v>
                </c:pt>
              </c:strCache>
            </c:strRef>
          </c:tx>
          <c:spPr>
            <a:ln>
              <a:solidFill>
                <a:srgbClr val="FF0000"/>
              </a:solidFill>
            </a:ln>
          </c:spPr>
          <c:marker>
            <c:symbol val="none"/>
          </c:marker>
          <c:xVal>
            <c:numRef>
              <c:f>Foglio3!$C$1:$V$1</c:f>
              <c:numCache>
                <c:formatCode>General</c:formatCode>
                <c:ptCount val="20"/>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numCache>
            </c:numRef>
          </c:xVal>
          <c:yVal>
            <c:numRef>
              <c:f>Foglio3!$C$11:$V$11</c:f>
              <c:numCache>
                <c:formatCode>General</c:formatCode>
                <c:ptCount val="20"/>
                <c:pt idx="0">
                  <c:v>-2.42</c:v>
                </c:pt>
                <c:pt idx="1">
                  <c:v>-1.534</c:v>
                </c:pt>
                <c:pt idx="2">
                  <c:v>-1.147</c:v>
                </c:pt>
                <c:pt idx="3">
                  <c:v>-0.569</c:v>
                </c:pt>
                <c:pt idx="4">
                  <c:v>-0.518</c:v>
                </c:pt>
                <c:pt idx="5">
                  <c:v>-1.514</c:v>
                </c:pt>
                <c:pt idx="6">
                  <c:v>-1.596</c:v>
                </c:pt>
                <c:pt idx="7">
                  <c:v>-0.708</c:v>
                </c:pt>
                <c:pt idx="8">
                  <c:v>-1.614</c:v>
                </c:pt>
                <c:pt idx="9">
                  <c:v>-0.708</c:v>
                </c:pt>
                <c:pt idx="10">
                  <c:v>-0.958</c:v>
                </c:pt>
                <c:pt idx="11">
                  <c:v>0.287</c:v>
                </c:pt>
                <c:pt idx="12">
                  <c:v>1.373</c:v>
                </c:pt>
                <c:pt idx="13">
                  <c:v>1.473</c:v>
                </c:pt>
                <c:pt idx="14">
                  <c:v>0.113</c:v>
                </c:pt>
                <c:pt idx="15">
                  <c:v>-1.27</c:v>
                </c:pt>
                <c:pt idx="16">
                  <c:v>-1.024</c:v>
                </c:pt>
                <c:pt idx="17">
                  <c:v>-0.701</c:v>
                </c:pt>
                <c:pt idx="18">
                  <c:v>-2.021</c:v>
                </c:pt>
                <c:pt idx="19">
                  <c:v>-2.884</c:v>
                </c:pt>
              </c:numCache>
            </c:numRef>
          </c:yVal>
          <c:smooth val="0"/>
        </c:ser>
        <c:dLbls>
          <c:showLegendKey val="0"/>
          <c:showVal val="0"/>
          <c:showCatName val="0"/>
          <c:showSerName val="0"/>
          <c:showPercent val="0"/>
          <c:showBubbleSize val="0"/>
        </c:dLbls>
        <c:axId val="549948904"/>
        <c:axId val="1075570424"/>
      </c:scatterChart>
      <c:valAx>
        <c:axId val="549948904"/>
        <c:scaling>
          <c:orientation val="minMax"/>
          <c:max val="2009.0"/>
          <c:min val="1991.0"/>
        </c:scaling>
        <c:delete val="0"/>
        <c:axPos val="b"/>
        <c:majorGridlines/>
        <c:numFmt formatCode="General" sourceLinked="1"/>
        <c:majorTickMark val="out"/>
        <c:minorTickMark val="none"/>
        <c:tickLblPos val="nextTo"/>
        <c:txPr>
          <a:bodyPr rot="0" vert="horz"/>
          <a:lstStyle/>
          <a:p>
            <a:pPr>
              <a:defRPr sz="1400" b="0" i="0" u="none" strike="noStrike" baseline="0">
                <a:solidFill>
                  <a:srgbClr val="000000"/>
                </a:solidFill>
                <a:latin typeface="Calibri"/>
                <a:ea typeface="Calibri"/>
                <a:cs typeface="Calibri"/>
              </a:defRPr>
            </a:pPr>
            <a:endParaRPr lang="it-IT"/>
          </a:p>
        </c:txPr>
        <c:crossAx val="1075570424"/>
        <c:crosses val="autoZero"/>
        <c:crossBetween val="midCat"/>
      </c:valAx>
      <c:valAx>
        <c:axId val="1075570424"/>
        <c:scaling>
          <c:orientation val="minMax"/>
          <c:max val="82.0"/>
          <c:min val="-5.0"/>
        </c:scaling>
        <c:delete val="0"/>
        <c:axPos val="l"/>
        <c:majorGridlines/>
        <c:title>
          <c:tx>
            <c:rich>
              <a:bodyPr/>
              <a:lstStyle/>
              <a:p>
                <a:pPr>
                  <a:defRPr/>
                </a:pPr>
                <a:r>
                  <a:rPr lang="it-IT"/>
                  <a:t>percent of GDP</a:t>
                </a:r>
              </a:p>
            </c:rich>
          </c:tx>
          <c:layout/>
          <c:overlay val="0"/>
        </c:title>
        <c:numFmt formatCode="General" sourceLinked="1"/>
        <c:majorTickMark val="out"/>
        <c:minorTickMark val="none"/>
        <c:tickLblPos val="nextTo"/>
        <c:crossAx val="549948904"/>
        <c:crosses val="autoZero"/>
        <c:crossBetween val="midCat"/>
      </c:valAx>
    </c:plotArea>
    <c:legend>
      <c:legendPos val="b"/>
      <c:layout/>
      <c:overlay val="0"/>
    </c:legend>
    <c:plotVisOnly val="1"/>
    <c:dispBlanksAs val="gap"/>
    <c:showDLblsOverMax val="0"/>
  </c:chart>
  <c:txPr>
    <a:bodyPr/>
    <a:lstStyle/>
    <a:p>
      <a:pPr>
        <a:defRPr sz="1400"/>
      </a:pPr>
      <a:endParaRPr lang="it-IT"/>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strRef>
              <c:f>Foglio3!$B$14</c:f>
              <c:strCache>
                <c:ptCount val="1"/>
                <c:pt idx="0">
                  <c:v>General government gross debt</c:v>
                </c:pt>
              </c:strCache>
            </c:strRef>
          </c:tx>
          <c:spPr>
            <a:ln>
              <a:solidFill>
                <a:srgbClr val="0000FF"/>
              </a:solidFill>
            </a:ln>
          </c:spPr>
          <c:marker>
            <c:symbol val="none"/>
          </c:marker>
          <c:xVal>
            <c:numRef>
              <c:f>Foglio3!$C$1:$V$1</c:f>
              <c:numCache>
                <c:formatCode>General</c:formatCode>
                <c:ptCount val="20"/>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numCache>
            </c:numRef>
          </c:xVal>
          <c:yVal>
            <c:numRef>
              <c:f>Foglio3!$C$14:$V$14</c:f>
              <c:numCache>
                <c:formatCode>General</c:formatCode>
                <c:ptCount val="20"/>
                <c:pt idx="0">
                  <c:v>68.044</c:v>
                </c:pt>
                <c:pt idx="1">
                  <c:v>67.483</c:v>
                </c:pt>
                <c:pt idx="2">
                  <c:v>72.284</c:v>
                </c:pt>
                <c:pt idx="3">
                  <c:v>78.421</c:v>
                </c:pt>
                <c:pt idx="4">
                  <c:v>84.591</c:v>
                </c:pt>
                <c:pt idx="5">
                  <c:v>92.433</c:v>
                </c:pt>
                <c:pt idx="6">
                  <c:v>100.327</c:v>
                </c:pt>
                <c:pt idx="7">
                  <c:v>107.126</c:v>
                </c:pt>
                <c:pt idx="8">
                  <c:v>120.088</c:v>
                </c:pt>
                <c:pt idx="9">
                  <c:v>133.793</c:v>
                </c:pt>
                <c:pt idx="10">
                  <c:v>142.059</c:v>
                </c:pt>
                <c:pt idx="11">
                  <c:v>151.691</c:v>
                </c:pt>
                <c:pt idx="12">
                  <c:v>160.948</c:v>
                </c:pt>
                <c:pt idx="13">
                  <c:v>167.183</c:v>
                </c:pt>
                <c:pt idx="14">
                  <c:v>178.064</c:v>
                </c:pt>
                <c:pt idx="15">
                  <c:v>191.641</c:v>
                </c:pt>
                <c:pt idx="16">
                  <c:v>191.339</c:v>
                </c:pt>
                <c:pt idx="17">
                  <c:v>187.654</c:v>
                </c:pt>
                <c:pt idx="18">
                  <c:v>194.722</c:v>
                </c:pt>
                <c:pt idx="19">
                  <c:v>217.604</c:v>
                </c:pt>
              </c:numCache>
            </c:numRef>
          </c:yVal>
          <c:smooth val="0"/>
        </c:ser>
        <c:ser>
          <c:idx val="1"/>
          <c:order val="1"/>
          <c:tx>
            <c:strRef>
              <c:f>Foglio3!$B$15</c:f>
              <c:strCache>
                <c:ptCount val="1"/>
                <c:pt idx="0">
                  <c:v>Current account balance</c:v>
                </c:pt>
              </c:strCache>
            </c:strRef>
          </c:tx>
          <c:spPr>
            <a:ln>
              <a:solidFill>
                <a:srgbClr val="FF0000"/>
              </a:solidFill>
            </a:ln>
          </c:spPr>
          <c:marker>
            <c:symbol val="none"/>
          </c:marker>
          <c:xVal>
            <c:numRef>
              <c:f>Foglio3!$C$1:$V$1</c:f>
              <c:numCache>
                <c:formatCode>General</c:formatCode>
                <c:ptCount val="20"/>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numCache>
            </c:numRef>
          </c:xVal>
          <c:yVal>
            <c:numRef>
              <c:f>Foglio3!$C$15:$V$15</c:f>
              <c:numCache>
                <c:formatCode>General</c:formatCode>
                <c:ptCount val="20"/>
                <c:pt idx="0">
                  <c:v>1.45</c:v>
                </c:pt>
                <c:pt idx="1">
                  <c:v>1.973</c:v>
                </c:pt>
                <c:pt idx="2">
                  <c:v>2.97</c:v>
                </c:pt>
                <c:pt idx="3">
                  <c:v>3.04</c:v>
                </c:pt>
                <c:pt idx="4">
                  <c:v>2.732</c:v>
                </c:pt>
                <c:pt idx="5">
                  <c:v>2.116</c:v>
                </c:pt>
                <c:pt idx="6">
                  <c:v>1.416</c:v>
                </c:pt>
                <c:pt idx="7">
                  <c:v>2.266</c:v>
                </c:pt>
                <c:pt idx="8">
                  <c:v>3.087</c:v>
                </c:pt>
                <c:pt idx="9">
                  <c:v>2.622</c:v>
                </c:pt>
                <c:pt idx="10">
                  <c:v>2.563</c:v>
                </c:pt>
                <c:pt idx="11">
                  <c:v>2.144</c:v>
                </c:pt>
                <c:pt idx="12">
                  <c:v>2.874</c:v>
                </c:pt>
                <c:pt idx="13">
                  <c:v>3.221</c:v>
                </c:pt>
                <c:pt idx="14">
                  <c:v>3.736</c:v>
                </c:pt>
                <c:pt idx="15">
                  <c:v>3.64</c:v>
                </c:pt>
                <c:pt idx="16">
                  <c:v>3.907</c:v>
                </c:pt>
                <c:pt idx="17">
                  <c:v>4.819</c:v>
                </c:pt>
                <c:pt idx="18">
                  <c:v>3.214</c:v>
                </c:pt>
                <c:pt idx="19">
                  <c:v>2.796</c:v>
                </c:pt>
              </c:numCache>
            </c:numRef>
          </c:yVal>
          <c:smooth val="0"/>
        </c:ser>
        <c:dLbls>
          <c:showLegendKey val="0"/>
          <c:showVal val="0"/>
          <c:showCatName val="0"/>
          <c:showSerName val="0"/>
          <c:showPercent val="0"/>
          <c:showBubbleSize val="0"/>
        </c:dLbls>
        <c:axId val="944748488"/>
        <c:axId val="618600328"/>
      </c:scatterChart>
      <c:valAx>
        <c:axId val="944748488"/>
        <c:scaling>
          <c:orientation val="minMax"/>
          <c:max val="2009.0"/>
          <c:min val="1990.0"/>
        </c:scaling>
        <c:delete val="0"/>
        <c:axPos val="b"/>
        <c:majorGridlines/>
        <c:numFmt formatCode="General" sourceLinked="1"/>
        <c:majorTickMark val="out"/>
        <c:minorTickMark val="none"/>
        <c:tickLblPos val="nextTo"/>
        <c:txPr>
          <a:bodyPr rot="0" vert="horz"/>
          <a:lstStyle/>
          <a:p>
            <a:pPr>
              <a:defRPr sz="1400" b="0" i="0" u="none" strike="noStrike" baseline="0">
                <a:solidFill>
                  <a:srgbClr val="000000"/>
                </a:solidFill>
                <a:latin typeface="Calibri"/>
                <a:ea typeface="Calibri"/>
                <a:cs typeface="Calibri"/>
              </a:defRPr>
            </a:pPr>
            <a:endParaRPr lang="it-IT"/>
          </a:p>
        </c:txPr>
        <c:crossAx val="618600328"/>
        <c:crosses val="autoZero"/>
        <c:crossBetween val="midCat"/>
      </c:valAx>
      <c:valAx>
        <c:axId val="618600328"/>
        <c:scaling>
          <c:orientation val="minMax"/>
        </c:scaling>
        <c:delete val="0"/>
        <c:axPos val="l"/>
        <c:majorGridlines/>
        <c:title>
          <c:tx>
            <c:rich>
              <a:bodyPr/>
              <a:lstStyle/>
              <a:p>
                <a:pPr>
                  <a:defRPr/>
                </a:pPr>
                <a:r>
                  <a:rPr lang="it-IT"/>
                  <a:t>percent of GDP</a:t>
                </a:r>
              </a:p>
            </c:rich>
          </c:tx>
          <c:layout/>
          <c:overlay val="0"/>
        </c:title>
        <c:numFmt formatCode="General" sourceLinked="1"/>
        <c:majorTickMark val="out"/>
        <c:minorTickMark val="none"/>
        <c:tickLblPos val="nextTo"/>
        <c:crossAx val="944748488"/>
        <c:crosses val="autoZero"/>
        <c:crossBetween val="midCat"/>
      </c:valAx>
    </c:plotArea>
    <c:legend>
      <c:legendPos val="b"/>
      <c:layout/>
      <c:overlay val="0"/>
    </c:legend>
    <c:plotVisOnly val="1"/>
    <c:dispBlanksAs val="gap"/>
    <c:showDLblsOverMax val="0"/>
  </c:chart>
  <c:txPr>
    <a:bodyPr/>
    <a:lstStyle/>
    <a:p>
      <a:pPr>
        <a:defRPr sz="1400"/>
      </a:pPr>
      <a:endParaRPr lang="it-IT"/>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strRef>
              <c:f>weoreptc.aspx.xls!$A$15</c:f>
              <c:strCache>
                <c:ptCount val="1"/>
                <c:pt idx="0">
                  <c:v>Canada</c:v>
                </c:pt>
              </c:strCache>
            </c:strRef>
          </c:tx>
          <c:marker>
            <c:symbol val="none"/>
          </c:marker>
          <c:xVal>
            <c:numRef>
              <c:f>weoreptc.aspx.xls!$B$14:$U$14</c:f>
              <c:numCache>
                <c:formatCode>General</c:formatCode>
                <c:ptCount val="20"/>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numCache>
            </c:numRef>
          </c:xVal>
          <c:yVal>
            <c:numRef>
              <c:f>weoreptc.aspx.xls!$B$15:$U$15</c:f>
              <c:numCache>
                <c:formatCode>#,##0</c:formatCode>
                <c:ptCount val="20"/>
                <c:pt idx="0">
                  <c:v>582735.0</c:v>
                </c:pt>
                <c:pt idx="1">
                  <c:v>598199.0</c:v>
                </c:pt>
                <c:pt idx="2">
                  <c:v>579520.0</c:v>
                </c:pt>
                <c:pt idx="3">
                  <c:v>563676.0</c:v>
                </c:pt>
                <c:pt idx="4">
                  <c:v>564478.0</c:v>
                </c:pt>
                <c:pt idx="5">
                  <c:v>590500.0</c:v>
                </c:pt>
                <c:pt idx="6">
                  <c:v>613776.0</c:v>
                </c:pt>
                <c:pt idx="7">
                  <c:v>637529.0</c:v>
                </c:pt>
                <c:pt idx="8">
                  <c:v>616782.0</c:v>
                </c:pt>
                <c:pt idx="9">
                  <c:v>661251.0</c:v>
                </c:pt>
                <c:pt idx="10">
                  <c:v>724914.0</c:v>
                </c:pt>
                <c:pt idx="11">
                  <c:v>715442.0</c:v>
                </c:pt>
                <c:pt idx="12">
                  <c:v>734653.0</c:v>
                </c:pt>
                <c:pt idx="13">
                  <c:v>865903.0</c:v>
                </c:pt>
                <c:pt idx="14">
                  <c:v>992227.0</c:v>
                </c:pt>
                <c:pt idx="15">
                  <c:v>1.133757E6</c:v>
                </c:pt>
                <c:pt idx="16">
                  <c:v>1.278607E6</c:v>
                </c:pt>
                <c:pt idx="17">
                  <c:v>1.424067E6</c:v>
                </c:pt>
                <c:pt idx="18">
                  <c:v>1.499108E6</c:v>
                </c:pt>
                <c:pt idx="19">
                  <c:v>1.336066E6</c:v>
                </c:pt>
              </c:numCache>
            </c:numRef>
          </c:yVal>
          <c:smooth val="0"/>
        </c:ser>
        <c:ser>
          <c:idx val="1"/>
          <c:order val="1"/>
          <c:tx>
            <c:strRef>
              <c:f>weoreptc.aspx.xls!$A$16</c:f>
              <c:strCache>
                <c:ptCount val="1"/>
                <c:pt idx="0">
                  <c:v>France</c:v>
                </c:pt>
              </c:strCache>
            </c:strRef>
          </c:tx>
          <c:marker>
            <c:symbol val="none"/>
          </c:marker>
          <c:xVal>
            <c:numRef>
              <c:f>weoreptc.aspx.xls!$B$14:$U$14</c:f>
              <c:numCache>
                <c:formatCode>General</c:formatCode>
                <c:ptCount val="20"/>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numCache>
            </c:numRef>
          </c:xVal>
          <c:yVal>
            <c:numRef>
              <c:f>weoreptc.aspx.xls!$B$16:$U$16</c:f>
              <c:numCache>
                <c:formatCode>#,##0</c:formatCode>
                <c:ptCount val="20"/>
                <c:pt idx="0">
                  <c:v>1.248563E6</c:v>
                </c:pt>
                <c:pt idx="1">
                  <c:v>1.249223E6</c:v>
                </c:pt>
                <c:pt idx="2">
                  <c:v>1.374072E6</c:v>
                </c:pt>
                <c:pt idx="3">
                  <c:v>1.292117E6</c:v>
                </c:pt>
                <c:pt idx="4">
                  <c:v>1.366163E6</c:v>
                </c:pt>
                <c:pt idx="5">
                  <c:v>1.572382E6</c:v>
                </c:pt>
                <c:pt idx="6">
                  <c:v>1.574319E6</c:v>
                </c:pt>
                <c:pt idx="7">
                  <c:v>1.425801E6</c:v>
                </c:pt>
                <c:pt idx="8">
                  <c:v>1.474239E6</c:v>
                </c:pt>
                <c:pt idx="9">
                  <c:v>1.458365E6</c:v>
                </c:pt>
                <c:pt idx="10">
                  <c:v>1.333283E6</c:v>
                </c:pt>
                <c:pt idx="11">
                  <c:v>1.341254E6</c:v>
                </c:pt>
                <c:pt idx="12">
                  <c:v>1.463457E6</c:v>
                </c:pt>
                <c:pt idx="13">
                  <c:v>1.804407E6</c:v>
                </c:pt>
                <c:pt idx="14">
                  <c:v>2.060576E6</c:v>
                </c:pt>
                <c:pt idx="15">
                  <c:v>2.147773E6</c:v>
                </c:pt>
                <c:pt idx="16">
                  <c:v>2.270364E6</c:v>
                </c:pt>
                <c:pt idx="17">
                  <c:v>2.598772E6</c:v>
                </c:pt>
                <c:pt idx="18">
                  <c:v>2.865227E6</c:v>
                </c:pt>
                <c:pt idx="19">
                  <c:v>2.656378E6</c:v>
                </c:pt>
              </c:numCache>
            </c:numRef>
          </c:yVal>
          <c:smooth val="0"/>
        </c:ser>
        <c:ser>
          <c:idx val="2"/>
          <c:order val="2"/>
          <c:tx>
            <c:strRef>
              <c:f>weoreptc.aspx.xls!$A$17</c:f>
              <c:strCache>
                <c:ptCount val="1"/>
                <c:pt idx="0">
                  <c:v>Germany</c:v>
                </c:pt>
              </c:strCache>
            </c:strRef>
          </c:tx>
          <c:marker>
            <c:symbol val="none"/>
          </c:marker>
          <c:xVal>
            <c:numRef>
              <c:f>weoreptc.aspx.xls!$B$14:$U$14</c:f>
              <c:numCache>
                <c:formatCode>General</c:formatCode>
                <c:ptCount val="20"/>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numCache>
            </c:numRef>
          </c:xVal>
          <c:yVal>
            <c:numRef>
              <c:f>weoreptc.aspx.xls!$B$17:$U$17</c:f>
              <c:numCache>
                <c:formatCode>#,##0</c:formatCode>
                <c:ptCount val="20"/>
                <c:pt idx="0">
                  <c:v>1.547026E6</c:v>
                </c:pt>
                <c:pt idx="1">
                  <c:v>1.815061E6</c:v>
                </c:pt>
                <c:pt idx="2">
                  <c:v>2.066729E6</c:v>
                </c:pt>
                <c:pt idx="3">
                  <c:v>2.005557E6</c:v>
                </c:pt>
                <c:pt idx="4">
                  <c:v>2.151025E6</c:v>
                </c:pt>
                <c:pt idx="5">
                  <c:v>2.524949E6</c:v>
                </c:pt>
                <c:pt idx="6">
                  <c:v>2.439346E6</c:v>
                </c:pt>
                <c:pt idx="7">
                  <c:v>2.163233E6</c:v>
                </c:pt>
                <c:pt idx="8">
                  <c:v>2.187484E6</c:v>
                </c:pt>
                <c:pt idx="9">
                  <c:v>2.146432E6</c:v>
                </c:pt>
                <c:pt idx="10">
                  <c:v>1.905795E6</c:v>
                </c:pt>
                <c:pt idx="11">
                  <c:v>1.892595E6</c:v>
                </c:pt>
                <c:pt idx="12">
                  <c:v>2.02406E6</c:v>
                </c:pt>
                <c:pt idx="13">
                  <c:v>2.446885E6</c:v>
                </c:pt>
                <c:pt idx="14">
                  <c:v>2.748821E6</c:v>
                </c:pt>
                <c:pt idx="15">
                  <c:v>2.793232E6</c:v>
                </c:pt>
                <c:pt idx="16">
                  <c:v>2.921266E6</c:v>
                </c:pt>
                <c:pt idx="17">
                  <c:v>3.333934E6</c:v>
                </c:pt>
                <c:pt idx="18">
                  <c:v>3.651618E6</c:v>
                </c:pt>
                <c:pt idx="19">
                  <c:v>3.338675E6</c:v>
                </c:pt>
              </c:numCache>
            </c:numRef>
          </c:yVal>
          <c:smooth val="0"/>
        </c:ser>
        <c:ser>
          <c:idx val="3"/>
          <c:order val="3"/>
          <c:tx>
            <c:strRef>
              <c:f>weoreptc.aspx.xls!$A$18</c:f>
              <c:strCache>
                <c:ptCount val="1"/>
                <c:pt idx="0">
                  <c:v>Italy</c:v>
                </c:pt>
              </c:strCache>
            </c:strRef>
          </c:tx>
          <c:marker>
            <c:symbol val="none"/>
          </c:marker>
          <c:xVal>
            <c:numRef>
              <c:f>weoreptc.aspx.xls!$B$14:$U$14</c:f>
              <c:numCache>
                <c:formatCode>General</c:formatCode>
                <c:ptCount val="20"/>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numCache>
            </c:numRef>
          </c:xVal>
          <c:yVal>
            <c:numRef>
              <c:f>weoreptc.aspx.xls!$B$18:$U$18</c:f>
              <c:numCache>
                <c:formatCode>#,##0</c:formatCode>
                <c:ptCount val="20"/>
                <c:pt idx="0">
                  <c:v>1.135543E6</c:v>
                </c:pt>
                <c:pt idx="1">
                  <c:v>1.198985E6</c:v>
                </c:pt>
                <c:pt idx="2">
                  <c:v>1.271907E6</c:v>
                </c:pt>
                <c:pt idx="3">
                  <c:v>1.022662E6</c:v>
                </c:pt>
                <c:pt idx="4">
                  <c:v>1.054897E6</c:v>
                </c:pt>
                <c:pt idx="5">
                  <c:v>1.126631E6</c:v>
                </c:pt>
                <c:pt idx="6">
                  <c:v>1.259947E6</c:v>
                </c:pt>
                <c:pt idx="7">
                  <c:v>1.193617E6</c:v>
                </c:pt>
                <c:pt idx="8">
                  <c:v>1.218666E6</c:v>
                </c:pt>
                <c:pt idx="9">
                  <c:v>1.202398E6</c:v>
                </c:pt>
                <c:pt idx="10">
                  <c:v>1.100563E6</c:v>
                </c:pt>
                <c:pt idx="11">
                  <c:v>1.118318E6</c:v>
                </c:pt>
                <c:pt idx="12">
                  <c:v>1.223236E6</c:v>
                </c:pt>
                <c:pt idx="13">
                  <c:v>1.510055E6</c:v>
                </c:pt>
                <c:pt idx="14">
                  <c:v>1.730095E6</c:v>
                </c:pt>
                <c:pt idx="15">
                  <c:v>1.780781E6</c:v>
                </c:pt>
                <c:pt idx="16">
                  <c:v>1.865112E6</c:v>
                </c:pt>
                <c:pt idx="17">
                  <c:v>2.119247E6</c:v>
                </c:pt>
                <c:pt idx="18">
                  <c:v>2.307429E6</c:v>
                </c:pt>
                <c:pt idx="19">
                  <c:v>2.118264E6</c:v>
                </c:pt>
              </c:numCache>
            </c:numRef>
          </c:yVal>
          <c:smooth val="0"/>
        </c:ser>
        <c:ser>
          <c:idx val="4"/>
          <c:order val="4"/>
          <c:tx>
            <c:strRef>
              <c:f>weoreptc.aspx.xls!$A$19</c:f>
              <c:strCache>
                <c:ptCount val="1"/>
                <c:pt idx="0">
                  <c:v>Japan</c:v>
                </c:pt>
              </c:strCache>
            </c:strRef>
          </c:tx>
          <c:marker>
            <c:symbol val="none"/>
          </c:marker>
          <c:xVal>
            <c:numRef>
              <c:f>weoreptc.aspx.xls!$B$14:$U$14</c:f>
              <c:numCache>
                <c:formatCode>General</c:formatCode>
                <c:ptCount val="20"/>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numCache>
            </c:numRef>
          </c:xVal>
          <c:yVal>
            <c:numRef>
              <c:f>weoreptc.aspx.xls!$B$19:$U$19</c:f>
              <c:numCache>
                <c:formatCode>#,##0</c:formatCode>
                <c:ptCount val="20"/>
                <c:pt idx="0">
                  <c:v>3.030047E6</c:v>
                </c:pt>
                <c:pt idx="1">
                  <c:v>3.464925E6</c:v>
                </c:pt>
                <c:pt idx="2">
                  <c:v>3.781779E6</c:v>
                </c:pt>
                <c:pt idx="3">
                  <c:v>4.340888E6</c:v>
                </c:pt>
                <c:pt idx="4">
                  <c:v>4.778992E6</c:v>
                </c:pt>
                <c:pt idx="5">
                  <c:v>5.264382E6</c:v>
                </c:pt>
                <c:pt idx="6">
                  <c:v>4.642547E6</c:v>
                </c:pt>
                <c:pt idx="7">
                  <c:v>4.261844E6</c:v>
                </c:pt>
                <c:pt idx="8">
                  <c:v>3.857028E6</c:v>
                </c:pt>
                <c:pt idx="9">
                  <c:v>4.368734E6</c:v>
                </c:pt>
                <c:pt idx="10">
                  <c:v>4.667448E6</c:v>
                </c:pt>
                <c:pt idx="11">
                  <c:v>4.095483E6</c:v>
                </c:pt>
                <c:pt idx="12">
                  <c:v>3.918334E6</c:v>
                </c:pt>
                <c:pt idx="13">
                  <c:v>4.229098E6</c:v>
                </c:pt>
                <c:pt idx="14">
                  <c:v>4.605939E6</c:v>
                </c:pt>
                <c:pt idx="15">
                  <c:v>4.552192E6</c:v>
                </c:pt>
                <c:pt idx="16">
                  <c:v>4.362577E6</c:v>
                </c:pt>
                <c:pt idx="17">
                  <c:v>4.377961E6</c:v>
                </c:pt>
                <c:pt idx="18">
                  <c:v>4.886952E6</c:v>
                </c:pt>
                <c:pt idx="19">
                  <c:v>5.068894E6</c:v>
                </c:pt>
              </c:numCache>
            </c:numRef>
          </c:yVal>
          <c:smooth val="0"/>
        </c:ser>
        <c:ser>
          <c:idx val="5"/>
          <c:order val="5"/>
          <c:tx>
            <c:strRef>
              <c:f>weoreptc.aspx.xls!$A$20</c:f>
              <c:strCache>
                <c:ptCount val="1"/>
                <c:pt idx="0">
                  <c:v>United Kingdom</c:v>
                </c:pt>
              </c:strCache>
            </c:strRef>
          </c:tx>
          <c:marker>
            <c:symbol val="none"/>
          </c:marker>
          <c:xVal>
            <c:numRef>
              <c:f>weoreptc.aspx.xls!$B$14:$U$14</c:f>
              <c:numCache>
                <c:formatCode>General</c:formatCode>
                <c:ptCount val="20"/>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numCache>
            </c:numRef>
          </c:xVal>
          <c:yVal>
            <c:numRef>
              <c:f>weoreptc.aspx.xls!$B$20:$U$20</c:f>
              <c:numCache>
                <c:formatCode>#,##0</c:formatCode>
                <c:ptCount val="20"/>
                <c:pt idx="0">
                  <c:v>1.017792E6</c:v>
                </c:pt>
                <c:pt idx="1">
                  <c:v>1.059257E6</c:v>
                </c:pt>
                <c:pt idx="2">
                  <c:v>1.098297E6</c:v>
                </c:pt>
                <c:pt idx="3">
                  <c:v>982615.0</c:v>
                </c:pt>
                <c:pt idx="4">
                  <c:v>1.061382E6</c:v>
                </c:pt>
                <c:pt idx="5">
                  <c:v>1.157436E6</c:v>
                </c:pt>
                <c:pt idx="6">
                  <c:v>1.220853E6</c:v>
                </c:pt>
                <c:pt idx="7">
                  <c:v>1.359441E6</c:v>
                </c:pt>
                <c:pt idx="8">
                  <c:v>1.456155E6</c:v>
                </c:pt>
                <c:pt idx="9">
                  <c:v>1.502893E6</c:v>
                </c:pt>
                <c:pt idx="10">
                  <c:v>1.480527E6</c:v>
                </c:pt>
                <c:pt idx="11">
                  <c:v>1.471396E6</c:v>
                </c:pt>
                <c:pt idx="12">
                  <c:v>1.614699E6</c:v>
                </c:pt>
                <c:pt idx="13">
                  <c:v>1.86277E6</c:v>
                </c:pt>
                <c:pt idx="14">
                  <c:v>2.203575E6</c:v>
                </c:pt>
                <c:pt idx="15">
                  <c:v>2.282888E6</c:v>
                </c:pt>
                <c:pt idx="16">
                  <c:v>2.447682E6</c:v>
                </c:pt>
                <c:pt idx="17">
                  <c:v>2.812049E6</c:v>
                </c:pt>
                <c:pt idx="18">
                  <c:v>2.679013E6</c:v>
                </c:pt>
                <c:pt idx="19">
                  <c:v>2.178856E6</c:v>
                </c:pt>
              </c:numCache>
            </c:numRef>
          </c:yVal>
          <c:smooth val="0"/>
        </c:ser>
        <c:ser>
          <c:idx val="6"/>
          <c:order val="6"/>
          <c:tx>
            <c:strRef>
              <c:f>weoreptc.aspx.xls!$A$21</c:f>
              <c:strCache>
                <c:ptCount val="1"/>
                <c:pt idx="0">
                  <c:v>China</c:v>
                </c:pt>
              </c:strCache>
            </c:strRef>
          </c:tx>
          <c:spPr>
            <a:ln w="57150" cmpd="sng">
              <a:solidFill>
                <a:srgbClr val="FF0000"/>
              </a:solidFill>
            </a:ln>
          </c:spPr>
          <c:marker>
            <c:symbol val="none"/>
          </c:marker>
          <c:xVal>
            <c:numRef>
              <c:f>weoreptc.aspx.xls!$B$14:$U$14</c:f>
              <c:numCache>
                <c:formatCode>General</c:formatCode>
                <c:ptCount val="20"/>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numCache>
            </c:numRef>
          </c:xVal>
          <c:yVal>
            <c:numRef>
              <c:f>weoreptc.aspx.xls!$B$21:$U$21</c:f>
              <c:numCache>
                <c:formatCode>#,##0</c:formatCode>
                <c:ptCount val="20"/>
                <c:pt idx="0">
                  <c:v>390279.0</c:v>
                </c:pt>
                <c:pt idx="1">
                  <c:v>409165.0</c:v>
                </c:pt>
                <c:pt idx="2">
                  <c:v>488222.0</c:v>
                </c:pt>
                <c:pt idx="3">
                  <c:v>613223.0</c:v>
                </c:pt>
                <c:pt idx="4">
                  <c:v>559224.0</c:v>
                </c:pt>
                <c:pt idx="5">
                  <c:v>727947.0</c:v>
                </c:pt>
                <c:pt idx="6">
                  <c:v>856084.0</c:v>
                </c:pt>
                <c:pt idx="7">
                  <c:v>952649.0</c:v>
                </c:pt>
                <c:pt idx="8">
                  <c:v>1.01948E6</c:v>
                </c:pt>
                <c:pt idx="9">
                  <c:v>1.083284E6</c:v>
                </c:pt>
                <c:pt idx="10">
                  <c:v>1.198477E6</c:v>
                </c:pt>
                <c:pt idx="11">
                  <c:v>1.324814E6</c:v>
                </c:pt>
                <c:pt idx="12">
                  <c:v>1.453833E6</c:v>
                </c:pt>
                <c:pt idx="13">
                  <c:v>1.640961E6</c:v>
                </c:pt>
                <c:pt idx="14">
                  <c:v>1.931646E6</c:v>
                </c:pt>
                <c:pt idx="15">
                  <c:v>2.256919E6</c:v>
                </c:pt>
                <c:pt idx="16">
                  <c:v>2.712917E6</c:v>
                </c:pt>
                <c:pt idx="17">
                  <c:v>3.494235E6</c:v>
                </c:pt>
                <c:pt idx="18">
                  <c:v>4.51995E6</c:v>
                </c:pt>
                <c:pt idx="19">
                  <c:v>4.984731E6</c:v>
                </c:pt>
              </c:numCache>
            </c:numRef>
          </c:yVal>
          <c:smooth val="0"/>
        </c:ser>
        <c:dLbls>
          <c:showLegendKey val="0"/>
          <c:showVal val="0"/>
          <c:showCatName val="0"/>
          <c:showSerName val="0"/>
          <c:showPercent val="0"/>
          <c:showBubbleSize val="0"/>
        </c:dLbls>
        <c:axId val="549566216"/>
        <c:axId val="549569288"/>
      </c:scatterChart>
      <c:valAx>
        <c:axId val="549566216"/>
        <c:scaling>
          <c:orientation val="minMax"/>
          <c:max val="2009.0"/>
          <c:min val="1990.0"/>
        </c:scaling>
        <c:delete val="0"/>
        <c:axPos val="b"/>
        <c:majorGridlines/>
        <c:numFmt formatCode="General" sourceLinked="1"/>
        <c:majorTickMark val="out"/>
        <c:minorTickMark val="none"/>
        <c:tickLblPos val="nextTo"/>
        <c:txPr>
          <a:bodyPr rot="0" vert="horz"/>
          <a:lstStyle/>
          <a:p>
            <a:pPr>
              <a:defRPr sz="1400" b="0" i="0" u="none" strike="noStrike" baseline="0">
                <a:solidFill>
                  <a:srgbClr val="000000"/>
                </a:solidFill>
                <a:latin typeface="Calibri"/>
                <a:ea typeface="Calibri"/>
                <a:cs typeface="Calibri"/>
              </a:defRPr>
            </a:pPr>
            <a:endParaRPr lang="it-IT"/>
          </a:p>
        </c:txPr>
        <c:crossAx val="549569288"/>
        <c:crosses val="autoZero"/>
        <c:crossBetween val="midCat"/>
      </c:valAx>
      <c:valAx>
        <c:axId val="549569288"/>
        <c:scaling>
          <c:orientation val="minMax"/>
          <c:max val="5.0E6"/>
        </c:scaling>
        <c:delete val="0"/>
        <c:axPos val="l"/>
        <c:majorGridlines/>
        <c:title>
          <c:tx>
            <c:rich>
              <a:bodyPr/>
              <a:lstStyle/>
              <a:p>
                <a:pPr>
                  <a:defRPr/>
                </a:pPr>
                <a:r>
                  <a:rPr lang="it-IT"/>
                  <a:t>billions US$</a:t>
                </a:r>
              </a:p>
            </c:rich>
          </c:tx>
          <c:layout/>
          <c:overlay val="0"/>
        </c:title>
        <c:numFmt formatCode="#,##0" sourceLinked="1"/>
        <c:majorTickMark val="out"/>
        <c:minorTickMark val="none"/>
        <c:tickLblPos val="nextTo"/>
        <c:crossAx val="549566216"/>
        <c:crosses val="autoZero"/>
        <c:crossBetween val="midCat"/>
      </c:valAx>
    </c:plotArea>
    <c:legend>
      <c:legendPos val="b"/>
      <c:layout/>
      <c:overlay val="0"/>
    </c:legend>
    <c:plotVisOnly val="1"/>
    <c:dispBlanksAs val="gap"/>
    <c:showDLblsOverMax val="0"/>
  </c:chart>
  <c:txPr>
    <a:bodyPr/>
    <a:lstStyle/>
    <a:p>
      <a:pPr>
        <a:defRPr sz="1400"/>
      </a:pPr>
      <a:endParaRPr lang="it-IT"/>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516528925619835"/>
          <c:y val="0.0439932318104907"/>
          <c:w val="0.912190082644628"/>
          <c:h val="0.715736040609137"/>
        </c:manualLayout>
      </c:layout>
      <c:scatterChart>
        <c:scatterStyle val="lineMarker"/>
        <c:varyColors val="0"/>
        <c:ser>
          <c:idx val="0"/>
          <c:order val="0"/>
          <c:tx>
            <c:strRef>
              <c:f>Foglio4!$B$15</c:f>
              <c:strCache>
                <c:ptCount val="1"/>
                <c:pt idx="0">
                  <c:v>Western Europe</c:v>
                </c:pt>
              </c:strCache>
            </c:strRef>
          </c:tx>
          <c:spPr>
            <a:ln w="38100">
              <a:solidFill>
                <a:srgbClr val="000080"/>
              </a:solidFill>
              <a:prstDash val="solid"/>
            </a:ln>
          </c:spPr>
          <c:marker>
            <c:symbol val="none"/>
          </c:marker>
          <c:xVal>
            <c:numRef>
              <c:f>Foglio4!$A$16:$A$22</c:f>
              <c:numCache>
                <c:formatCode>General</c:formatCode>
                <c:ptCount val="7"/>
                <c:pt idx="0">
                  <c:v>1950.0</c:v>
                </c:pt>
                <c:pt idx="1">
                  <c:v>1960.0</c:v>
                </c:pt>
                <c:pt idx="2">
                  <c:v>1970.0</c:v>
                </c:pt>
                <c:pt idx="3">
                  <c:v>1980.0</c:v>
                </c:pt>
                <c:pt idx="4">
                  <c:v>1990.0</c:v>
                </c:pt>
                <c:pt idx="5">
                  <c:v>2000.0</c:v>
                </c:pt>
                <c:pt idx="6">
                  <c:v>2009.0</c:v>
                </c:pt>
              </c:numCache>
            </c:numRef>
          </c:xVal>
          <c:yVal>
            <c:numRef>
              <c:f>Foglio4!$B$16:$B$22</c:f>
              <c:numCache>
                <c:formatCode>General</c:formatCode>
                <c:ptCount val="7"/>
                <c:pt idx="0">
                  <c:v>29.81896433048523</c:v>
                </c:pt>
                <c:pt idx="1">
                  <c:v>31.53318020573843</c:v>
                </c:pt>
                <c:pt idx="2">
                  <c:v>30.9220058954102</c:v>
                </c:pt>
                <c:pt idx="3">
                  <c:v>28.90430573270099</c:v>
                </c:pt>
                <c:pt idx="4">
                  <c:v>25.25566997554868</c:v>
                </c:pt>
                <c:pt idx="5">
                  <c:v>21.69817285262494</c:v>
                </c:pt>
                <c:pt idx="6">
                  <c:v>17.14638948395479</c:v>
                </c:pt>
              </c:numCache>
            </c:numRef>
          </c:yVal>
          <c:smooth val="0"/>
        </c:ser>
        <c:ser>
          <c:idx val="1"/>
          <c:order val="1"/>
          <c:tx>
            <c:strRef>
              <c:f>Foglio4!$C$15</c:f>
              <c:strCache>
                <c:ptCount val="1"/>
                <c:pt idx="0">
                  <c:v>North America</c:v>
                </c:pt>
              </c:strCache>
            </c:strRef>
          </c:tx>
          <c:spPr>
            <a:ln w="38100">
              <a:solidFill>
                <a:srgbClr val="FF0000"/>
              </a:solidFill>
              <a:prstDash val="solid"/>
            </a:ln>
          </c:spPr>
          <c:marker>
            <c:symbol val="none"/>
          </c:marker>
          <c:xVal>
            <c:numRef>
              <c:f>Foglio4!$A$16:$A$22</c:f>
              <c:numCache>
                <c:formatCode>General</c:formatCode>
                <c:ptCount val="7"/>
                <c:pt idx="0">
                  <c:v>1950.0</c:v>
                </c:pt>
                <c:pt idx="1">
                  <c:v>1960.0</c:v>
                </c:pt>
                <c:pt idx="2">
                  <c:v>1970.0</c:v>
                </c:pt>
                <c:pt idx="3">
                  <c:v>1980.0</c:v>
                </c:pt>
                <c:pt idx="4">
                  <c:v>1990.0</c:v>
                </c:pt>
                <c:pt idx="5">
                  <c:v>2000.0</c:v>
                </c:pt>
                <c:pt idx="6">
                  <c:v>2009.0</c:v>
                </c:pt>
              </c:numCache>
            </c:numRef>
          </c:xVal>
          <c:yVal>
            <c:numRef>
              <c:f>Foglio4!$C$16:$C$22</c:f>
              <c:numCache>
                <c:formatCode>General</c:formatCode>
                <c:ptCount val="7"/>
                <c:pt idx="0">
                  <c:v>28.71950862738918</c:v>
                </c:pt>
                <c:pt idx="1">
                  <c:v>25.31173467476644</c:v>
                </c:pt>
                <c:pt idx="2">
                  <c:v>23.55285275594472</c:v>
                </c:pt>
                <c:pt idx="3">
                  <c:v>22.56374971230308</c:v>
                </c:pt>
                <c:pt idx="4">
                  <c:v>21.17824849674224</c:v>
                </c:pt>
                <c:pt idx="5">
                  <c:v>23.86402087381608</c:v>
                </c:pt>
                <c:pt idx="6">
                  <c:v>19.35013041314985</c:v>
                </c:pt>
              </c:numCache>
            </c:numRef>
          </c:yVal>
          <c:smooth val="0"/>
        </c:ser>
        <c:ser>
          <c:idx val="2"/>
          <c:order val="2"/>
          <c:tx>
            <c:strRef>
              <c:f>Foglio4!$D$15</c:f>
              <c:strCache>
                <c:ptCount val="1"/>
                <c:pt idx="0">
                  <c:v>Oceania</c:v>
                </c:pt>
              </c:strCache>
            </c:strRef>
          </c:tx>
          <c:spPr>
            <a:ln w="38100">
              <a:solidFill>
                <a:srgbClr val="C0C0C0"/>
              </a:solidFill>
              <a:prstDash val="solid"/>
            </a:ln>
          </c:spPr>
          <c:marker>
            <c:symbol val="none"/>
          </c:marker>
          <c:xVal>
            <c:numRef>
              <c:f>Foglio4!$A$16:$A$22</c:f>
              <c:numCache>
                <c:formatCode>General</c:formatCode>
                <c:ptCount val="7"/>
                <c:pt idx="0">
                  <c:v>1950.0</c:v>
                </c:pt>
                <c:pt idx="1">
                  <c:v>1960.0</c:v>
                </c:pt>
                <c:pt idx="2">
                  <c:v>1970.0</c:v>
                </c:pt>
                <c:pt idx="3">
                  <c:v>1980.0</c:v>
                </c:pt>
                <c:pt idx="4">
                  <c:v>1990.0</c:v>
                </c:pt>
                <c:pt idx="5">
                  <c:v>2000.0</c:v>
                </c:pt>
                <c:pt idx="6">
                  <c:v>2009.0</c:v>
                </c:pt>
              </c:numCache>
            </c:numRef>
          </c:xVal>
          <c:yVal>
            <c:numRef>
              <c:f>Foglio4!$D$16:$D$22</c:f>
              <c:numCache>
                <c:formatCode>General</c:formatCode>
                <c:ptCount val="7"/>
                <c:pt idx="0">
                  <c:v>1.426869713266454</c:v>
                </c:pt>
                <c:pt idx="1">
                  <c:v>1.302335433797198</c:v>
                </c:pt>
                <c:pt idx="2">
                  <c:v>1.29501325034256</c:v>
                </c:pt>
                <c:pt idx="3">
                  <c:v>1.217715666413201</c:v>
                </c:pt>
                <c:pt idx="4">
                  <c:v>1.130955804665327</c:v>
                </c:pt>
                <c:pt idx="5">
                  <c:v>1.287401445001635</c:v>
                </c:pt>
                <c:pt idx="6">
                  <c:v>1.189018113971901</c:v>
                </c:pt>
              </c:numCache>
            </c:numRef>
          </c:yVal>
          <c:smooth val="0"/>
        </c:ser>
        <c:ser>
          <c:idx val="3"/>
          <c:order val="3"/>
          <c:tx>
            <c:strRef>
              <c:f>Foglio4!$E$15</c:f>
              <c:strCache>
                <c:ptCount val="1"/>
                <c:pt idx="0">
                  <c:v>Eastern Europe and Central Asia</c:v>
                </c:pt>
              </c:strCache>
            </c:strRef>
          </c:tx>
          <c:spPr>
            <a:ln w="38100">
              <a:solidFill>
                <a:srgbClr val="008000"/>
              </a:solidFill>
              <a:prstDash val="solid"/>
            </a:ln>
          </c:spPr>
          <c:marker>
            <c:symbol val="none"/>
          </c:marker>
          <c:xVal>
            <c:numRef>
              <c:f>Foglio4!$A$16:$A$22</c:f>
              <c:numCache>
                <c:formatCode>General</c:formatCode>
                <c:ptCount val="7"/>
                <c:pt idx="0">
                  <c:v>1950.0</c:v>
                </c:pt>
                <c:pt idx="1">
                  <c:v>1960.0</c:v>
                </c:pt>
                <c:pt idx="2">
                  <c:v>1970.0</c:v>
                </c:pt>
                <c:pt idx="3">
                  <c:v>1980.0</c:v>
                </c:pt>
                <c:pt idx="4">
                  <c:v>1990.0</c:v>
                </c:pt>
                <c:pt idx="5">
                  <c:v>2000.0</c:v>
                </c:pt>
                <c:pt idx="6">
                  <c:v>2009.0</c:v>
                </c:pt>
              </c:numCache>
            </c:numRef>
          </c:xVal>
          <c:yVal>
            <c:numRef>
              <c:f>Foglio4!$E$16:$E$22</c:f>
              <c:numCache>
                <c:formatCode>General</c:formatCode>
                <c:ptCount val="7"/>
                <c:pt idx="0">
                  <c:v>13.52799200234606</c:v>
                </c:pt>
                <c:pt idx="1">
                  <c:v>13.94082536091002</c:v>
                </c:pt>
                <c:pt idx="2">
                  <c:v>13.43253576476323</c:v>
                </c:pt>
                <c:pt idx="3">
                  <c:v>12.20788167003755</c:v>
                </c:pt>
                <c:pt idx="4">
                  <c:v>16.79396286089861</c:v>
                </c:pt>
                <c:pt idx="5">
                  <c:v>9.595831412423825</c:v>
                </c:pt>
                <c:pt idx="6">
                  <c:v>10.58570359010511</c:v>
                </c:pt>
              </c:numCache>
            </c:numRef>
          </c:yVal>
          <c:smooth val="0"/>
        </c:ser>
        <c:ser>
          <c:idx val="4"/>
          <c:order val="4"/>
          <c:tx>
            <c:strRef>
              <c:f>Foglio4!$F$15</c:f>
              <c:strCache>
                <c:ptCount val="1"/>
                <c:pt idx="0">
                  <c:v>Asia</c:v>
                </c:pt>
              </c:strCache>
            </c:strRef>
          </c:tx>
          <c:spPr>
            <a:ln w="38100">
              <a:solidFill>
                <a:srgbClr val="FFFF00"/>
              </a:solidFill>
              <a:prstDash val="solid"/>
            </a:ln>
          </c:spPr>
          <c:marker>
            <c:symbol val="none"/>
          </c:marker>
          <c:xVal>
            <c:numRef>
              <c:f>Foglio4!$A$16:$A$22</c:f>
              <c:numCache>
                <c:formatCode>General</c:formatCode>
                <c:ptCount val="7"/>
                <c:pt idx="0">
                  <c:v>1950.0</c:v>
                </c:pt>
                <c:pt idx="1">
                  <c:v>1960.0</c:v>
                </c:pt>
                <c:pt idx="2">
                  <c:v>1970.0</c:v>
                </c:pt>
                <c:pt idx="3">
                  <c:v>1980.0</c:v>
                </c:pt>
                <c:pt idx="4">
                  <c:v>1990.0</c:v>
                </c:pt>
                <c:pt idx="5">
                  <c:v>2000.0</c:v>
                </c:pt>
                <c:pt idx="6">
                  <c:v>2009.0</c:v>
                </c:pt>
              </c:numCache>
            </c:numRef>
          </c:xVal>
          <c:yVal>
            <c:numRef>
              <c:f>Foglio4!$F$16:$F$22</c:f>
              <c:numCache>
                <c:formatCode>General</c:formatCode>
                <c:ptCount val="7"/>
                <c:pt idx="0">
                  <c:v>14.85714752932526</c:v>
                </c:pt>
                <c:pt idx="1">
                  <c:v>16.07517355504033</c:v>
                </c:pt>
                <c:pt idx="2">
                  <c:v>18.20282495495431</c:v>
                </c:pt>
                <c:pt idx="3">
                  <c:v>20.24467180537212</c:v>
                </c:pt>
                <c:pt idx="4">
                  <c:v>23.8360357981794</c:v>
                </c:pt>
                <c:pt idx="5">
                  <c:v>30.50207737258772</c:v>
                </c:pt>
                <c:pt idx="6">
                  <c:v>38.77217438086525</c:v>
                </c:pt>
              </c:numCache>
            </c:numRef>
          </c:yVal>
          <c:smooth val="0"/>
        </c:ser>
        <c:ser>
          <c:idx val="5"/>
          <c:order val="5"/>
          <c:tx>
            <c:strRef>
              <c:f>Foglio4!$G$15</c:f>
              <c:strCache>
                <c:ptCount val="1"/>
                <c:pt idx="0">
                  <c:v>Latin America</c:v>
                </c:pt>
              </c:strCache>
            </c:strRef>
          </c:tx>
          <c:spPr>
            <a:ln w="38100">
              <a:solidFill>
                <a:srgbClr val="000000"/>
              </a:solidFill>
              <a:prstDash val="solid"/>
            </a:ln>
          </c:spPr>
          <c:marker>
            <c:symbol val="none"/>
          </c:marker>
          <c:xVal>
            <c:numRef>
              <c:f>Foglio4!$A$16:$A$22</c:f>
              <c:numCache>
                <c:formatCode>General</c:formatCode>
                <c:ptCount val="7"/>
                <c:pt idx="0">
                  <c:v>1950.0</c:v>
                </c:pt>
                <c:pt idx="1">
                  <c:v>1960.0</c:v>
                </c:pt>
                <c:pt idx="2">
                  <c:v>1970.0</c:v>
                </c:pt>
                <c:pt idx="3">
                  <c:v>1980.0</c:v>
                </c:pt>
                <c:pt idx="4">
                  <c:v>1990.0</c:v>
                </c:pt>
                <c:pt idx="5">
                  <c:v>2000.0</c:v>
                </c:pt>
                <c:pt idx="6">
                  <c:v>2009.0</c:v>
                </c:pt>
              </c:numCache>
            </c:numRef>
          </c:xVal>
          <c:yVal>
            <c:numRef>
              <c:f>Foglio4!$G$16:$G$22</c:f>
              <c:numCache>
                <c:formatCode>General</c:formatCode>
                <c:ptCount val="7"/>
                <c:pt idx="0">
                  <c:v>7.028688770795793</c:v>
                </c:pt>
                <c:pt idx="1">
                  <c:v>7.267558864410654</c:v>
                </c:pt>
                <c:pt idx="2">
                  <c:v>7.487424288549463</c:v>
                </c:pt>
                <c:pt idx="3">
                  <c:v>8.9881888323676</c:v>
                </c:pt>
                <c:pt idx="4">
                  <c:v>7.02857425311813</c:v>
                </c:pt>
                <c:pt idx="5">
                  <c:v>7.803710373289809</c:v>
                </c:pt>
                <c:pt idx="6">
                  <c:v>7.241797525726436</c:v>
                </c:pt>
              </c:numCache>
            </c:numRef>
          </c:yVal>
          <c:smooth val="0"/>
        </c:ser>
        <c:ser>
          <c:idx val="6"/>
          <c:order val="6"/>
          <c:tx>
            <c:strRef>
              <c:f>Foglio4!$H$15</c:f>
              <c:strCache>
                <c:ptCount val="1"/>
                <c:pt idx="0">
                  <c:v>Middle East</c:v>
                </c:pt>
              </c:strCache>
            </c:strRef>
          </c:tx>
          <c:spPr>
            <a:ln w="38100">
              <a:solidFill>
                <a:srgbClr val="808080"/>
              </a:solidFill>
              <a:prstDash val="solid"/>
            </a:ln>
          </c:spPr>
          <c:marker>
            <c:symbol val="none"/>
          </c:marker>
          <c:xVal>
            <c:numRef>
              <c:f>Foglio4!$A$16:$A$22</c:f>
              <c:numCache>
                <c:formatCode>General</c:formatCode>
                <c:ptCount val="7"/>
                <c:pt idx="0">
                  <c:v>1950.0</c:v>
                </c:pt>
                <c:pt idx="1">
                  <c:v>1960.0</c:v>
                </c:pt>
                <c:pt idx="2">
                  <c:v>1970.0</c:v>
                </c:pt>
                <c:pt idx="3">
                  <c:v>1980.0</c:v>
                </c:pt>
                <c:pt idx="4">
                  <c:v>1990.0</c:v>
                </c:pt>
                <c:pt idx="5">
                  <c:v>2000.0</c:v>
                </c:pt>
                <c:pt idx="6">
                  <c:v>2009.0</c:v>
                </c:pt>
              </c:numCache>
            </c:numRef>
          </c:xVal>
          <c:yVal>
            <c:numRef>
              <c:f>Foglio4!$H$16:$H$22</c:f>
              <c:numCache>
                <c:formatCode>General</c:formatCode>
                <c:ptCount val="7"/>
                <c:pt idx="0">
                  <c:v>1.248368293704193</c:v>
                </c:pt>
                <c:pt idx="1">
                  <c:v>1.459482679528889</c:v>
                </c:pt>
                <c:pt idx="2">
                  <c:v>2.07599502890203</c:v>
                </c:pt>
                <c:pt idx="3">
                  <c:v>2.734796275359485</c:v>
                </c:pt>
                <c:pt idx="4">
                  <c:v>2.055854874913916</c:v>
                </c:pt>
                <c:pt idx="5">
                  <c:v>2.365365351672424</c:v>
                </c:pt>
                <c:pt idx="6">
                  <c:v>2.462176004727883</c:v>
                </c:pt>
              </c:numCache>
            </c:numRef>
          </c:yVal>
          <c:smooth val="0"/>
        </c:ser>
        <c:dLbls>
          <c:showLegendKey val="0"/>
          <c:showVal val="0"/>
          <c:showCatName val="0"/>
          <c:showSerName val="0"/>
          <c:showPercent val="0"/>
          <c:showBubbleSize val="0"/>
        </c:dLbls>
        <c:axId val="550742920"/>
        <c:axId val="568266552"/>
      </c:scatterChart>
      <c:valAx>
        <c:axId val="550742920"/>
        <c:scaling>
          <c:orientation val="minMax"/>
          <c:max val="2009.0"/>
          <c:min val="1950.0"/>
        </c:scaling>
        <c:delete val="0"/>
        <c:axPos val="b"/>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it-IT"/>
          </a:p>
        </c:txPr>
        <c:crossAx val="568266552"/>
        <c:crosses val="autoZero"/>
        <c:crossBetween val="midCat"/>
      </c:valAx>
      <c:valAx>
        <c:axId val="568266552"/>
        <c:scaling>
          <c:orientation val="minMax"/>
          <c:max val="40.0"/>
          <c:min val="0.0"/>
        </c:scaling>
        <c:delete val="0"/>
        <c:axPos val="l"/>
        <c:majorGridlines>
          <c:spPr>
            <a:ln w="3175">
              <a:solidFill>
                <a:srgbClr val="000000"/>
              </a:solidFill>
              <a:prstDash val="solid"/>
            </a:ln>
          </c:spPr>
        </c:majorGridlines>
        <c:title>
          <c:tx>
            <c:rich>
              <a:bodyPr rot="-5400000" vert="horz"/>
              <a:lstStyle/>
              <a:p>
                <a:pPr>
                  <a:defRPr/>
                </a:pPr>
                <a:r>
                  <a:rPr lang="it-IT"/>
                  <a:t>percent</a:t>
                </a:r>
              </a:p>
            </c:rich>
          </c:tx>
          <c:layout/>
          <c:overlay val="0"/>
        </c:title>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it-IT"/>
          </a:p>
        </c:txPr>
        <c:crossAx val="550742920"/>
        <c:crosses val="autoZero"/>
        <c:crossBetween val="midCat"/>
      </c:valAx>
      <c:spPr>
        <a:solidFill>
          <a:srgbClr val="FFFFFF"/>
        </a:solidFill>
        <a:ln w="12700">
          <a:solidFill>
            <a:srgbClr val="808080"/>
          </a:solidFill>
          <a:prstDash val="solid"/>
        </a:ln>
      </c:spPr>
    </c:plotArea>
    <c:legend>
      <c:legendPos val="b"/>
      <c:layout>
        <c:manualLayout>
          <c:xMode val="edge"/>
          <c:yMode val="edge"/>
          <c:x val="0.0134297520661157"/>
          <c:y val="0.852791878172589"/>
          <c:w val="0.972107438016529"/>
          <c:h val="0.142131979695431"/>
        </c:manualLayout>
      </c:layout>
      <c:overlay val="0"/>
      <c:spPr>
        <a:solidFill>
          <a:srgbClr val="FFFFFF"/>
        </a:solidFill>
        <a:ln w="3175">
          <a:solidFill>
            <a:srgbClr val="000000"/>
          </a:solidFill>
          <a:prstDash val="solid"/>
        </a:ln>
      </c:spPr>
      <c:txPr>
        <a:bodyPr/>
        <a:lstStyle/>
        <a:p>
          <a:pPr>
            <a:defRPr sz="1285" b="0" i="0" u="none" strike="noStrike" baseline="0">
              <a:solidFill>
                <a:srgbClr val="000000"/>
              </a:solidFill>
              <a:latin typeface="Arial"/>
              <a:ea typeface="Arial"/>
              <a:cs typeface="Arial"/>
            </a:defRPr>
          </a:pPr>
          <a:endParaRPr lang="it-IT"/>
        </a:p>
      </c:txPr>
    </c:legend>
    <c:plotVisOnly val="1"/>
    <c:dispBlanksAs val="gap"/>
    <c:showDLblsOverMax val="0"/>
  </c:chart>
  <c:spPr>
    <a:noFill/>
    <a:ln w="9525">
      <a:noFill/>
    </a:ln>
  </c:spPr>
  <c:txPr>
    <a:bodyPr/>
    <a:lstStyle/>
    <a:p>
      <a:pPr>
        <a:defRPr sz="1400" b="0" i="0" u="none" strike="noStrike" baseline="0">
          <a:solidFill>
            <a:srgbClr val="000000"/>
          </a:solidFill>
          <a:latin typeface="Arial"/>
          <a:ea typeface="Arial"/>
          <a:cs typeface="Arial"/>
        </a:defRPr>
      </a:pPr>
      <a:endParaRPr lang="it-I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scatterChart>
        <c:scatterStyle val="lineMarker"/>
        <c:varyColors val="0"/>
        <c:ser>
          <c:idx val="2"/>
          <c:order val="0"/>
          <c:tx>
            <c:strRef>
              <c:f>Foglio5!$D$24</c:f>
              <c:strCache>
                <c:ptCount val="1"/>
                <c:pt idx="0">
                  <c:v>Europe</c:v>
                </c:pt>
              </c:strCache>
            </c:strRef>
          </c:tx>
          <c:marker>
            <c:symbol val="none"/>
          </c:marker>
          <c:xVal>
            <c:numRef>
              <c:f>Foglio5!$A$25:$A$36</c:f>
              <c:numCache>
                <c:formatCode>General</c:formatCode>
                <c:ptCount val="12"/>
                <c:pt idx="0">
                  <c:v>1900.0</c:v>
                </c:pt>
                <c:pt idx="1">
                  <c:v>1920.0</c:v>
                </c:pt>
                <c:pt idx="2">
                  <c:v>1930.0</c:v>
                </c:pt>
                <c:pt idx="3">
                  <c:v>1940.0</c:v>
                </c:pt>
                <c:pt idx="4">
                  <c:v>1950.0</c:v>
                </c:pt>
                <c:pt idx="5">
                  <c:v>1960.0</c:v>
                </c:pt>
                <c:pt idx="6">
                  <c:v>1970.0</c:v>
                </c:pt>
                <c:pt idx="7">
                  <c:v>1980.0</c:v>
                </c:pt>
                <c:pt idx="8">
                  <c:v>1990.0</c:v>
                </c:pt>
                <c:pt idx="9">
                  <c:v>2000.0</c:v>
                </c:pt>
                <c:pt idx="10">
                  <c:v>2008.0</c:v>
                </c:pt>
              </c:numCache>
            </c:numRef>
          </c:xVal>
          <c:yVal>
            <c:numRef>
              <c:f>Foglio5!$D$25:$D$36</c:f>
              <c:numCache>
                <c:formatCode>General</c:formatCode>
                <c:ptCount val="12"/>
                <c:pt idx="0">
                  <c:v>34.17989769241913</c:v>
                </c:pt>
                <c:pt idx="1">
                  <c:v>33.00466077783682</c:v>
                </c:pt>
                <c:pt idx="2">
                  <c:v>33.00466077783682</c:v>
                </c:pt>
                <c:pt idx="3">
                  <c:v>29.69232570650376</c:v>
                </c:pt>
                <c:pt idx="4">
                  <c:v>26.16798495460281</c:v>
                </c:pt>
                <c:pt idx="5">
                  <c:v>26.69702031806814</c:v>
                </c:pt>
                <c:pt idx="6">
                  <c:v>26.1028114375943</c:v>
                </c:pt>
                <c:pt idx="7">
                  <c:v>24.21291191704408</c:v>
                </c:pt>
                <c:pt idx="8">
                  <c:v>22.23587490495319</c:v>
                </c:pt>
                <c:pt idx="9">
                  <c:v>20.54481705475267</c:v>
                </c:pt>
                <c:pt idx="10">
                  <c:v>17.06367970218505</c:v>
                </c:pt>
              </c:numCache>
            </c:numRef>
          </c:yVal>
          <c:smooth val="0"/>
        </c:ser>
        <c:ser>
          <c:idx val="3"/>
          <c:order val="1"/>
          <c:tx>
            <c:strRef>
              <c:f>Foglio5!$E$24</c:f>
              <c:strCache>
                <c:ptCount val="1"/>
                <c:pt idx="0">
                  <c:v>USA</c:v>
                </c:pt>
              </c:strCache>
            </c:strRef>
          </c:tx>
          <c:marker>
            <c:symbol val="none"/>
          </c:marker>
          <c:xVal>
            <c:numRef>
              <c:f>Foglio5!$A$25:$A$36</c:f>
              <c:numCache>
                <c:formatCode>General</c:formatCode>
                <c:ptCount val="12"/>
                <c:pt idx="0">
                  <c:v>1900.0</c:v>
                </c:pt>
                <c:pt idx="1">
                  <c:v>1920.0</c:v>
                </c:pt>
                <c:pt idx="2">
                  <c:v>1930.0</c:v>
                </c:pt>
                <c:pt idx="3">
                  <c:v>1940.0</c:v>
                </c:pt>
                <c:pt idx="4">
                  <c:v>1950.0</c:v>
                </c:pt>
                <c:pt idx="5">
                  <c:v>1960.0</c:v>
                </c:pt>
                <c:pt idx="6">
                  <c:v>1970.0</c:v>
                </c:pt>
                <c:pt idx="7">
                  <c:v>1980.0</c:v>
                </c:pt>
                <c:pt idx="8">
                  <c:v>1990.0</c:v>
                </c:pt>
                <c:pt idx="9">
                  <c:v>2000.0</c:v>
                </c:pt>
                <c:pt idx="10">
                  <c:v>2008.0</c:v>
                </c:pt>
              </c:numCache>
            </c:numRef>
          </c:xVal>
          <c:yVal>
            <c:numRef>
              <c:f>Foglio5!$E$25:$E$36</c:f>
              <c:numCache>
                <c:formatCode>General</c:formatCode>
                <c:ptCount val="12"/>
                <c:pt idx="0">
                  <c:v>15.84778235451144</c:v>
                </c:pt>
                <c:pt idx="1">
                  <c:v>18.92964150961155</c:v>
                </c:pt>
                <c:pt idx="2">
                  <c:v>18.92964150961155</c:v>
                </c:pt>
                <c:pt idx="3">
                  <c:v>20.64897070215681</c:v>
                </c:pt>
                <c:pt idx="4">
                  <c:v>27.28549864402572</c:v>
                </c:pt>
                <c:pt idx="5">
                  <c:v>24.27096122414757</c:v>
                </c:pt>
                <c:pt idx="6">
                  <c:v>22.38786401902595</c:v>
                </c:pt>
                <c:pt idx="7">
                  <c:v>21.121114065603</c:v>
                </c:pt>
                <c:pt idx="8">
                  <c:v>21.38712320565197</c:v>
                </c:pt>
                <c:pt idx="9">
                  <c:v>21.893116661062</c:v>
                </c:pt>
                <c:pt idx="10">
                  <c:v>18.60781593573265</c:v>
                </c:pt>
              </c:numCache>
            </c:numRef>
          </c:yVal>
          <c:smooth val="0"/>
        </c:ser>
        <c:ser>
          <c:idx val="4"/>
          <c:order val="2"/>
          <c:tx>
            <c:strRef>
              <c:f>Foglio5!$F$24</c:f>
              <c:strCache>
                <c:ptCount val="1"/>
                <c:pt idx="0">
                  <c:v>China </c:v>
                </c:pt>
              </c:strCache>
            </c:strRef>
          </c:tx>
          <c:marker>
            <c:symbol val="none"/>
          </c:marker>
          <c:xVal>
            <c:numRef>
              <c:f>Foglio5!$A$25:$A$36</c:f>
              <c:numCache>
                <c:formatCode>General</c:formatCode>
                <c:ptCount val="12"/>
                <c:pt idx="0">
                  <c:v>1900.0</c:v>
                </c:pt>
                <c:pt idx="1">
                  <c:v>1920.0</c:v>
                </c:pt>
                <c:pt idx="2">
                  <c:v>1930.0</c:v>
                </c:pt>
                <c:pt idx="3">
                  <c:v>1940.0</c:v>
                </c:pt>
                <c:pt idx="4">
                  <c:v>1950.0</c:v>
                </c:pt>
                <c:pt idx="5">
                  <c:v>1960.0</c:v>
                </c:pt>
                <c:pt idx="6">
                  <c:v>1970.0</c:v>
                </c:pt>
                <c:pt idx="7">
                  <c:v>1980.0</c:v>
                </c:pt>
                <c:pt idx="8">
                  <c:v>1990.0</c:v>
                </c:pt>
                <c:pt idx="9">
                  <c:v>2000.0</c:v>
                </c:pt>
                <c:pt idx="10">
                  <c:v>2008.0</c:v>
                </c:pt>
              </c:numCache>
            </c:numRef>
          </c:xVal>
          <c:yVal>
            <c:numRef>
              <c:f>Foglio5!$F$25:$F$36</c:f>
              <c:numCache>
                <c:formatCode>General</c:formatCode>
                <c:ptCount val="12"/>
                <c:pt idx="0">
                  <c:v>11.063246406447</c:v>
                </c:pt>
                <c:pt idx="1">
                  <c:v>8.833305847519197</c:v>
                </c:pt>
                <c:pt idx="2">
                  <c:v>8.833305847519197</c:v>
                </c:pt>
                <c:pt idx="3">
                  <c:v>8.8333058475192</c:v>
                </c:pt>
                <c:pt idx="4">
                  <c:v>4.59129364970688</c:v>
                </c:pt>
                <c:pt idx="5">
                  <c:v>5.237795732864538</c:v>
                </c:pt>
                <c:pt idx="6">
                  <c:v>4.626905137962404</c:v>
                </c:pt>
                <c:pt idx="7">
                  <c:v>5.197914539994497</c:v>
                </c:pt>
                <c:pt idx="8">
                  <c:v>7.827247793384744</c:v>
                </c:pt>
                <c:pt idx="9">
                  <c:v>11.7730742098064</c:v>
                </c:pt>
                <c:pt idx="10">
                  <c:v>17.47735190543952</c:v>
                </c:pt>
              </c:numCache>
            </c:numRef>
          </c:yVal>
          <c:smooth val="0"/>
        </c:ser>
        <c:ser>
          <c:idx val="5"/>
          <c:order val="3"/>
          <c:tx>
            <c:strRef>
              <c:f>Foglio5!$G$24</c:f>
              <c:strCache>
                <c:ptCount val="1"/>
                <c:pt idx="0">
                  <c:v>India </c:v>
                </c:pt>
              </c:strCache>
            </c:strRef>
          </c:tx>
          <c:marker>
            <c:symbol val="none"/>
          </c:marker>
          <c:xVal>
            <c:numRef>
              <c:f>Foglio5!$A$25:$A$36</c:f>
              <c:numCache>
                <c:formatCode>General</c:formatCode>
                <c:ptCount val="12"/>
                <c:pt idx="0">
                  <c:v>1900.0</c:v>
                </c:pt>
                <c:pt idx="1">
                  <c:v>1920.0</c:v>
                </c:pt>
                <c:pt idx="2">
                  <c:v>1930.0</c:v>
                </c:pt>
                <c:pt idx="3">
                  <c:v>1940.0</c:v>
                </c:pt>
                <c:pt idx="4">
                  <c:v>1950.0</c:v>
                </c:pt>
                <c:pt idx="5">
                  <c:v>1960.0</c:v>
                </c:pt>
                <c:pt idx="6">
                  <c:v>1970.0</c:v>
                </c:pt>
                <c:pt idx="7">
                  <c:v>1980.0</c:v>
                </c:pt>
                <c:pt idx="8">
                  <c:v>1990.0</c:v>
                </c:pt>
                <c:pt idx="9">
                  <c:v>2000.0</c:v>
                </c:pt>
                <c:pt idx="10">
                  <c:v>2008.0</c:v>
                </c:pt>
              </c:numCache>
            </c:numRef>
          </c:xVal>
          <c:yVal>
            <c:numRef>
              <c:f>Foglio5!$G$25:$G$36</c:f>
              <c:numCache>
                <c:formatCode>General</c:formatCode>
                <c:ptCount val="12"/>
                <c:pt idx="0">
                  <c:v>8.644844293120431</c:v>
                </c:pt>
                <c:pt idx="1">
                  <c:v>7.472661145043577</c:v>
                </c:pt>
                <c:pt idx="2">
                  <c:v>7.472661145043577</c:v>
                </c:pt>
                <c:pt idx="3">
                  <c:v>5.895614607078957</c:v>
                </c:pt>
                <c:pt idx="4">
                  <c:v>4.164689501092566</c:v>
                </c:pt>
                <c:pt idx="5">
                  <c:v>3.876638131898432</c:v>
                </c:pt>
                <c:pt idx="6">
                  <c:v>3.41120177082653</c:v>
                </c:pt>
                <c:pt idx="7">
                  <c:v>3.181239005547344</c:v>
                </c:pt>
                <c:pt idx="8">
                  <c:v>4.046939618163501</c:v>
                </c:pt>
                <c:pt idx="9">
                  <c:v>5.177472886813634</c:v>
                </c:pt>
                <c:pt idx="10">
                  <c:v>6.699861409561573</c:v>
                </c:pt>
              </c:numCache>
            </c:numRef>
          </c:yVal>
          <c:smooth val="0"/>
        </c:ser>
        <c:ser>
          <c:idx val="6"/>
          <c:order val="4"/>
          <c:tx>
            <c:strRef>
              <c:f>Foglio5!$H$24</c:f>
              <c:strCache>
                <c:ptCount val="1"/>
                <c:pt idx="0">
                  <c:v>Japan </c:v>
                </c:pt>
              </c:strCache>
            </c:strRef>
          </c:tx>
          <c:marker>
            <c:symbol val="none"/>
          </c:marker>
          <c:xVal>
            <c:numRef>
              <c:f>Foglio5!$A$25:$A$36</c:f>
              <c:numCache>
                <c:formatCode>General</c:formatCode>
                <c:ptCount val="12"/>
                <c:pt idx="0">
                  <c:v>1900.0</c:v>
                </c:pt>
                <c:pt idx="1">
                  <c:v>1920.0</c:v>
                </c:pt>
                <c:pt idx="2">
                  <c:v>1930.0</c:v>
                </c:pt>
                <c:pt idx="3">
                  <c:v>1940.0</c:v>
                </c:pt>
                <c:pt idx="4">
                  <c:v>1950.0</c:v>
                </c:pt>
                <c:pt idx="5">
                  <c:v>1960.0</c:v>
                </c:pt>
                <c:pt idx="6">
                  <c:v>1970.0</c:v>
                </c:pt>
                <c:pt idx="7">
                  <c:v>1980.0</c:v>
                </c:pt>
                <c:pt idx="8">
                  <c:v>1990.0</c:v>
                </c:pt>
                <c:pt idx="9">
                  <c:v>2000.0</c:v>
                </c:pt>
                <c:pt idx="10">
                  <c:v>2008.0</c:v>
                </c:pt>
              </c:numCache>
            </c:numRef>
          </c:xVal>
          <c:yVal>
            <c:numRef>
              <c:f>Foglio5!$H$25:$H$36</c:f>
              <c:numCache>
                <c:formatCode>General</c:formatCode>
                <c:ptCount val="12"/>
                <c:pt idx="0">
                  <c:v>2.638094836659391</c:v>
                </c:pt>
                <c:pt idx="1">
                  <c:v>2.6215890415576</c:v>
                </c:pt>
                <c:pt idx="2">
                  <c:v>2.6215890415576</c:v>
                </c:pt>
                <c:pt idx="3">
                  <c:v>4.657954876577538</c:v>
                </c:pt>
                <c:pt idx="4">
                  <c:v>3.01668336273126</c:v>
                </c:pt>
                <c:pt idx="5">
                  <c:v>4.447977109583014</c:v>
                </c:pt>
                <c:pt idx="6">
                  <c:v>7.363114878942452</c:v>
                </c:pt>
                <c:pt idx="7">
                  <c:v>7.830541314879381</c:v>
                </c:pt>
                <c:pt idx="8">
                  <c:v>8.55438123624357</c:v>
                </c:pt>
                <c:pt idx="9">
                  <c:v>7.16320212780867</c:v>
                </c:pt>
                <c:pt idx="10">
                  <c:v>5.697305887803247</c:v>
                </c:pt>
              </c:numCache>
            </c:numRef>
          </c:yVal>
          <c:smooth val="0"/>
        </c:ser>
        <c:dLbls>
          <c:showLegendKey val="0"/>
          <c:showVal val="0"/>
          <c:showCatName val="0"/>
          <c:showSerName val="0"/>
          <c:showPercent val="0"/>
          <c:showBubbleSize val="0"/>
        </c:dLbls>
        <c:axId val="1200030328"/>
        <c:axId val="1200033400"/>
      </c:scatterChart>
      <c:valAx>
        <c:axId val="1200030328"/>
        <c:scaling>
          <c:orientation val="minMax"/>
          <c:max val="2009.0"/>
          <c:min val="1900.0"/>
        </c:scaling>
        <c:delete val="0"/>
        <c:axPos val="b"/>
        <c:majorGridlines/>
        <c:minorGridlines/>
        <c:numFmt formatCode="General" sourceLinked="1"/>
        <c:majorTickMark val="out"/>
        <c:minorTickMark val="none"/>
        <c:tickLblPos val="nextTo"/>
        <c:crossAx val="1200033400"/>
        <c:crosses val="autoZero"/>
        <c:crossBetween val="midCat"/>
      </c:valAx>
      <c:valAx>
        <c:axId val="1200033400"/>
        <c:scaling>
          <c:orientation val="minMax"/>
          <c:max val="35.0"/>
          <c:min val="0.0"/>
        </c:scaling>
        <c:delete val="0"/>
        <c:axPos val="l"/>
        <c:majorGridlines/>
        <c:title>
          <c:tx>
            <c:rich>
              <a:bodyPr rot="-5400000" vert="horz"/>
              <a:lstStyle/>
              <a:p>
                <a:pPr>
                  <a:defRPr/>
                </a:pPr>
                <a:r>
                  <a:rPr lang="it-IT"/>
                  <a:t>Peso percentuale sul PIL mondiale</a:t>
                </a:r>
              </a:p>
            </c:rich>
          </c:tx>
          <c:layout/>
          <c:overlay val="0"/>
        </c:title>
        <c:numFmt formatCode="General" sourceLinked="1"/>
        <c:majorTickMark val="out"/>
        <c:minorTickMark val="none"/>
        <c:tickLblPos val="nextTo"/>
        <c:crossAx val="1200030328"/>
        <c:crosses val="autoZero"/>
        <c:crossBetween val="midCat"/>
      </c:valAx>
    </c:plotArea>
    <c:legend>
      <c:legendPos val="b"/>
      <c:layout/>
      <c:overlay val="0"/>
    </c:legend>
    <c:plotVisOnly val="1"/>
    <c:dispBlanksAs val="gap"/>
    <c:showDLblsOverMax val="0"/>
  </c:chart>
  <c:txPr>
    <a:bodyPr/>
    <a:lstStyle/>
    <a:p>
      <a:pPr>
        <a:defRPr sz="1400"/>
      </a:pPr>
      <a:endParaRPr lang="it-I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Foglio4!$B$15</c:f>
              <c:strCache>
                <c:ptCount val="1"/>
                <c:pt idx="0">
                  <c:v>Western Europe</c:v>
                </c:pt>
              </c:strCache>
            </c:strRef>
          </c:tx>
          <c:spPr>
            <a:solidFill>
              <a:schemeClr val="tx2"/>
            </a:solidFill>
          </c:spPr>
          <c:invertIfNegative val="0"/>
          <c:cat>
            <c:numRef>
              <c:f>Foglio4!$A$16:$A$22</c:f>
              <c:numCache>
                <c:formatCode>General</c:formatCode>
                <c:ptCount val="7"/>
                <c:pt idx="0">
                  <c:v>1950.0</c:v>
                </c:pt>
                <c:pt idx="1">
                  <c:v>1960.0</c:v>
                </c:pt>
                <c:pt idx="2">
                  <c:v>1970.0</c:v>
                </c:pt>
                <c:pt idx="3">
                  <c:v>1980.0</c:v>
                </c:pt>
                <c:pt idx="4">
                  <c:v>1990.0</c:v>
                </c:pt>
                <c:pt idx="5">
                  <c:v>2000.0</c:v>
                </c:pt>
                <c:pt idx="6">
                  <c:v>2009.0</c:v>
                </c:pt>
              </c:numCache>
            </c:numRef>
          </c:cat>
          <c:val>
            <c:numRef>
              <c:f>Foglio4!$B$16:$B$22</c:f>
              <c:numCache>
                <c:formatCode>General</c:formatCode>
                <c:ptCount val="7"/>
                <c:pt idx="0">
                  <c:v>29.81896433048523</c:v>
                </c:pt>
                <c:pt idx="1">
                  <c:v>31.53318020573843</c:v>
                </c:pt>
                <c:pt idx="2">
                  <c:v>30.9220058954102</c:v>
                </c:pt>
                <c:pt idx="3">
                  <c:v>28.90430573270099</c:v>
                </c:pt>
                <c:pt idx="4">
                  <c:v>25.25566997554868</c:v>
                </c:pt>
                <c:pt idx="5">
                  <c:v>21.69817285262494</c:v>
                </c:pt>
                <c:pt idx="6">
                  <c:v>17.14638948395479</c:v>
                </c:pt>
              </c:numCache>
            </c:numRef>
          </c:val>
        </c:ser>
        <c:ser>
          <c:idx val="1"/>
          <c:order val="1"/>
          <c:tx>
            <c:strRef>
              <c:f>Foglio4!$C$15</c:f>
              <c:strCache>
                <c:ptCount val="1"/>
                <c:pt idx="0">
                  <c:v>North America</c:v>
                </c:pt>
              </c:strCache>
            </c:strRef>
          </c:tx>
          <c:spPr>
            <a:solidFill>
              <a:srgbClr val="FF0000"/>
            </a:solidFill>
          </c:spPr>
          <c:invertIfNegative val="0"/>
          <c:cat>
            <c:numRef>
              <c:f>Foglio4!$A$16:$A$22</c:f>
              <c:numCache>
                <c:formatCode>General</c:formatCode>
                <c:ptCount val="7"/>
                <c:pt idx="0">
                  <c:v>1950.0</c:v>
                </c:pt>
                <c:pt idx="1">
                  <c:v>1960.0</c:v>
                </c:pt>
                <c:pt idx="2">
                  <c:v>1970.0</c:v>
                </c:pt>
                <c:pt idx="3">
                  <c:v>1980.0</c:v>
                </c:pt>
                <c:pt idx="4">
                  <c:v>1990.0</c:v>
                </c:pt>
                <c:pt idx="5">
                  <c:v>2000.0</c:v>
                </c:pt>
                <c:pt idx="6">
                  <c:v>2009.0</c:v>
                </c:pt>
              </c:numCache>
            </c:numRef>
          </c:cat>
          <c:val>
            <c:numRef>
              <c:f>Foglio4!$C$16:$C$22</c:f>
              <c:numCache>
                <c:formatCode>General</c:formatCode>
                <c:ptCount val="7"/>
                <c:pt idx="0">
                  <c:v>28.71950862738918</c:v>
                </c:pt>
                <c:pt idx="1">
                  <c:v>25.31173467476644</c:v>
                </c:pt>
                <c:pt idx="2">
                  <c:v>23.55285275594472</c:v>
                </c:pt>
                <c:pt idx="3">
                  <c:v>22.56374971230308</c:v>
                </c:pt>
                <c:pt idx="4">
                  <c:v>21.17824849674224</c:v>
                </c:pt>
                <c:pt idx="5">
                  <c:v>23.86402087381608</c:v>
                </c:pt>
                <c:pt idx="6">
                  <c:v>19.35013041314985</c:v>
                </c:pt>
              </c:numCache>
            </c:numRef>
          </c:val>
        </c:ser>
        <c:ser>
          <c:idx val="2"/>
          <c:order val="2"/>
          <c:tx>
            <c:strRef>
              <c:f>Foglio4!$D$15</c:f>
              <c:strCache>
                <c:ptCount val="1"/>
                <c:pt idx="0">
                  <c:v>Oceania</c:v>
                </c:pt>
              </c:strCache>
            </c:strRef>
          </c:tx>
          <c:spPr>
            <a:solidFill>
              <a:schemeClr val="bg1">
                <a:lumMod val="85000"/>
              </a:schemeClr>
            </a:solidFill>
          </c:spPr>
          <c:invertIfNegative val="0"/>
          <c:cat>
            <c:numRef>
              <c:f>Foglio4!$A$16:$A$22</c:f>
              <c:numCache>
                <c:formatCode>General</c:formatCode>
                <c:ptCount val="7"/>
                <c:pt idx="0">
                  <c:v>1950.0</c:v>
                </c:pt>
                <c:pt idx="1">
                  <c:v>1960.0</c:v>
                </c:pt>
                <c:pt idx="2">
                  <c:v>1970.0</c:v>
                </c:pt>
                <c:pt idx="3">
                  <c:v>1980.0</c:v>
                </c:pt>
                <c:pt idx="4">
                  <c:v>1990.0</c:v>
                </c:pt>
                <c:pt idx="5">
                  <c:v>2000.0</c:v>
                </c:pt>
                <c:pt idx="6">
                  <c:v>2009.0</c:v>
                </c:pt>
              </c:numCache>
            </c:numRef>
          </c:cat>
          <c:val>
            <c:numRef>
              <c:f>Foglio4!$D$16:$D$22</c:f>
              <c:numCache>
                <c:formatCode>General</c:formatCode>
                <c:ptCount val="7"/>
                <c:pt idx="0">
                  <c:v>1.426869713266454</c:v>
                </c:pt>
                <c:pt idx="1">
                  <c:v>1.302335433797198</c:v>
                </c:pt>
                <c:pt idx="2">
                  <c:v>1.29501325034256</c:v>
                </c:pt>
                <c:pt idx="3">
                  <c:v>1.217715666413201</c:v>
                </c:pt>
                <c:pt idx="4">
                  <c:v>1.130955804665327</c:v>
                </c:pt>
                <c:pt idx="5">
                  <c:v>1.287401445001635</c:v>
                </c:pt>
                <c:pt idx="6">
                  <c:v>1.189018113971901</c:v>
                </c:pt>
              </c:numCache>
            </c:numRef>
          </c:val>
        </c:ser>
        <c:ser>
          <c:idx val="3"/>
          <c:order val="3"/>
          <c:tx>
            <c:strRef>
              <c:f>Foglio4!$E$15</c:f>
              <c:strCache>
                <c:ptCount val="1"/>
                <c:pt idx="0">
                  <c:v>Eastern Europe and Central Asia</c:v>
                </c:pt>
              </c:strCache>
            </c:strRef>
          </c:tx>
          <c:spPr>
            <a:solidFill>
              <a:srgbClr val="FFFF00"/>
            </a:solidFill>
          </c:spPr>
          <c:invertIfNegative val="0"/>
          <c:cat>
            <c:numRef>
              <c:f>Foglio4!$A$16:$A$22</c:f>
              <c:numCache>
                <c:formatCode>General</c:formatCode>
                <c:ptCount val="7"/>
                <c:pt idx="0">
                  <c:v>1950.0</c:v>
                </c:pt>
                <c:pt idx="1">
                  <c:v>1960.0</c:v>
                </c:pt>
                <c:pt idx="2">
                  <c:v>1970.0</c:v>
                </c:pt>
                <c:pt idx="3">
                  <c:v>1980.0</c:v>
                </c:pt>
                <c:pt idx="4">
                  <c:v>1990.0</c:v>
                </c:pt>
                <c:pt idx="5">
                  <c:v>2000.0</c:v>
                </c:pt>
                <c:pt idx="6">
                  <c:v>2009.0</c:v>
                </c:pt>
              </c:numCache>
            </c:numRef>
          </c:cat>
          <c:val>
            <c:numRef>
              <c:f>Foglio4!$E$16:$E$22</c:f>
              <c:numCache>
                <c:formatCode>General</c:formatCode>
                <c:ptCount val="7"/>
                <c:pt idx="0">
                  <c:v>13.52799200234606</c:v>
                </c:pt>
                <c:pt idx="1">
                  <c:v>13.94082536091002</c:v>
                </c:pt>
                <c:pt idx="2">
                  <c:v>13.43253576476323</c:v>
                </c:pt>
                <c:pt idx="3">
                  <c:v>12.20788167003755</c:v>
                </c:pt>
                <c:pt idx="4">
                  <c:v>16.79396286089861</c:v>
                </c:pt>
                <c:pt idx="5">
                  <c:v>9.595831412423825</c:v>
                </c:pt>
                <c:pt idx="6">
                  <c:v>10.58570359010511</c:v>
                </c:pt>
              </c:numCache>
            </c:numRef>
          </c:val>
        </c:ser>
        <c:ser>
          <c:idx val="4"/>
          <c:order val="4"/>
          <c:tx>
            <c:strRef>
              <c:f>Foglio4!$F$15</c:f>
              <c:strCache>
                <c:ptCount val="1"/>
                <c:pt idx="0">
                  <c:v>Asia</c:v>
                </c:pt>
              </c:strCache>
            </c:strRef>
          </c:tx>
          <c:spPr>
            <a:solidFill>
              <a:srgbClr val="008000"/>
            </a:solidFill>
          </c:spPr>
          <c:invertIfNegative val="0"/>
          <c:cat>
            <c:numRef>
              <c:f>Foglio4!$A$16:$A$22</c:f>
              <c:numCache>
                <c:formatCode>General</c:formatCode>
                <c:ptCount val="7"/>
                <c:pt idx="0">
                  <c:v>1950.0</c:v>
                </c:pt>
                <c:pt idx="1">
                  <c:v>1960.0</c:v>
                </c:pt>
                <c:pt idx="2">
                  <c:v>1970.0</c:v>
                </c:pt>
                <c:pt idx="3">
                  <c:v>1980.0</c:v>
                </c:pt>
                <c:pt idx="4">
                  <c:v>1990.0</c:v>
                </c:pt>
                <c:pt idx="5">
                  <c:v>2000.0</c:v>
                </c:pt>
                <c:pt idx="6">
                  <c:v>2009.0</c:v>
                </c:pt>
              </c:numCache>
            </c:numRef>
          </c:cat>
          <c:val>
            <c:numRef>
              <c:f>Foglio4!$F$16:$F$22</c:f>
              <c:numCache>
                <c:formatCode>General</c:formatCode>
                <c:ptCount val="7"/>
                <c:pt idx="0">
                  <c:v>14.85714752932526</c:v>
                </c:pt>
                <c:pt idx="1">
                  <c:v>16.07517355504033</c:v>
                </c:pt>
                <c:pt idx="2">
                  <c:v>18.20282495495431</c:v>
                </c:pt>
                <c:pt idx="3">
                  <c:v>20.24467180537212</c:v>
                </c:pt>
                <c:pt idx="4">
                  <c:v>23.8360357981794</c:v>
                </c:pt>
                <c:pt idx="5">
                  <c:v>30.50207737258772</c:v>
                </c:pt>
                <c:pt idx="6">
                  <c:v>38.77217438086525</c:v>
                </c:pt>
              </c:numCache>
            </c:numRef>
          </c:val>
        </c:ser>
        <c:ser>
          <c:idx val="5"/>
          <c:order val="5"/>
          <c:tx>
            <c:strRef>
              <c:f>Foglio4!$G$15</c:f>
              <c:strCache>
                <c:ptCount val="1"/>
                <c:pt idx="0">
                  <c:v>Latin America</c:v>
                </c:pt>
              </c:strCache>
            </c:strRef>
          </c:tx>
          <c:spPr>
            <a:solidFill>
              <a:schemeClr val="bg1">
                <a:lumMod val="50000"/>
              </a:schemeClr>
            </a:solidFill>
          </c:spPr>
          <c:invertIfNegative val="0"/>
          <c:cat>
            <c:numRef>
              <c:f>Foglio4!$A$16:$A$22</c:f>
              <c:numCache>
                <c:formatCode>General</c:formatCode>
                <c:ptCount val="7"/>
                <c:pt idx="0">
                  <c:v>1950.0</c:v>
                </c:pt>
                <c:pt idx="1">
                  <c:v>1960.0</c:v>
                </c:pt>
                <c:pt idx="2">
                  <c:v>1970.0</c:v>
                </c:pt>
                <c:pt idx="3">
                  <c:v>1980.0</c:v>
                </c:pt>
                <c:pt idx="4">
                  <c:v>1990.0</c:v>
                </c:pt>
                <c:pt idx="5">
                  <c:v>2000.0</c:v>
                </c:pt>
                <c:pt idx="6">
                  <c:v>2009.0</c:v>
                </c:pt>
              </c:numCache>
            </c:numRef>
          </c:cat>
          <c:val>
            <c:numRef>
              <c:f>Foglio4!$G$16:$G$22</c:f>
              <c:numCache>
                <c:formatCode>General</c:formatCode>
                <c:ptCount val="7"/>
                <c:pt idx="0">
                  <c:v>7.028688770795793</c:v>
                </c:pt>
                <c:pt idx="1">
                  <c:v>7.267558864410654</c:v>
                </c:pt>
                <c:pt idx="2">
                  <c:v>7.487424288549463</c:v>
                </c:pt>
                <c:pt idx="3">
                  <c:v>8.9881888323676</c:v>
                </c:pt>
                <c:pt idx="4">
                  <c:v>7.02857425311813</c:v>
                </c:pt>
                <c:pt idx="5">
                  <c:v>7.803710373289809</c:v>
                </c:pt>
                <c:pt idx="6">
                  <c:v>7.241797525726436</c:v>
                </c:pt>
              </c:numCache>
            </c:numRef>
          </c:val>
        </c:ser>
        <c:ser>
          <c:idx val="6"/>
          <c:order val="6"/>
          <c:tx>
            <c:strRef>
              <c:f>Foglio4!$H$15</c:f>
              <c:strCache>
                <c:ptCount val="1"/>
                <c:pt idx="0">
                  <c:v>Middle East</c:v>
                </c:pt>
              </c:strCache>
            </c:strRef>
          </c:tx>
          <c:spPr>
            <a:solidFill>
              <a:schemeClr val="tx1"/>
            </a:solidFill>
          </c:spPr>
          <c:invertIfNegative val="0"/>
          <c:cat>
            <c:numRef>
              <c:f>Foglio4!$A$16:$A$22</c:f>
              <c:numCache>
                <c:formatCode>General</c:formatCode>
                <c:ptCount val="7"/>
                <c:pt idx="0">
                  <c:v>1950.0</c:v>
                </c:pt>
                <c:pt idx="1">
                  <c:v>1960.0</c:v>
                </c:pt>
                <c:pt idx="2">
                  <c:v>1970.0</c:v>
                </c:pt>
                <c:pt idx="3">
                  <c:v>1980.0</c:v>
                </c:pt>
                <c:pt idx="4">
                  <c:v>1990.0</c:v>
                </c:pt>
                <c:pt idx="5">
                  <c:v>2000.0</c:v>
                </c:pt>
                <c:pt idx="6">
                  <c:v>2009.0</c:v>
                </c:pt>
              </c:numCache>
            </c:numRef>
          </c:cat>
          <c:val>
            <c:numRef>
              <c:f>Foglio4!$H$16:$H$22</c:f>
              <c:numCache>
                <c:formatCode>General</c:formatCode>
                <c:ptCount val="7"/>
                <c:pt idx="0">
                  <c:v>1.248368293704193</c:v>
                </c:pt>
                <c:pt idx="1">
                  <c:v>1.459482679528889</c:v>
                </c:pt>
                <c:pt idx="2">
                  <c:v>2.07599502890203</c:v>
                </c:pt>
                <c:pt idx="3">
                  <c:v>2.734796275359485</c:v>
                </c:pt>
                <c:pt idx="4">
                  <c:v>2.055854874913916</c:v>
                </c:pt>
                <c:pt idx="5">
                  <c:v>2.365365351672424</c:v>
                </c:pt>
                <c:pt idx="6">
                  <c:v>2.462176004727883</c:v>
                </c:pt>
              </c:numCache>
            </c:numRef>
          </c:val>
        </c:ser>
        <c:dLbls>
          <c:showLegendKey val="0"/>
          <c:showVal val="0"/>
          <c:showCatName val="0"/>
          <c:showSerName val="0"/>
          <c:showPercent val="0"/>
          <c:showBubbleSize val="0"/>
        </c:dLbls>
        <c:gapWidth val="150"/>
        <c:overlap val="100"/>
        <c:serLines/>
        <c:axId val="551458872"/>
        <c:axId val="1067929816"/>
      </c:barChart>
      <c:catAx>
        <c:axId val="551458872"/>
        <c:scaling>
          <c:orientation val="minMax"/>
        </c:scaling>
        <c:delete val="0"/>
        <c:axPos val="b"/>
        <c:numFmt formatCode="General" sourceLinked="1"/>
        <c:majorTickMark val="out"/>
        <c:minorTickMark val="none"/>
        <c:tickLblPos val="nextTo"/>
        <c:crossAx val="1067929816"/>
        <c:crosses val="autoZero"/>
        <c:auto val="1"/>
        <c:lblAlgn val="ctr"/>
        <c:lblOffset val="100"/>
        <c:noMultiLvlLbl val="0"/>
      </c:catAx>
      <c:valAx>
        <c:axId val="1067929816"/>
        <c:scaling>
          <c:orientation val="minMax"/>
        </c:scaling>
        <c:delete val="0"/>
        <c:axPos val="l"/>
        <c:majorGridlines/>
        <c:title>
          <c:tx>
            <c:rich>
              <a:bodyPr rot="-5400000" vert="horz"/>
              <a:lstStyle/>
              <a:p>
                <a:pPr>
                  <a:defRPr/>
                </a:pPr>
                <a:r>
                  <a:rPr lang="it-IT"/>
                  <a:t>percentuale di PIL per area geografica rispetto al PIL mondiale</a:t>
                </a:r>
              </a:p>
            </c:rich>
          </c:tx>
          <c:layout/>
          <c:overlay val="0"/>
        </c:title>
        <c:numFmt formatCode="0%" sourceLinked="1"/>
        <c:majorTickMark val="out"/>
        <c:minorTickMark val="none"/>
        <c:tickLblPos val="nextTo"/>
        <c:crossAx val="551458872"/>
        <c:crosses val="autoZero"/>
        <c:crossBetween val="between"/>
      </c:valAx>
    </c:plotArea>
    <c:legend>
      <c:legendPos val="b"/>
      <c:layout/>
      <c:overlay val="0"/>
    </c:legend>
    <c:plotVisOnly val="1"/>
    <c:dispBlanksAs val="gap"/>
    <c:showDLblsOverMax val="0"/>
  </c:chart>
  <c:txPr>
    <a:bodyPr/>
    <a:lstStyle/>
    <a:p>
      <a:pPr>
        <a:defRPr sz="1400"/>
      </a:pPr>
      <a:endParaRPr lang="it-I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Foglio7!$G$15</c:f>
              <c:strCache>
                <c:ptCount val="1"/>
                <c:pt idx="0">
                  <c:v>France</c:v>
                </c:pt>
              </c:strCache>
            </c:strRef>
          </c:tx>
          <c:invertIfNegative val="0"/>
          <c:cat>
            <c:numRef>
              <c:f>Foglio7!$A$16:$A$22</c:f>
              <c:numCache>
                <c:formatCode>General</c:formatCode>
                <c:ptCount val="7"/>
                <c:pt idx="0">
                  <c:v>1950.0</c:v>
                </c:pt>
                <c:pt idx="1">
                  <c:v>1960.0</c:v>
                </c:pt>
                <c:pt idx="2">
                  <c:v>1970.0</c:v>
                </c:pt>
                <c:pt idx="3">
                  <c:v>1980.0</c:v>
                </c:pt>
                <c:pt idx="4">
                  <c:v>1990.0</c:v>
                </c:pt>
                <c:pt idx="5">
                  <c:v>2000.0</c:v>
                </c:pt>
                <c:pt idx="6">
                  <c:v>2009.0</c:v>
                </c:pt>
              </c:numCache>
            </c:numRef>
          </c:cat>
          <c:val>
            <c:numRef>
              <c:f>Foglio7!$G$16:$G$22</c:f>
              <c:numCache>
                <c:formatCode>0</c:formatCode>
                <c:ptCount val="7"/>
                <c:pt idx="0">
                  <c:v>13.62973881438722</c:v>
                </c:pt>
                <c:pt idx="1">
                  <c:v>12.5359069746714</c:v>
                </c:pt>
                <c:pt idx="2">
                  <c:v>13.49325832639741</c:v>
                </c:pt>
                <c:pt idx="3">
                  <c:v>13.72519152261524</c:v>
                </c:pt>
                <c:pt idx="4">
                  <c:v>13.60323269043511</c:v>
                </c:pt>
                <c:pt idx="5">
                  <c:v>15.57183234686995</c:v>
                </c:pt>
                <c:pt idx="6">
                  <c:v>15.43795600974598</c:v>
                </c:pt>
              </c:numCache>
            </c:numRef>
          </c:val>
        </c:ser>
        <c:ser>
          <c:idx val="1"/>
          <c:order val="1"/>
          <c:tx>
            <c:strRef>
              <c:f>Foglio7!$H$15</c:f>
              <c:strCache>
                <c:ptCount val="1"/>
                <c:pt idx="0">
                  <c:v>Germany</c:v>
                </c:pt>
              </c:strCache>
            </c:strRef>
          </c:tx>
          <c:invertIfNegative val="0"/>
          <c:cat>
            <c:numRef>
              <c:f>Foglio7!$A$16:$A$22</c:f>
              <c:numCache>
                <c:formatCode>General</c:formatCode>
                <c:ptCount val="7"/>
                <c:pt idx="0">
                  <c:v>1950.0</c:v>
                </c:pt>
                <c:pt idx="1">
                  <c:v>1960.0</c:v>
                </c:pt>
                <c:pt idx="2">
                  <c:v>1970.0</c:v>
                </c:pt>
                <c:pt idx="3">
                  <c:v>1980.0</c:v>
                </c:pt>
                <c:pt idx="4">
                  <c:v>1990.0</c:v>
                </c:pt>
                <c:pt idx="5">
                  <c:v>2000.0</c:v>
                </c:pt>
                <c:pt idx="6">
                  <c:v>2009.0</c:v>
                </c:pt>
              </c:numCache>
            </c:numRef>
          </c:cat>
          <c:val>
            <c:numRef>
              <c:f>Foglio7!$H$16:$H$22</c:f>
              <c:numCache>
                <c:formatCode>0</c:formatCode>
                <c:ptCount val="7"/>
                <c:pt idx="0">
                  <c:v>14.8615997044698</c:v>
                </c:pt>
                <c:pt idx="1">
                  <c:v>19.17555766844271</c:v>
                </c:pt>
                <c:pt idx="2">
                  <c:v>18.52261055715518</c:v>
                </c:pt>
                <c:pt idx="3">
                  <c:v>17.93274177143195</c:v>
                </c:pt>
                <c:pt idx="4">
                  <c:v>17.20786637239692</c:v>
                </c:pt>
                <c:pt idx="5">
                  <c:v>19.94224872863777</c:v>
                </c:pt>
                <c:pt idx="6">
                  <c:v>18.66761114079875</c:v>
                </c:pt>
              </c:numCache>
            </c:numRef>
          </c:val>
        </c:ser>
        <c:ser>
          <c:idx val="2"/>
          <c:order val="2"/>
          <c:tx>
            <c:strRef>
              <c:f>Foglio7!$M$15</c:f>
              <c:strCache>
                <c:ptCount val="1"/>
                <c:pt idx="0">
                  <c:v>Italy</c:v>
                </c:pt>
              </c:strCache>
            </c:strRef>
          </c:tx>
          <c:invertIfNegative val="0"/>
          <c:cat>
            <c:numRef>
              <c:f>Foglio7!$A$16:$A$22</c:f>
              <c:numCache>
                <c:formatCode>General</c:formatCode>
                <c:ptCount val="7"/>
                <c:pt idx="0">
                  <c:v>1950.0</c:v>
                </c:pt>
                <c:pt idx="1">
                  <c:v>1960.0</c:v>
                </c:pt>
                <c:pt idx="2">
                  <c:v>1970.0</c:v>
                </c:pt>
                <c:pt idx="3">
                  <c:v>1980.0</c:v>
                </c:pt>
                <c:pt idx="4">
                  <c:v>1990.0</c:v>
                </c:pt>
                <c:pt idx="5">
                  <c:v>2000.0</c:v>
                </c:pt>
                <c:pt idx="6">
                  <c:v>2009.0</c:v>
                </c:pt>
              </c:numCache>
            </c:numRef>
          </c:cat>
          <c:val>
            <c:numRef>
              <c:f>Foglio7!$M$16:$M$22</c:f>
              <c:numCache>
                <c:formatCode>0</c:formatCode>
                <c:ptCount val="7"/>
                <c:pt idx="0">
                  <c:v>10.19683628251761</c:v>
                </c:pt>
                <c:pt idx="1">
                  <c:v>10.80333418234836</c:v>
                </c:pt>
                <c:pt idx="2">
                  <c:v>11.8787066889598</c:v>
                </c:pt>
                <c:pt idx="3">
                  <c:v>12.51985644720363</c:v>
                </c:pt>
                <c:pt idx="4">
                  <c:v>12.26692367768643</c:v>
                </c:pt>
                <c:pt idx="5">
                  <c:v>13.51224753186053</c:v>
                </c:pt>
                <c:pt idx="6">
                  <c:v>12.19781805750645</c:v>
                </c:pt>
              </c:numCache>
            </c:numRef>
          </c:val>
        </c:ser>
        <c:ser>
          <c:idx val="3"/>
          <c:order val="3"/>
          <c:tx>
            <c:strRef>
              <c:f>Foglio7!$S$15</c:f>
              <c:strCache>
                <c:ptCount val="1"/>
                <c:pt idx="0">
                  <c:v>Spain</c:v>
                </c:pt>
              </c:strCache>
            </c:strRef>
          </c:tx>
          <c:invertIfNegative val="0"/>
          <c:cat>
            <c:numRef>
              <c:f>Foglio7!$A$16:$A$22</c:f>
              <c:numCache>
                <c:formatCode>General</c:formatCode>
                <c:ptCount val="7"/>
                <c:pt idx="0">
                  <c:v>1950.0</c:v>
                </c:pt>
                <c:pt idx="1">
                  <c:v>1960.0</c:v>
                </c:pt>
                <c:pt idx="2">
                  <c:v>1970.0</c:v>
                </c:pt>
                <c:pt idx="3">
                  <c:v>1980.0</c:v>
                </c:pt>
                <c:pt idx="4">
                  <c:v>1990.0</c:v>
                </c:pt>
                <c:pt idx="5">
                  <c:v>2000.0</c:v>
                </c:pt>
                <c:pt idx="6">
                  <c:v>2009.0</c:v>
                </c:pt>
              </c:numCache>
            </c:numRef>
          </c:cat>
          <c:val>
            <c:numRef>
              <c:f>Foglio7!$S$16:$S$22</c:f>
              <c:numCache>
                <c:formatCode>0</c:formatCode>
                <c:ptCount val="7"/>
                <c:pt idx="0">
                  <c:v>3.797240832451937</c:v>
                </c:pt>
                <c:pt idx="1">
                  <c:v>3.423784719926343</c:v>
                </c:pt>
                <c:pt idx="2">
                  <c:v>4.876022022576201</c:v>
                </c:pt>
                <c:pt idx="3">
                  <c:v>5.818662986413073</c:v>
                </c:pt>
                <c:pt idx="4">
                  <c:v>6.286378622346362</c:v>
                </c:pt>
                <c:pt idx="5">
                  <c:v>7.796742824209775</c:v>
                </c:pt>
                <c:pt idx="6">
                  <c:v>8.55480541752347</c:v>
                </c:pt>
              </c:numCache>
            </c:numRef>
          </c:val>
        </c:ser>
        <c:ser>
          <c:idx val="4"/>
          <c:order val="4"/>
          <c:tx>
            <c:strRef>
              <c:f>Foglio7!$W$15</c:f>
              <c:strCache>
                <c:ptCount val="1"/>
                <c:pt idx="0">
                  <c:v>United Kingdom</c:v>
                </c:pt>
              </c:strCache>
            </c:strRef>
          </c:tx>
          <c:invertIfNegative val="0"/>
          <c:cat>
            <c:numRef>
              <c:f>Foglio7!$A$16:$A$22</c:f>
              <c:numCache>
                <c:formatCode>General</c:formatCode>
                <c:ptCount val="7"/>
                <c:pt idx="0">
                  <c:v>1950.0</c:v>
                </c:pt>
                <c:pt idx="1">
                  <c:v>1960.0</c:v>
                </c:pt>
                <c:pt idx="2">
                  <c:v>1970.0</c:v>
                </c:pt>
                <c:pt idx="3">
                  <c:v>1980.0</c:v>
                </c:pt>
                <c:pt idx="4">
                  <c:v>1990.0</c:v>
                </c:pt>
                <c:pt idx="5">
                  <c:v>2000.0</c:v>
                </c:pt>
                <c:pt idx="6">
                  <c:v>2009.0</c:v>
                </c:pt>
              </c:numCache>
            </c:numRef>
          </c:cat>
          <c:val>
            <c:numRef>
              <c:f>Foglio7!$W$16:$W$22</c:f>
              <c:numCache>
                <c:formatCode>0</c:formatCode>
                <c:ptCount val="7"/>
                <c:pt idx="0">
                  <c:v>21.50238850654262</c:v>
                </c:pt>
                <c:pt idx="1">
                  <c:v>16.47042743836644</c:v>
                </c:pt>
                <c:pt idx="2">
                  <c:v>13.64420613759754</c:v>
                </c:pt>
                <c:pt idx="3">
                  <c:v>12.28246291778436</c:v>
                </c:pt>
                <c:pt idx="4">
                  <c:v>12.51813180214138</c:v>
                </c:pt>
                <c:pt idx="5">
                  <c:v>15.1333266081487</c:v>
                </c:pt>
                <c:pt idx="6">
                  <c:v>15.39730557207396</c:v>
                </c:pt>
              </c:numCache>
            </c:numRef>
          </c:val>
        </c:ser>
        <c:dLbls>
          <c:showLegendKey val="0"/>
          <c:showVal val="1"/>
          <c:showCatName val="0"/>
          <c:showSerName val="0"/>
          <c:showPercent val="0"/>
          <c:showBubbleSize val="0"/>
        </c:dLbls>
        <c:gapWidth val="150"/>
        <c:overlap val="100"/>
        <c:serLines/>
        <c:axId val="1186025496"/>
        <c:axId val="1173779912"/>
      </c:barChart>
      <c:catAx>
        <c:axId val="1186025496"/>
        <c:scaling>
          <c:orientation val="minMax"/>
        </c:scaling>
        <c:delete val="0"/>
        <c:axPos val="b"/>
        <c:numFmt formatCode="General" sourceLinked="1"/>
        <c:majorTickMark val="out"/>
        <c:minorTickMark val="none"/>
        <c:tickLblPos val="nextTo"/>
        <c:crossAx val="1173779912"/>
        <c:crosses val="autoZero"/>
        <c:auto val="1"/>
        <c:lblAlgn val="ctr"/>
        <c:lblOffset val="100"/>
        <c:noMultiLvlLbl val="0"/>
      </c:catAx>
      <c:valAx>
        <c:axId val="1173779912"/>
        <c:scaling>
          <c:orientation val="minMax"/>
        </c:scaling>
        <c:delete val="0"/>
        <c:axPos val="l"/>
        <c:majorGridlines/>
        <c:title>
          <c:tx>
            <c:rich>
              <a:bodyPr rot="-5400000" vert="horz"/>
              <a:lstStyle/>
              <a:p>
                <a:pPr>
                  <a:defRPr/>
                </a:pPr>
                <a:r>
                  <a:rPr lang="it-IT"/>
                  <a:t>contributo dei singoli paesi al PIL dell'area</a:t>
                </a:r>
              </a:p>
            </c:rich>
          </c:tx>
          <c:layout/>
          <c:overlay val="0"/>
        </c:title>
        <c:numFmt formatCode="0" sourceLinked="1"/>
        <c:majorTickMark val="out"/>
        <c:minorTickMark val="none"/>
        <c:tickLblPos val="nextTo"/>
        <c:crossAx val="1186025496"/>
        <c:crosses val="autoZero"/>
        <c:crossBetween val="between"/>
      </c:valAx>
    </c:plotArea>
    <c:legend>
      <c:legendPos val="b"/>
      <c:layout/>
      <c:overlay val="0"/>
    </c:legend>
    <c:plotVisOnly val="1"/>
    <c:dispBlanksAs val="gap"/>
    <c:showDLblsOverMax val="0"/>
  </c:chart>
  <c:txPr>
    <a:bodyPr/>
    <a:lstStyle/>
    <a:p>
      <a:pPr>
        <a:defRPr sz="1400"/>
      </a:pPr>
      <a:endParaRPr lang="it-IT"/>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Foglio7!$BO$15</c:f>
              <c:strCache>
                <c:ptCount val="1"/>
                <c:pt idx="0">
                  <c:v>China</c:v>
                </c:pt>
              </c:strCache>
            </c:strRef>
          </c:tx>
          <c:invertIfNegative val="0"/>
          <c:cat>
            <c:numRef>
              <c:f>Foglio7!$A$16:$A$22</c:f>
              <c:numCache>
                <c:formatCode>General</c:formatCode>
                <c:ptCount val="7"/>
                <c:pt idx="0">
                  <c:v>1950.0</c:v>
                </c:pt>
                <c:pt idx="1">
                  <c:v>1960.0</c:v>
                </c:pt>
                <c:pt idx="2">
                  <c:v>1970.0</c:v>
                </c:pt>
                <c:pt idx="3">
                  <c:v>1980.0</c:v>
                </c:pt>
                <c:pt idx="4">
                  <c:v>1990.0</c:v>
                </c:pt>
                <c:pt idx="5">
                  <c:v>2000.0</c:v>
                </c:pt>
                <c:pt idx="6">
                  <c:v>2009.0</c:v>
                </c:pt>
              </c:numCache>
            </c:numRef>
          </c:cat>
          <c:val>
            <c:numRef>
              <c:f>Foglio7!$BO$16:$BO$22</c:f>
              <c:numCache>
                <c:formatCode>0</c:formatCode>
                <c:ptCount val="7"/>
                <c:pt idx="0">
                  <c:v>23.52514295504135</c:v>
                </c:pt>
                <c:pt idx="1">
                  <c:v>24.39516208158814</c:v>
                </c:pt>
                <c:pt idx="2">
                  <c:v>19.07550982063159</c:v>
                </c:pt>
                <c:pt idx="3">
                  <c:v>19.40542695880444</c:v>
                </c:pt>
                <c:pt idx="4">
                  <c:v>23.08219237810273</c:v>
                </c:pt>
                <c:pt idx="5">
                  <c:v>29.66221892086718</c:v>
                </c:pt>
                <c:pt idx="6">
                  <c:v>43.2317450791246</c:v>
                </c:pt>
              </c:numCache>
            </c:numRef>
          </c:val>
        </c:ser>
        <c:ser>
          <c:idx val="1"/>
          <c:order val="1"/>
          <c:tx>
            <c:strRef>
              <c:f>Foglio7!$BQ$15</c:f>
              <c:strCache>
                <c:ptCount val="1"/>
                <c:pt idx="0">
                  <c:v>India</c:v>
                </c:pt>
              </c:strCache>
            </c:strRef>
          </c:tx>
          <c:invertIfNegative val="0"/>
          <c:cat>
            <c:numRef>
              <c:f>Foglio7!$A$16:$A$22</c:f>
              <c:numCache>
                <c:formatCode>General</c:formatCode>
                <c:ptCount val="7"/>
                <c:pt idx="0">
                  <c:v>1950.0</c:v>
                </c:pt>
                <c:pt idx="1">
                  <c:v>1960.0</c:v>
                </c:pt>
                <c:pt idx="2">
                  <c:v>1970.0</c:v>
                </c:pt>
                <c:pt idx="3">
                  <c:v>1980.0</c:v>
                </c:pt>
                <c:pt idx="4">
                  <c:v>1990.0</c:v>
                </c:pt>
                <c:pt idx="5">
                  <c:v>2000.0</c:v>
                </c:pt>
                <c:pt idx="6">
                  <c:v>2009.0</c:v>
                </c:pt>
              </c:numCache>
            </c:numRef>
          </c:cat>
          <c:val>
            <c:numRef>
              <c:f>Foglio7!$BQ$16:$BQ$22</c:f>
              <c:numCache>
                <c:formatCode>0</c:formatCode>
                <c:ptCount val="7"/>
                <c:pt idx="0">
                  <c:v>27.57013345464645</c:v>
                </c:pt>
                <c:pt idx="1">
                  <c:v>23.32756740697942</c:v>
                </c:pt>
                <c:pt idx="2">
                  <c:v>18.16987778465757</c:v>
                </c:pt>
                <c:pt idx="3">
                  <c:v>15.34438213933126</c:v>
                </c:pt>
                <c:pt idx="4">
                  <c:v>15.41891226978553</c:v>
                </c:pt>
                <c:pt idx="5">
                  <c:v>16.77024090040682</c:v>
                </c:pt>
                <c:pt idx="6">
                  <c:v>17.93975738982131</c:v>
                </c:pt>
              </c:numCache>
            </c:numRef>
          </c:val>
        </c:ser>
        <c:ser>
          <c:idx val="2"/>
          <c:order val="2"/>
          <c:tx>
            <c:strRef>
              <c:f>Foglio7!$BR$15</c:f>
              <c:strCache>
                <c:ptCount val="1"/>
                <c:pt idx="0">
                  <c:v>Indonesia</c:v>
                </c:pt>
              </c:strCache>
            </c:strRef>
          </c:tx>
          <c:invertIfNegative val="0"/>
          <c:cat>
            <c:numRef>
              <c:f>Foglio7!$A$16:$A$22</c:f>
              <c:numCache>
                <c:formatCode>General</c:formatCode>
                <c:ptCount val="7"/>
                <c:pt idx="0">
                  <c:v>1950.0</c:v>
                </c:pt>
                <c:pt idx="1">
                  <c:v>1960.0</c:v>
                </c:pt>
                <c:pt idx="2">
                  <c:v>1970.0</c:v>
                </c:pt>
                <c:pt idx="3">
                  <c:v>1980.0</c:v>
                </c:pt>
                <c:pt idx="4">
                  <c:v>1990.0</c:v>
                </c:pt>
                <c:pt idx="5">
                  <c:v>2000.0</c:v>
                </c:pt>
                <c:pt idx="6">
                  <c:v>2009.0</c:v>
                </c:pt>
              </c:numCache>
            </c:numRef>
          </c:cat>
          <c:val>
            <c:numRef>
              <c:f>Foglio7!$BR$16:$BR$22</c:f>
              <c:numCache>
                <c:formatCode>0</c:formatCode>
                <c:ptCount val="7"/>
                <c:pt idx="0">
                  <c:v>8.232753353778786</c:v>
                </c:pt>
                <c:pt idx="1">
                  <c:v>6.927554675612176</c:v>
                </c:pt>
                <c:pt idx="2">
                  <c:v>5.363392065076654</c:v>
                </c:pt>
                <c:pt idx="3">
                  <c:v>6.641625914448257</c:v>
                </c:pt>
                <c:pt idx="4">
                  <c:v>6.33130221415041</c:v>
                </c:pt>
                <c:pt idx="5">
                  <c:v>6.048060744246719</c:v>
                </c:pt>
                <c:pt idx="6">
                  <c:v>5.261466271134537</c:v>
                </c:pt>
              </c:numCache>
            </c:numRef>
          </c:val>
        </c:ser>
        <c:ser>
          <c:idx val="3"/>
          <c:order val="3"/>
          <c:tx>
            <c:strRef>
              <c:f>Foglio7!$BS$15</c:f>
              <c:strCache>
                <c:ptCount val="1"/>
                <c:pt idx="0">
                  <c:v>Japan</c:v>
                </c:pt>
              </c:strCache>
            </c:strRef>
          </c:tx>
          <c:invertIfNegative val="0"/>
          <c:cat>
            <c:numRef>
              <c:f>Foglio7!$A$16:$A$22</c:f>
              <c:numCache>
                <c:formatCode>General</c:formatCode>
                <c:ptCount val="7"/>
                <c:pt idx="0">
                  <c:v>1950.0</c:v>
                </c:pt>
                <c:pt idx="1">
                  <c:v>1960.0</c:v>
                </c:pt>
                <c:pt idx="2">
                  <c:v>1970.0</c:v>
                </c:pt>
                <c:pt idx="3">
                  <c:v>1980.0</c:v>
                </c:pt>
                <c:pt idx="4">
                  <c:v>1990.0</c:v>
                </c:pt>
                <c:pt idx="5">
                  <c:v>2000.0</c:v>
                </c:pt>
                <c:pt idx="6">
                  <c:v>2009.0</c:v>
                </c:pt>
              </c:numCache>
            </c:numRef>
          </c:cat>
          <c:val>
            <c:numRef>
              <c:f>Foglio7!$BS$16:$BS$22</c:f>
              <c:numCache>
                <c:formatCode>0</c:formatCode>
                <c:ptCount val="7"/>
                <c:pt idx="0">
                  <c:v>19.97036342783622</c:v>
                </c:pt>
                <c:pt idx="1">
                  <c:v>26.76558459112267</c:v>
                </c:pt>
                <c:pt idx="2">
                  <c:v>39.21987218960715</c:v>
                </c:pt>
                <c:pt idx="3">
                  <c:v>37.76981801235572</c:v>
                </c:pt>
                <c:pt idx="4">
                  <c:v>32.59234538908067</c:v>
                </c:pt>
                <c:pt idx="5">
                  <c:v>23.16081306055874</c:v>
                </c:pt>
                <c:pt idx="6">
                  <c:v>13.40536410457631</c:v>
                </c:pt>
              </c:numCache>
            </c:numRef>
          </c:val>
        </c:ser>
        <c:ser>
          <c:idx val="4"/>
          <c:order val="4"/>
          <c:tx>
            <c:strRef>
              <c:f>Foglio7!$BY$15</c:f>
              <c:strCache>
                <c:ptCount val="1"/>
                <c:pt idx="0">
                  <c:v>South Korea</c:v>
                </c:pt>
              </c:strCache>
            </c:strRef>
          </c:tx>
          <c:invertIfNegative val="0"/>
          <c:cat>
            <c:numRef>
              <c:f>Foglio7!$A$16:$A$22</c:f>
              <c:numCache>
                <c:formatCode>General</c:formatCode>
                <c:ptCount val="7"/>
                <c:pt idx="0">
                  <c:v>1950.0</c:v>
                </c:pt>
                <c:pt idx="1">
                  <c:v>1960.0</c:v>
                </c:pt>
                <c:pt idx="2">
                  <c:v>1970.0</c:v>
                </c:pt>
                <c:pt idx="3">
                  <c:v>1980.0</c:v>
                </c:pt>
                <c:pt idx="4">
                  <c:v>1990.0</c:v>
                </c:pt>
                <c:pt idx="5">
                  <c:v>2000.0</c:v>
                </c:pt>
                <c:pt idx="6">
                  <c:v>2009.0</c:v>
                </c:pt>
              </c:numCache>
            </c:numRef>
          </c:cat>
          <c:val>
            <c:numRef>
              <c:f>Foglio7!$BY$16:$BY$22</c:f>
              <c:numCache>
                <c:formatCode>0</c:formatCode>
                <c:ptCount val="7"/>
                <c:pt idx="0">
                  <c:v>2.208369898087078</c:v>
                </c:pt>
                <c:pt idx="1">
                  <c:v>2.168919309091614</c:v>
                </c:pt>
                <c:pt idx="2">
                  <c:v>2.703790056642724</c:v>
                </c:pt>
                <c:pt idx="3">
                  <c:v>3.776989025498273</c:v>
                </c:pt>
                <c:pt idx="4">
                  <c:v>5.239565716665577</c:v>
                </c:pt>
                <c:pt idx="5">
                  <c:v>6.232630887658617</c:v>
                </c:pt>
                <c:pt idx="6">
                  <c:v>4.883785417855442</c:v>
                </c:pt>
              </c:numCache>
            </c:numRef>
          </c:val>
        </c:ser>
        <c:dLbls>
          <c:showLegendKey val="0"/>
          <c:showVal val="1"/>
          <c:showCatName val="0"/>
          <c:showSerName val="0"/>
          <c:showPercent val="0"/>
          <c:showBubbleSize val="0"/>
        </c:dLbls>
        <c:gapWidth val="150"/>
        <c:overlap val="100"/>
        <c:serLines/>
        <c:axId val="1170964440"/>
        <c:axId val="1171201896"/>
      </c:barChart>
      <c:catAx>
        <c:axId val="1170964440"/>
        <c:scaling>
          <c:orientation val="minMax"/>
        </c:scaling>
        <c:delete val="0"/>
        <c:axPos val="b"/>
        <c:numFmt formatCode="General" sourceLinked="1"/>
        <c:majorTickMark val="out"/>
        <c:minorTickMark val="none"/>
        <c:tickLblPos val="nextTo"/>
        <c:crossAx val="1171201896"/>
        <c:crosses val="autoZero"/>
        <c:auto val="1"/>
        <c:lblAlgn val="ctr"/>
        <c:lblOffset val="100"/>
        <c:noMultiLvlLbl val="0"/>
      </c:catAx>
      <c:valAx>
        <c:axId val="1171201896"/>
        <c:scaling>
          <c:orientation val="minMax"/>
        </c:scaling>
        <c:delete val="0"/>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ysClr val="windowText" lastClr="000000"/>
                    </a:solidFill>
                    <a:latin typeface="+mn-lt"/>
                    <a:ea typeface="+mn-ea"/>
                    <a:cs typeface="+mn-cs"/>
                  </a:defRPr>
                </a:pPr>
                <a:r>
                  <a:rPr lang="it-IT" sz="1400" b="1" i="0" baseline="0">
                    <a:effectLst/>
                  </a:rPr>
                  <a:t>Contributo dei singoli paesi al PIL dell'area</a:t>
                </a:r>
                <a:endParaRPr lang="it-IT" sz="1400">
                  <a:effectLst/>
                </a:endParaRPr>
              </a:p>
            </c:rich>
          </c:tx>
          <c:layout/>
          <c:overlay val="0"/>
        </c:title>
        <c:numFmt formatCode="0" sourceLinked="1"/>
        <c:majorTickMark val="out"/>
        <c:minorTickMark val="none"/>
        <c:tickLblPos val="nextTo"/>
        <c:crossAx val="1170964440"/>
        <c:crosses val="autoZero"/>
        <c:crossBetween val="between"/>
      </c:valAx>
    </c:plotArea>
    <c:legend>
      <c:legendPos val="b"/>
      <c:layout/>
      <c:overlay val="0"/>
    </c:legend>
    <c:plotVisOnly val="1"/>
    <c:dispBlanksAs val="gap"/>
    <c:showDLblsOverMax val="0"/>
  </c:chart>
  <c:txPr>
    <a:bodyPr/>
    <a:lstStyle/>
    <a:p>
      <a:pPr>
        <a:defRPr sz="1400"/>
      </a:pPr>
      <a:endParaRPr lang="it-IT"/>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Foglio7!$CF$15</c:f>
              <c:strCache>
                <c:ptCount val="1"/>
                <c:pt idx="0">
                  <c:v>Argentina</c:v>
                </c:pt>
              </c:strCache>
            </c:strRef>
          </c:tx>
          <c:invertIfNegative val="0"/>
          <c:cat>
            <c:numRef>
              <c:f>Foglio7!$A$16:$A$22</c:f>
              <c:numCache>
                <c:formatCode>General</c:formatCode>
                <c:ptCount val="7"/>
                <c:pt idx="0">
                  <c:v>1950.0</c:v>
                </c:pt>
                <c:pt idx="1">
                  <c:v>1960.0</c:v>
                </c:pt>
                <c:pt idx="2">
                  <c:v>1970.0</c:v>
                </c:pt>
                <c:pt idx="3">
                  <c:v>1980.0</c:v>
                </c:pt>
                <c:pt idx="4">
                  <c:v>1990.0</c:v>
                </c:pt>
                <c:pt idx="5">
                  <c:v>2000.0</c:v>
                </c:pt>
                <c:pt idx="6">
                  <c:v>2009.0</c:v>
                </c:pt>
              </c:numCache>
            </c:numRef>
          </c:cat>
          <c:val>
            <c:numRef>
              <c:f>Foglio7!$CF$16:$CF$22</c:f>
              <c:numCache>
                <c:formatCode>0</c:formatCode>
                <c:ptCount val="7"/>
                <c:pt idx="0">
                  <c:v>22.42853690278302</c:v>
                </c:pt>
                <c:pt idx="1">
                  <c:v>18.09031084438944</c:v>
                </c:pt>
                <c:pt idx="2">
                  <c:v>16.45938561439739</c:v>
                </c:pt>
                <c:pt idx="3">
                  <c:v>12.62692308944442</c:v>
                </c:pt>
                <c:pt idx="4">
                  <c:v>10.11985658088206</c:v>
                </c:pt>
                <c:pt idx="5">
                  <c:v>11.02770135699769</c:v>
                </c:pt>
                <c:pt idx="6">
                  <c:v>11.75783495095926</c:v>
                </c:pt>
              </c:numCache>
            </c:numRef>
          </c:val>
        </c:ser>
        <c:ser>
          <c:idx val="1"/>
          <c:order val="1"/>
          <c:tx>
            <c:strRef>
              <c:f>Foglio7!$CI$15</c:f>
              <c:strCache>
                <c:ptCount val="1"/>
                <c:pt idx="0">
                  <c:v>Brazil</c:v>
                </c:pt>
              </c:strCache>
            </c:strRef>
          </c:tx>
          <c:invertIfNegative val="0"/>
          <c:cat>
            <c:numRef>
              <c:f>Foglio7!$A$16:$A$22</c:f>
              <c:numCache>
                <c:formatCode>General</c:formatCode>
                <c:ptCount val="7"/>
                <c:pt idx="0">
                  <c:v>1950.0</c:v>
                </c:pt>
                <c:pt idx="1">
                  <c:v>1960.0</c:v>
                </c:pt>
                <c:pt idx="2">
                  <c:v>1970.0</c:v>
                </c:pt>
                <c:pt idx="3">
                  <c:v>1980.0</c:v>
                </c:pt>
                <c:pt idx="4">
                  <c:v>1990.0</c:v>
                </c:pt>
                <c:pt idx="5">
                  <c:v>2000.0</c:v>
                </c:pt>
                <c:pt idx="6">
                  <c:v>2009.0</c:v>
                </c:pt>
              </c:numCache>
            </c:numRef>
          </c:cat>
          <c:val>
            <c:numRef>
              <c:f>Foglio7!$CI$16:$CI$22</c:f>
              <c:numCache>
                <c:formatCode>0</c:formatCode>
                <c:ptCount val="7"/>
                <c:pt idx="0">
                  <c:v>23.429801505641</c:v>
                </c:pt>
                <c:pt idx="1">
                  <c:v>26.42141243145043</c:v>
                </c:pt>
                <c:pt idx="2">
                  <c:v>27.51320842477053</c:v>
                </c:pt>
                <c:pt idx="3">
                  <c:v>34.66369772597444</c:v>
                </c:pt>
                <c:pt idx="4">
                  <c:v>35.41721232968382</c:v>
                </c:pt>
                <c:pt idx="5">
                  <c:v>33.1383801407117</c:v>
                </c:pt>
                <c:pt idx="6">
                  <c:v>33.48171921442234</c:v>
                </c:pt>
              </c:numCache>
            </c:numRef>
          </c:val>
        </c:ser>
        <c:ser>
          <c:idx val="2"/>
          <c:order val="2"/>
          <c:tx>
            <c:strRef>
              <c:f>Foglio7!$CJ$15</c:f>
              <c:strCache>
                <c:ptCount val="1"/>
                <c:pt idx="0">
                  <c:v>Chile</c:v>
                </c:pt>
              </c:strCache>
            </c:strRef>
          </c:tx>
          <c:invertIfNegative val="0"/>
          <c:cat>
            <c:numRef>
              <c:f>Foglio7!$A$16:$A$22</c:f>
              <c:numCache>
                <c:formatCode>General</c:formatCode>
                <c:ptCount val="7"/>
                <c:pt idx="0">
                  <c:v>1950.0</c:v>
                </c:pt>
                <c:pt idx="1">
                  <c:v>1960.0</c:v>
                </c:pt>
                <c:pt idx="2">
                  <c:v>1970.0</c:v>
                </c:pt>
                <c:pt idx="3">
                  <c:v>1980.0</c:v>
                </c:pt>
                <c:pt idx="4">
                  <c:v>1990.0</c:v>
                </c:pt>
                <c:pt idx="5">
                  <c:v>2000.0</c:v>
                </c:pt>
                <c:pt idx="6">
                  <c:v>2009.0</c:v>
                </c:pt>
              </c:numCache>
            </c:numRef>
          </c:cat>
          <c:val>
            <c:numRef>
              <c:f>Foglio7!$CJ$16:$CJ$22</c:f>
              <c:numCache>
                <c:formatCode>0</c:formatCode>
                <c:ptCount val="7"/>
                <c:pt idx="0">
                  <c:v>5.861720945647904</c:v>
                </c:pt>
                <c:pt idx="1">
                  <c:v>5.112578600958384</c:v>
                </c:pt>
                <c:pt idx="2">
                  <c:v>4.610395489662144</c:v>
                </c:pt>
                <c:pt idx="3">
                  <c:v>3.417968101116377</c:v>
                </c:pt>
                <c:pt idx="4">
                  <c:v>4.001790384466387</c:v>
                </c:pt>
                <c:pt idx="5">
                  <c:v>5.41812398612218</c:v>
                </c:pt>
                <c:pt idx="6">
                  <c:v>5.615374048983058</c:v>
                </c:pt>
              </c:numCache>
            </c:numRef>
          </c:val>
        </c:ser>
        <c:ser>
          <c:idx val="3"/>
          <c:order val="3"/>
          <c:tx>
            <c:strRef>
              <c:f>Foglio7!$CK$15</c:f>
              <c:strCache>
                <c:ptCount val="1"/>
                <c:pt idx="0">
                  <c:v>Colombia</c:v>
                </c:pt>
              </c:strCache>
            </c:strRef>
          </c:tx>
          <c:invertIfNegative val="0"/>
          <c:cat>
            <c:numRef>
              <c:f>Foglio7!$A$16:$A$22</c:f>
              <c:numCache>
                <c:formatCode>General</c:formatCode>
                <c:ptCount val="7"/>
                <c:pt idx="0">
                  <c:v>1950.0</c:v>
                </c:pt>
                <c:pt idx="1">
                  <c:v>1960.0</c:v>
                </c:pt>
                <c:pt idx="2">
                  <c:v>1970.0</c:v>
                </c:pt>
                <c:pt idx="3">
                  <c:v>1980.0</c:v>
                </c:pt>
                <c:pt idx="4">
                  <c:v>1990.0</c:v>
                </c:pt>
                <c:pt idx="5">
                  <c:v>2000.0</c:v>
                </c:pt>
                <c:pt idx="6">
                  <c:v>2009.0</c:v>
                </c:pt>
              </c:numCache>
            </c:numRef>
          </c:cat>
          <c:val>
            <c:numRef>
              <c:f>Foglio7!$CK$16:$CK$22</c:f>
              <c:numCache>
                <c:formatCode>0</c:formatCode>
                <c:ptCount val="7"/>
                <c:pt idx="0">
                  <c:v>6.544410205427135</c:v>
                </c:pt>
                <c:pt idx="1">
                  <c:v>6.286798918481824</c:v>
                </c:pt>
                <c:pt idx="2">
                  <c:v>6.237506237109151</c:v>
                </c:pt>
                <c:pt idx="3">
                  <c:v>6.149334650328438</c:v>
                </c:pt>
                <c:pt idx="4">
                  <c:v>7.5733925142183</c:v>
                </c:pt>
                <c:pt idx="5">
                  <c:v>7.211639994064116</c:v>
                </c:pt>
                <c:pt idx="6">
                  <c:v>7.853358972108967</c:v>
                </c:pt>
              </c:numCache>
            </c:numRef>
          </c:val>
        </c:ser>
        <c:ser>
          <c:idx val="4"/>
          <c:order val="4"/>
          <c:tx>
            <c:strRef>
              <c:f>Foglio7!$CQ$15</c:f>
              <c:strCache>
                <c:ptCount val="1"/>
                <c:pt idx="0">
                  <c:v>Mexico</c:v>
                </c:pt>
              </c:strCache>
            </c:strRef>
          </c:tx>
          <c:invertIfNegative val="0"/>
          <c:cat>
            <c:numRef>
              <c:f>Foglio7!$A$16:$A$22</c:f>
              <c:numCache>
                <c:formatCode>General</c:formatCode>
                <c:ptCount val="7"/>
                <c:pt idx="0">
                  <c:v>1950.0</c:v>
                </c:pt>
                <c:pt idx="1">
                  <c:v>1960.0</c:v>
                </c:pt>
                <c:pt idx="2">
                  <c:v>1970.0</c:v>
                </c:pt>
                <c:pt idx="3">
                  <c:v>1980.0</c:v>
                </c:pt>
                <c:pt idx="4">
                  <c:v>1990.0</c:v>
                </c:pt>
                <c:pt idx="5">
                  <c:v>2000.0</c:v>
                </c:pt>
                <c:pt idx="6">
                  <c:v>2009.0</c:v>
                </c:pt>
              </c:numCache>
            </c:numRef>
          </c:cat>
          <c:val>
            <c:numRef>
              <c:f>Foglio7!$CQ$16:$CQ$22</c:f>
              <c:numCache>
                <c:formatCode>0</c:formatCode>
                <c:ptCount val="7"/>
                <c:pt idx="0">
                  <c:v>17.66715394587118</c:v>
                </c:pt>
                <c:pt idx="1">
                  <c:v>19.21237289433766</c:v>
                </c:pt>
                <c:pt idx="2">
                  <c:v>21.44483767982405</c:v>
                </c:pt>
                <c:pt idx="3">
                  <c:v>23.43028031094006</c:v>
                </c:pt>
                <c:pt idx="4">
                  <c:v>24.60426381054364</c:v>
                </c:pt>
                <c:pt idx="5">
                  <c:v>25.21084649459949</c:v>
                </c:pt>
                <c:pt idx="6">
                  <c:v>21.55683854661643</c:v>
                </c:pt>
              </c:numCache>
            </c:numRef>
          </c:val>
        </c:ser>
        <c:ser>
          <c:idx val="5"/>
          <c:order val="5"/>
          <c:tx>
            <c:strRef>
              <c:f>Foglio7!$CV$15</c:f>
              <c:strCache>
                <c:ptCount val="1"/>
                <c:pt idx="0">
                  <c:v>Venezuela</c:v>
                </c:pt>
              </c:strCache>
            </c:strRef>
          </c:tx>
          <c:invertIfNegative val="0"/>
          <c:cat>
            <c:numRef>
              <c:f>Foglio7!$A$16:$A$22</c:f>
              <c:numCache>
                <c:formatCode>General</c:formatCode>
                <c:ptCount val="7"/>
                <c:pt idx="0">
                  <c:v>1950.0</c:v>
                </c:pt>
                <c:pt idx="1">
                  <c:v>1960.0</c:v>
                </c:pt>
                <c:pt idx="2">
                  <c:v>1970.0</c:v>
                </c:pt>
                <c:pt idx="3">
                  <c:v>1980.0</c:v>
                </c:pt>
                <c:pt idx="4">
                  <c:v>1990.0</c:v>
                </c:pt>
                <c:pt idx="5">
                  <c:v>2000.0</c:v>
                </c:pt>
                <c:pt idx="6">
                  <c:v>2009.0</c:v>
                </c:pt>
              </c:numCache>
            </c:numRef>
          </c:cat>
          <c:val>
            <c:numRef>
              <c:f>Foglio7!$CV$16:$CV$22</c:f>
              <c:numCache>
                <c:formatCode>0</c:formatCode>
                <c:ptCount val="7"/>
                <c:pt idx="0">
                  <c:v>9.802060518863955</c:v>
                </c:pt>
                <c:pt idx="1">
                  <c:v>11.50456896309964</c:v>
                </c:pt>
                <c:pt idx="2">
                  <c:v>10.79974329739685</c:v>
                </c:pt>
                <c:pt idx="3">
                  <c:v>8.121460849983934</c:v>
                </c:pt>
                <c:pt idx="4">
                  <c:v>7.649868340590168</c:v>
                </c:pt>
                <c:pt idx="5">
                  <c:v>6.851003602928786</c:v>
                </c:pt>
                <c:pt idx="6">
                  <c:v>7.189196689500152</c:v>
                </c:pt>
              </c:numCache>
            </c:numRef>
          </c:val>
        </c:ser>
        <c:dLbls>
          <c:showLegendKey val="0"/>
          <c:showVal val="1"/>
          <c:showCatName val="0"/>
          <c:showSerName val="0"/>
          <c:showPercent val="0"/>
          <c:showBubbleSize val="0"/>
        </c:dLbls>
        <c:gapWidth val="150"/>
        <c:overlap val="100"/>
        <c:serLines/>
        <c:axId val="568260200"/>
        <c:axId val="1170894120"/>
      </c:barChart>
      <c:catAx>
        <c:axId val="568260200"/>
        <c:scaling>
          <c:orientation val="minMax"/>
        </c:scaling>
        <c:delete val="0"/>
        <c:axPos val="b"/>
        <c:numFmt formatCode="General" sourceLinked="1"/>
        <c:majorTickMark val="out"/>
        <c:minorTickMark val="none"/>
        <c:tickLblPos val="nextTo"/>
        <c:crossAx val="1170894120"/>
        <c:crosses val="autoZero"/>
        <c:auto val="1"/>
        <c:lblAlgn val="ctr"/>
        <c:lblOffset val="100"/>
        <c:noMultiLvlLbl val="0"/>
      </c:catAx>
      <c:valAx>
        <c:axId val="1170894120"/>
        <c:scaling>
          <c:orientation val="minMax"/>
        </c:scaling>
        <c:delete val="0"/>
        <c:axPos val="l"/>
        <c:majorGridlines/>
        <c:title>
          <c:tx>
            <c:rich>
              <a:bodyPr rot="-5400000" vert="horz"/>
              <a:lstStyle/>
              <a:p>
                <a:pPr>
                  <a:defRPr/>
                </a:pPr>
                <a:r>
                  <a:rPr lang="it-IT"/>
                  <a:t>Contributo dei singoli paesi</a:t>
                </a:r>
                <a:r>
                  <a:rPr lang="it-IT" baseline="0"/>
                  <a:t> al PIL dell'area</a:t>
                </a:r>
                <a:endParaRPr lang="it-IT"/>
              </a:p>
            </c:rich>
          </c:tx>
          <c:layout/>
          <c:overlay val="0"/>
        </c:title>
        <c:numFmt formatCode="0" sourceLinked="1"/>
        <c:majorTickMark val="out"/>
        <c:minorTickMark val="none"/>
        <c:tickLblPos val="nextTo"/>
        <c:crossAx val="568260200"/>
        <c:crosses val="autoZero"/>
        <c:crossBetween val="between"/>
      </c:valAx>
    </c:plotArea>
    <c:legend>
      <c:legendPos val="b"/>
      <c:layout/>
      <c:overlay val="0"/>
    </c:legend>
    <c:plotVisOnly val="1"/>
    <c:dispBlanksAs val="gap"/>
    <c:showDLblsOverMax val="0"/>
  </c:chart>
  <c:txPr>
    <a:bodyPr/>
    <a:lstStyle/>
    <a:p>
      <a:pPr>
        <a:defRPr sz="1400"/>
      </a:pPr>
      <a:endParaRPr lang="it-IT"/>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scatterChart>
        <c:scatterStyle val="lineMarker"/>
        <c:varyColors val="0"/>
        <c:ser>
          <c:idx val="0"/>
          <c:order val="0"/>
          <c:tx>
            <c:strRef>
              <c:f>Foglio2!$B$3</c:f>
              <c:strCache>
                <c:ptCount val="1"/>
                <c:pt idx="0">
                  <c:v>Russian Federation</c:v>
                </c:pt>
              </c:strCache>
            </c:strRef>
          </c:tx>
          <c:marker>
            <c:symbol val="none"/>
          </c:marker>
          <c:xVal>
            <c:numRef>
              <c:f>Foglio2!$A$4:$A$63</c:f>
              <c:numCache>
                <c:formatCode>General</c:formatCode>
                <c:ptCount val="60"/>
                <c:pt idx="0">
                  <c:v>1950.0</c:v>
                </c:pt>
                <c:pt idx="1">
                  <c:v>1951.0</c:v>
                </c:pt>
                <c:pt idx="2">
                  <c:v>1952.0</c:v>
                </c:pt>
                <c:pt idx="3">
                  <c:v>1953.0</c:v>
                </c:pt>
                <c:pt idx="4">
                  <c:v>1954.0</c:v>
                </c:pt>
                <c:pt idx="5">
                  <c:v>1955.0</c:v>
                </c:pt>
                <c:pt idx="6">
                  <c:v>1956.0</c:v>
                </c:pt>
                <c:pt idx="7">
                  <c:v>1957.0</c:v>
                </c:pt>
                <c:pt idx="8">
                  <c:v>1958.0</c:v>
                </c:pt>
                <c:pt idx="9">
                  <c:v>1959.0</c:v>
                </c:pt>
                <c:pt idx="10">
                  <c:v>1960.0</c:v>
                </c:pt>
                <c:pt idx="11">
                  <c:v>1961.0</c:v>
                </c:pt>
                <c:pt idx="12">
                  <c:v>1962.0</c:v>
                </c:pt>
                <c:pt idx="13">
                  <c:v>1963.0</c:v>
                </c:pt>
                <c:pt idx="14">
                  <c:v>1964.0</c:v>
                </c:pt>
                <c:pt idx="15">
                  <c:v>1965.0</c:v>
                </c:pt>
                <c:pt idx="16">
                  <c:v>1966.0</c:v>
                </c:pt>
                <c:pt idx="17">
                  <c:v>1967.0</c:v>
                </c:pt>
                <c:pt idx="18">
                  <c:v>1968.0</c:v>
                </c:pt>
                <c:pt idx="19">
                  <c:v>1969.0</c:v>
                </c:pt>
                <c:pt idx="20">
                  <c:v>1970.0</c:v>
                </c:pt>
                <c:pt idx="21">
                  <c:v>1971.0</c:v>
                </c:pt>
                <c:pt idx="22">
                  <c:v>1972.0</c:v>
                </c:pt>
                <c:pt idx="23">
                  <c:v>1973.0</c:v>
                </c:pt>
                <c:pt idx="24">
                  <c:v>1974.0</c:v>
                </c:pt>
                <c:pt idx="25">
                  <c:v>1975.0</c:v>
                </c:pt>
                <c:pt idx="26">
                  <c:v>1976.0</c:v>
                </c:pt>
                <c:pt idx="27">
                  <c:v>1977.0</c:v>
                </c:pt>
                <c:pt idx="28">
                  <c:v>1978.0</c:v>
                </c:pt>
                <c:pt idx="29">
                  <c:v>1979.0</c:v>
                </c:pt>
                <c:pt idx="30">
                  <c:v>1980.0</c:v>
                </c:pt>
                <c:pt idx="31">
                  <c:v>1981.0</c:v>
                </c:pt>
                <c:pt idx="32">
                  <c:v>1982.0</c:v>
                </c:pt>
                <c:pt idx="33">
                  <c:v>1983.0</c:v>
                </c:pt>
                <c:pt idx="34">
                  <c:v>1984.0</c:v>
                </c:pt>
                <c:pt idx="35">
                  <c:v>1985.0</c:v>
                </c:pt>
                <c:pt idx="36">
                  <c:v>1986.0</c:v>
                </c:pt>
                <c:pt idx="37">
                  <c:v>1987.0</c:v>
                </c:pt>
                <c:pt idx="38">
                  <c:v>1988.0</c:v>
                </c:pt>
                <c:pt idx="39">
                  <c:v>1989.0</c:v>
                </c:pt>
                <c:pt idx="40">
                  <c:v>1990.0</c:v>
                </c:pt>
                <c:pt idx="41">
                  <c:v>1991.0</c:v>
                </c:pt>
                <c:pt idx="42">
                  <c:v>1992.0</c:v>
                </c:pt>
                <c:pt idx="43">
                  <c:v>1993.0</c:v>
                </c:pt>
                <c:pt idx="44">
                  <c:v>1994.0</c:v>
                </c:pt>
                <c:pt idx="45">
                  <c:v>1995.0</c:v>
                </c:pt>
                <c:pt idx="46">
                  <c:v>1996.0</c:v>
                </c:pt>
                <c:pt idx="47">
                  <c:v>1997.0</c:v>
                </c:pt>
                <c:pt idx="48">
                  <c:v>1998.0</c:v>
                </c:pt>
                <c:pt idx="49">
                  <c:v>1999.0</c:v>
                </c:pt>
                <c:pt idx="50">
                  <c:v>2000.0</c:v>
                </c:pt>
                <c:pt idx="51">
                  <c:v>2001.0</c:v>
                </c:pt>
                <c:pt idx="52">
                  <c:v>2002.0</c:v>
                </c:pt>
                <c:pt idx="53">
                  <c:v>2003.0</c:v>
                </c:pt>
                <c:pt idx="54">
                  <c:v>2004.0</c:v>
                </c:pt>
                <c:pt idx="55">
                  <c:v>2005.0</c:v>
                </c:pt>
                <c:pt idx="56">
                  <c:v>2006.0</c:v>
                </c:pt>
                <c:pt idx="57">
                  <c:v>2007.0</c:v>
                </c:pt>
                <c:pt idx="58">
                  <c:v>2008.0</c:v>
                </c:pt>
                <c:pt idx="59">
                  <c:v>2009.0</c:v>
                </c:pt>
              </c:numCache>
            </c:numRef>
          </c:xVal>
          <c:yVal>
            <c:numRef>
              <c:f>Foglio2!$B$4:$B$63</c:f>
              <c:numCache>
                <c:formatCode>_-* #,##0_-;_-* #,##0\-;_-* "-"??_-;_-@_-</c:formatCode>
                <c:ptCount val="60"/>
                <c:pt idx="0">
                  <c:v>510243.0</c:v>
                </c:pt>
                <c:pt idx="1">
                  <c:v>512566.0</c:v>
                </c:pt>
                <c:pt idx="2">
                  <c:v>545792.0</c:v>
                </c:pt>
                <c:pt idx="3">
                  <c:v>569260.0</c:v>
                </c:pt>
                <c:pt idx="4">
                  <c:v>596910.0</c:v>
                </c:pt>
                <c:pt idx="5">
                  <c:v>648027.0</c:v>
                </c:pt>
                <c:pt idx="6">
                  <c:v>710065.0</c:v>
                </c:pt>
                <c:pt idx="7">
                  <c:v>724470.0</c:v>
                </c:pt>
                <c:pt idx="8">
                  <c:v>778840.0</c:v>
                </c:pt>
                <c:pt idx="9">
                  <c:v>770244.0</c:v>
                </c:pt>
                <c:pt idx="10">
                  <c:v>843434.0</c:v>
                </c:pt>
                <c:pt idx="11">
                  <c:v>891763.0</c:v>
                </c:pt>
                <c:pt idx="12">
                  <c:v>915928.0</c:v>
                </c:pt>
                <c:pt idx="13">
                  <c:v>895016.0</c:v>
                </c:pt>
                <c:pt idx="14">
                  <c:v>1.010727E6</c:v>
                </c:pt>
                <c:pt idx="15">
                  <c:v>1.068117E6</c:v>
                </c:pt>
                <c:pt idx="16">
                  <c:v>1.119932E6</c:v>
                </c:pt>
                <c:pt idx="17">
                  <c:v>1.169422E6</c:v>
                </c:pt>
                <c:pt idx="18">
                  <c:v>1.237966E6</c:v>
                </c:pt>
                <c:pt idx="19">
                  <c:v>1.255392E6</c:v>
                </c:pt>
                <c:pt idx="20">
                  <c:v>1.351818E6</c:v>
                </c:pt>
                <c:pt idx="21">
                  <c:v>1.387832E6</c:v>
                </c:pt>
                <c:pt idx="22">
                  <c:v>1.395732E6</c:v>
                </c:pt>
                <c:pt idx="23">
                  <c:v>1.51307E6</c:v>
                </c:pt>
                <c:pt idx="24">
                  <c:v>1.556984E6</c:v>
                </c:pt>
                <c:pt idx="25">
                  <c:v>1.561399E6</c:v>
                </c:pt>
                <c:pt idx="26">
                  <c:v>1.634589E6</c:v>
                </c:pt>
                <c:pt idx="27">
                  <c:v>1.673159E6</c:v>
                </c:pt>
                <c:pt idx="28">
                  <c:v>1.715215E6</c:v>
                </c:pt>
                <c:pt idx="29">
                  <c:v>1.707083E6</c:v>
                </c:pt>
                <c:pt idx="30">
                  <c:v>1.709174E6</c:v>
                </c:pt>
                <c:pt idx="31">
                  <c:v>1.724741E6</c:v>
                </c:pt>
                <c:pt idx="32">
                  <c:v>1.767262E6</c:v>
                </c:pt>
                <c:pt idx="33">
                  <c:v>1.823723E6</c:v>
                </c:pt>
                <c:pt idx="34">
                  <c:v>1.84719E6</c:v>
                </c:pt>
                <c:pt idx="35">
                  <c:v>1.863687E6</c:v>
                </c:pt>
                <c:pt idx="36">
                  <c:v>1.940363E6</c:v>
                </c:pt>
                <c:pt idx="37">
                  <c:v>1.965457E6</c:v>
                </c:pt>
                <c:pt idx="38">
                  <c:v>2.00728E6</c:v>
                </c:pt>
                <c:pt idx="39">
                  <c:v>1.186639175E6</c:v>
                </c:pt>
                <c:pt idx="40">
                  <c:v>1.15104E6</c:v>
                </c:pt>
                <c:pt idx="41">
                  <c:v>1.093487986E6</c:v>
                </c:pt>
                <c:pt idx="42">
                  <c:v>934932.2416</c:v>
                </c:pt>
                <c:pt idx="43">
                  <c:v>853593.1267</c:v>
                </c:pt>
                <c:pt idx="44">
                  <c:v>745186.8311</c:v>
                </c:pt>
                <c:pt idx="45">
                  <c:v>714634.1697</c:v>
                </c:pt>
                <c:pt idx="46">
                  <c:v>688851.8325</c:v>
                </c:pt>
                <c:pt idx="47">
                  <c:v>698365.8291</c:v>
                </c:pt>
                <c:pt idx="48">
                  <c:v>661039.1224</c:v>
                </c:pt>
                <c:pt idx="49">
                  <c:v>703022.404</c:v>
                </c:pt>
                <c:pt idx="50">
                  <c:v>773645.654</c:v>
                </c:pt>
                <c:pt idx="51">
                  <c:v>813032.8366</c:v>
                </c:pt>
                <c:pt idx="52">
                  <c:v>851601.3413</c:v>
                </c:pt>
                <c:pt idx="53">
                  <c:v>913368.8828</c:v>
                </c:pt>
                <c:pt idx="54">
                  <c:v>978687.0484</c:v>
                </c:pt>
                <c:pt idx="55">
                  <c:v>1.041201605E6</c:v>
                </c:pt>
                <c:pt idx="56">
                  <c:v>1.121122043E6</c:v>
                </c:pt>
                <c:pt idx="57">
                  <c:v>1.211494608E6</c:v>
                </c:pt>
                <c:pt idx="58">
                  <c:v>1.279338313E6</c:v>
                </c:pt>
                <c:pt idx="59">
                  <c:v>1.17827059E6</c:v>
                </c:pt>
              </c:numCache>
            </c:numRef>
          </c:yVal>
          <c:smooth val="0"/>
        </c:ser>
        <c:ser>
          <c:idx val="1"/>
          <c:order val="1"/>
          <c:tx>
            <c:strRef>
              <c:f>Foglio2!$C$3</c:f>
              <c:strCache>
                <c:ptCount val="1"/>
                <c:pt idx="0">
                  <c:v>China</c:v>
                </c:pt>
              </c:strCache>
            </c:strRef>
          </c:tx>
          <c:marker>
            <c:symbol val="none"/>
          </c:marker>
          <c:xVal>
            <c:numRef>
              <c:f>Foglio2!$A$4:$A$63</c:f>
              <c:numCache>
                <c:formatCode>General</c:formatCode>
                <c:ptCount val="60"/>
                <c:pt idx="0">
                  <c:v>1950.0</c:v>
                </c:pt>
                <c:pt idx="1">
                  <c:v>1951.0</c:v>
                </c:pt>
                <c:pt idx="2">
                  <c:v>1952.0</c:v>
                </c:pt>
                <c:pt idx="3">
                  <c:v>1953.0</c:v>
                </c:pt>
                <c:pt idx="4">
                  <c:v>1954.0</c:v>
                </c:pt>
                <c:pt idx="5">
                  <c:v>1955.0</c:v>
                </c:pt>
                <c:pt idx="6">
                  <c:v>1956.0</c:v>
                </c:pt>
                <c:pt idx="7">
                  <c:v>1957.0</c:v>
                </c:pt>
                <c:pt idx="8">
                  <c:v>1958.0</c:v>
                </c:pt>
                <c:pt idx="9">
                  <c:v>1959.0</c:v>
                </c:pt>
                <c:pt idx="10">
                  <c:v>1960.0</c:v>
                </c:pt>
                <c:pt idx="11">
                  <c:v>1961.0</c:v>
                </c:pt>
                <c:pt idx="12">
                  <c:v>1962.0</c:v>
                </c:pt>
                <c:pt idx="13">
                  <c:v>1963.0</c:v>
                </c:pt>
                <c:pt idx="14">
                  <c:v>1964.0</c:v>
                </c:pt>
                <c:pt idx="15">
                  <c:v>1965.0</c:v>
                </c:pt>
                <c:pt idx="16">
                  <c:v>1966.0</c:v>
                </c:pt>
                <c:pt idx="17">
                  <c:v>1967.0</c:v>
                </c:pt>
                <c:pt idx="18">
                  <c:v>1968.0</c:v>
                </c:pt>
                <c:pt idx="19">
                  <c:v>1969.0</c:v>
                </c:pt>
                <c:pt idx="20">
                  <c:v>1970.0</c:v>
                </c:pt>
                <c:pt idx="21">
                  <c:v>1971.0</c:v>
                </c:pt>
                <c:pt idx="22">
                  <c:v>1972.0</c:v>
                </c:pt>
                <c:pt idx="23">
                  <c:v>1973.0</c:v>
                </c:pt>
                <c:pt idx="24">
                  <c:v>1974.0</c:v>
                </c:pt>
                <c:pt idx="25">
                  <c:v>1975.0</c:v>
                </c:pt>
                <c:pt idx="26">
                  <c:v>1976.0</c:v>
                </c:pt>
                <c:pt idx="27">
                  <c:v>1977.0</c:v>
                </c:pt>
                <c:pt idx="28">
                  <c:v>1978.0</c:v>
                </c:pt>
                <c:pt idx="29">
                  <c:v>1979.0</c:v>
                </c:pt>
                <c:pt idx="30">
                  <c:v>1980.0</c:v>
                </c:pt>
                <c:pt idx="31">
                  <c:v>1981.0</c:v>
                </c:pt>
                <c:pt idx="32">
                  <c:v>1982.0</c:v>
                </c:pt>
                <c:pt idx="33">
                  <c:v>1983.0</c:v>
                </c:pt>
                <c:pt idx="34">
                  <c:v>1984.0</c:v>
                </c:pt>
                <c:pt idx="35">
                  <c:v>1985.0</c:v>
                </c:pt>
                <c:pt idx="36">
                  <c:v>1986.0</c:v>
                </c:pt>
                <c:pt idx="37">
                  <c:v>1987.0</c:v>
                </c:pt>
                <c:pt idx="38">
                  <c:v>1988.0</c:v>
                </c:pt>
                <c:pt idx="39">
                  <c:v>1989.0</c:v>
                </c:pt>
                <c:pt idx="40">
                  <c:v>1990.0</c:v>
                </c:pt>
                <c:pt idx="41">
                  <c:v>1991.0</c:v>
                </c:pt>
                <c:pt idx="42">
                  <c:v>1992.0</c:v>
                </c:pt>
                <c:pt idx="43">
                  <c:v>1993.0</c:v>
                </c:pt>
                <c:pt idx="44">
                  <c:v>1994.0</c:v>
                </c:pt>
                <c:pt idx="45">
                  <c:v>1995.0</c:v>
                </c:pt>
                <c:pt idx="46">
                  <c:v>1996.0</c:v>
                </c:pt>
                <c:pt idx="47">
                  <c:v>1997.0</c:v>
                </c:pt>
                <c:pt idx="48">
                  <c:v>1998.0</c:v>
                </c:pt>
                <c:pt idx="49">
                  <c:v>1999.0</c:v>
                </c:pt>
                <c:pt idx="50">
                  <c:v>2000.0</c:v>
                </c:pt>
                <c:pt idx="51">
                  <c:v>2001.0</c:v>
                </c:pt>
                <c:pt idx="52">
                  <c:v>2002.0</c:v>
                </c:pt>
                <c:pt idx="53">
                  <c:v>2003.0</c:v>
                </c:pt>
                <c:pt idx="54">
                  <c:v>2004.0</c:v>
                </c:pt>
                <c:pt idx="55">
                  <c:v>2005.0</c:v>
                </c:pt>
                <c:pt idx="56">
                  <c:v>2006.0</c:v>
                </c:pt>
                <c:pt idx="57">
                  <c:v>2007.0</c:v>
                </c:pt>
                <c:pt idx="58">
                  <c:v>2008.0</c:v>
                </c:pt>
                <c:pt idx="59">
                  <c:v>2009.0</c:v>
                </c:pt>
              </c:numCache>
            </c:numRef>
          </c:xVal>
          <c:yVal>
            <c:numRef>
              <c:f>Foglio2!$C$4:$C$63</c:f>
              <c:numCache>
                <c:formatCode>_-* #,##0_-;_-* #,##0\-;_-* "-"??_-;_-@_-</c:formatCode>
                <c:ptCount val="60"/>
                <c:pt idx="0">
                  <c:v>189618.39</c:v>
                </c:pt>
                <c:pt idx="1">
                  <c:v>211869.342</c:v>
                </c:pt>
                <c:pt idx="2">
                  <c:v>236730.996</c:v>
                </c:pt>
                <c:pt idx="3">
                  <c:v>248477.22</c:v>
                </c:pt>
                <c:pt idx="4">
                  <c:v>256619.7</c:v>
                </c:pt>
                <c:pt idx="5">
                  <c:v>271602.792</c:v>
                </c:pt>
                <c:pt idx="6">
                  <c:v>296358.408</c:v>
                </c:pt>
                <c:pt idx="7">
                  <c:v>313768.764</c:v>
                </c:pt>
                <c:pt idx="8">
                  <c:v>349056.198</c:v>
                </c:pt>
                <c:pt idx="9">
                  <c:v>353825.586</c:v>
                </c:pt>
                <c:pt idx="10">
                  <c:v>341871.156</c:v>
                </c:pt>
                <c:pt idx="11">
                  <c:v>282581.208</c:v>
                </c:pt>
                <c:pt idx="12">
                  <c:v>283643.91</c:v>
                </c:pt>
                <c:pt idx="13">
                  <c:v>311748.624</c:v>
                </c:pt>
                <c:pt idx="14">
                  <c:v>348541.488</c:v>
                </c:pt>
                <c:pt idx="15">
                  <c:v>388369.206</c:v>
                </c:pt>
                <c:pt idx="16">
                  <c:v>424802.934</c:v>
                </c:pt>
                <c:pt idx="17">
                  <c:v>412857.018</c:v>
                </c:pt>
                <c:pt idx="18">
                  <c:v>404591.472</c:v>
                </c:pt>
                <c:pt idx="19">
                  <c:v>439279.83</c:v>
                </c:pt>
                <c:pt idx="20">
                  <c:v>492989.238</c:v>
                </c:pt>
                <c:pt idx="21">
                  <c:v>517532.004</c:v>
                </c:pt>
                <c:pt idx="22">
                  <c:v>532655.964</c:v>
                </c:pt>
                <c:pt idx="23">
                  <c:v>572306.436</c:v>
                </c:pt>
                <c:pt idx="24">
                  <c:v>581989.176</c:v>
                </c:pt>
                <c:pt idx="25">
                  <c:v>617919.804</c:v>
                </c:pt>
                <c:pt idx="26">
                  <c:v>614221.632</c:v>
                </c:pt>
                <c:pt idx="27">
                  <c:v>652557.078</c:v>
                </c:pt>
                <c:pt idx="28">
                  <c:v>723754.242</c:v>
                </c:pt>
                <c:pt idx="29">
                  <c:v>779567.382</c:v>
                </c:pt>
                <c:pt idx="30">
                  <c:v>805843.908</c:v>
                </c:pt>
                <c:pt idx="31">
                  <c:v>854014.572</c:v>
                </c:pt>
                <c:pt idx="32">
                  <c:v>918263.5379999999</c:v>
                </c:pt>
                <c:pt idx="33">
                  <c:v>996164.316</c:v>
                </c:pt>
                <c:pt idx="34">
                  <c:v>1.120180788E6</c:v>
                </c:pt>
                <c:pt idx="35">
                  <c:v>1.235838834E6</c:v>
                </c:pt>
                <c:pt idx="36">
                  <c:v>1.31864058E6</c:v>
                </c:pt>
                <c:pt idx="37">
                  <c:v>1.457462898E6</c:v>
                </c:pt>
                <c:pt idx="38">
                  <c:v>1.560402576E6</c:v>
                </c:pt>
                <c:pt idx="39">
                  <c:v>1.588103262E6</c:v>
                </c:pt>
                <c:pt idx="40">
                  <c:v>1.643861448E6</c:v>
                </c:pt>
                <c:pt idx="41">
                  <c:v>1.752176556E6</c:v>
                </c:pt>
                <c:pt idx="42">
                  <c:v>1.922554854E6</c:v>
                </c:pt>
                <c:pt idx="43">
                  <c:v>2.108642256E6</c:v>
                </c:pt>
                <c:pt idx="44">
                  <c:v>2.31972444E6</c:v>
                </c:pt>
                <c:pt idx="45">
                  <c:v>2.670365016E6</c:v>
                </c:pt>
                <c:pt idx="46">
                  <c:v>2.725363134E6</c:v>
                </c:pt>
                <c:pt idx="47">
                  <c:v>2.868944778E6</c:v>
                </c:pt>
                <c:pt idx="48">
                  <c:v>2.877230448E6</c:v>
                </c:pt>
                <c:pt idx="49">
                  <c:v>3.066155334E6</c:v>
                </c:pt>
                <c:pt idx="50">
                  <c:v>3.343168386E6</c:v>
                </c:pt>
                <c:pt idx="51">
                  <c:v>3.700336878E6</c:v>
                </c:pt>
                <c:pt idx="52">
                  <c:v>4.15949535E6</c:v>
                </c:pt>
                <c:pt idx="53">
                  <c:v>4.789498842E6</c:v>
                </c:pt>
                <c:pt idx="54">
                  <c:v>5.273238205E6</c:v>
                </c:pt>
                <c:pt idx="55">
                  <c:v>5.82165466E6</c:v>
                </c:pt>
                <c:pt idx="56">
                  <c:v>6.497322036E6</c:v>
                </c:pt>
                <c:pt idx="57">
                  <c:v>7.343028133E6</c:v>
                </c:pt>
                <c:pt idx="58">
                  <c:v>8.044580256E6</c:v>
                </c:pt>
                <c:pt idx="59">
                  <c:v>8.776637059E6</c:v>
                </c:pt>
              </c:numCache>
            </c:numRef>
          </c:yVal>
          <c:smooth val="0"/>
        </c:ser>
        <c:ser>
          <c:idx val="2"/>
          <c:order val="2"/>
          <c:tx>
            <c:strRef>
              <c:f>Foglio2!$D$3</c:f>
              <c:strCache>
                <c:ptCount val="1"/>
                <c:pt idx="0">
                  <c:v>India</c:v>
                </c:pt>
              </c:strCache>
            </c:strRef>
          </c:tx>
          <c:marker>
            <c:symbol val="none"/>
          </c:marker>
          <c:xVal>
            <c:numRef>
              <c:f>Foglio2!$A$4:$A$63</c:f>
              <c:numCache>
                <c:formatCode>General</c:formatCode>
                <c:ptCount val="60"/>
                <c:pt idx="0">
                  <c:v>1950.0</c:v>
                </c:pt>
                <c:pt idx="1">
                  <c:v>1951.0</c:v>
                </c:pt>
                <c:pt idx="2">
                  <c:v>1952.0</c:v>
                </c:pt>
                <c:pt idx="3">
                  <c:v>1953.0</c:v>
                </c:pt>
                <c:pt idx="4">
                  <c:v>1954.0</c:v>
                </c:pt>
                <c:pt idx="5">
                  <c:v>1955.0</c:v>
                </c:pt>
                <c:pt idx="6">
                  <c:v>1956.0</c:v>
                </c:pt>
                <c:pt idx="7">
                  <c:v>1957.0</c:v>
                </c:pt>
                <c:pt idx="8">
                  <c:v>1958.0</c:v>
                </c:pt>
                <c:pt idx="9">
                  <c:v>1959.0</c:v>
                </c:pt>
                <c:pt idx="10">
                  <c:v>1960.0</c:v>
                </c:pt>
                <c:pt idx="11">
                  <c:v>1961.0</c:v>
                </c:pt>
                <c:pt idx="12">
                  <c:v>1962.0</c:v>
                </c:pt>
                <c:pt idx="13">
                  <c:v>1963.0</c:v>
                </c:pt>
                <c:pt idx="14">
                  <c:v>1964.0</c:v>
                </c:pt>
                <c:pt idx="15">
                  <c:v>1965.0</c:v>
                </c:pt>
                <c:pt idx="16">
                  <c:v>1966.0</c:v>
                </c:pt>
                <c:pt idx="17">
                  <c:v>1967.0</c:v>
                </c:pt>
                <c:pt idx="18">
                  <c:v>1968.0</c:v>
                </c:pt>
                <c:pt idx="19">
                  <c:v>1969.0</c:v>
                </c:pt>
                <c:pt idx="20">
                  <c:v>1970.0</c:v>
                </c:pt>
                <c:pt idx="21">
                  <c:v>1971.0</c:v>
                </c:pt>
                <c:pt idx="22">
                  <c:v>1972.0</c:v>
                </c:pt>
                <c:pt idx="23">
                  <c:v>1973.0</c:v>
                </c:pt>
                <c:pt idx="24">
                  <c:v>1974.0</c:v>
                </c:pt>
                <c:pt idx="25">
                  <c:v>1975.0</c:v>
                </c:pt>
                <c:pt idx="26">
                  <c:v>1976.0</c:v>
                </c:pt>
                <c:pt idx="27">
                  <c:v>1977.0</c:v>
                </c:pt>
                <c:pt idx="28">
                  <c:v>1978.0</c:v>
                </c:pt>
                <c:pt idx="29">
                  <c:v>1979.0</c:v>
                </c:pt>
                <c:pt idx="30">
                  <c:v>1980.0</c:v>
                </c:pt>
                <c:pt idx="31">
                  <c:v>1981.0</c:v>
                </c:pt>
                <c:pt idx="32">
                  <c:v>1982.0</c:v>
                </c:pt>
                <c:pt idx="33">
                  <c:v>1983.0</c:v>
                </c:pt>
                <c:pt idx="34">
                  <c:v>1984.0</c:v>
                </c:pt>
                <c:pt idx="35">
                  <c:v>1985.0</c:v>
                </c:pt>
                <c:pt idx="36">
                  <c:v>1986.0</c:v>
                </c:pt>
                <c:pt idx="37">
                  <c:v>1987.0</c:v>
                </c:pt>
                <c:pt idx="38">
                  <c:v>1988.0</c:v>
                </c:pt>
                <c:pt idx="39">
                  <c:v>1989.0</c:v>
                </c:pt>
                <c:pt idx="40">
                  <c:v>1990.0</c:v>
                </c:pt>
                <c:pt idx="41">
                  <c:v>1991.0</c:v>
                </c:pt>
                <c:pt idx="42">
                  <c:v>1992.0</c:v>
                </c:pt>
                <c:pt idx="43">
                  <c:v>1993.0</c:v>
                </c:pt>
                <c:pt idx="44">
                  <c:v>1994.0</c:v>
                </c:pt>
                <c:pt idx="45">
                  <c:v>1995.0</c:v>
                </c:pt>
                <c:pt idx="46">
                  <c:v>1996.0</c:v>
                </c:pt>
                <c:pt idx="47">
                  <c:v>1997.0</c:v>
                </c:pt>
                <c:pt idx="48">
                  <c:v>1998.0</c:v>
                </c:pt>
                <c:pt idx="49">
                  <c:v>1999.0</c:v>
                </c:pt>
                <c:pt idx="50">
                  <c:v>2000.0</c:v>
                </c:pt>
                <c:pt idx="51">
                  <c:v>2001.0</c:v>
                </c:pt>
                <c:pt idx="52">
                  <c:v>2002.0</c:v>
                </c:pt>
                <c:pt idx="53">
                  <c:v>2003.0</c:v>
                </c:pt>
                <c:pt idx="54">
                  <c:v>2004.0</c:v>
                </c:pt>
                <c:pt idx="55">
                  <c:v>2005.0</c:v>
                </c:pt>
                <c:pt idx="56">
                  <c:v>2006.0</c:v>
                </c:pt>
                <c:pt idx="57">
                  <c:v>2007.0</c:v>
                </c:pt>
                <c:pt idx="58">
                  <c:v>2008.0</c:v>
                </c:pt>
                <c:pt idx="59">
                  <c:v>2009.0</c:v>
                </c:pt>
              </c:numCache>
            </c:numRef>
          </c:xVal>
          <c:yVal>
            <c:numRef>
              <c:f>Foglio2!$D$4:$D$63</c:f>
              <c:numCache>
                <c:formatCode>_-* #,##0_-;_-* #,##0\-;_-* "-"??_-;_-@_-</c:formatCode>
                <c:ptCount val="60"/>
                <c:pt idx="0">
                  <c:v>222222.0</c:v>
                </c:pt>
                <c:pt idx="1">
                  <c:v>227362.0</c:v>
                </c:pt>
                <c:pt idx="2">
                  <c:v>234148.0</c:v>
                </c:pt>
                <c:pt idx="3">
                  <c:v>248963.0</c:v>
                </c:pt>
                <c:pt idx="4">
                  <c:v>259262.0</c:v>
                </c:pt>
                <c:pt idx="5">
                  <c:v>265527.0</c:v>
                </c:pt>
                <c:pt idx="6">
                  <c:v>280978.0</c:v>
                </c:pt>
                <c:pt idx="7">
                  <c:v>277924.0</c:v>
                </c:pt>
                <c:pt idx="8">
                  <c:v>299137.0</c:v>
                </c:pt>
                <c:pt idx="9">
                  <c:v>305499.0</c:v>
                </c:pt>
                <c:pt idx="10">
                  <c:v>326910.0</c:v>
                </c:pt>
                <c:pt idx="11">
                  <c:v>336744.0</c:v>
                </c:pt>
                <c:pt idx="12">
                  <c:v>344204.0</c:v>
                </c:pt>
                <c:pt idx="13">
                  <c:v>361442.0</c:v>
                </c:pt>
                <c:pt idx="14">
                  <c:v>389262.0</c:v>
                </c:pt>
                <c:pt idx="15">
                  <c:v>373814.0</c:v>
                </c:pt>
                <c:pt idx="16">
                  <c:v>377207.0</c:v>
                </c:pt>
                <c:pt idx="17">
                  <c:v>408349.0</c:v>
                </c:pt>
                <c:pt idx="18">
                  <c:v>418907.0</c:v>
                </c:pt>
                <c:pt idx="19">
                  <c:v>446872.0</c:v>
                </c:pt>
                <c:pt idx="20">
                  <c:v>469584.0</c:v>
                </c:pt>
                <c:pt idx="21">
                  <c:v>474338.0</c:v>
                </c:pt>
                <c:pt idx="22">
                  <c:v>472766.0</c:v>
                </c:pt>
                <c:pt idx="23">
                  <c:v>494832.0</c:v>
                </c:pt>
                <c:pt idx="24">
                  <c:v>500146.0</c:v>
                </c:pt>
                <c:pt idx="25">
                  <c:v>544683.0</c:v>
                </c:pt>
                <c:pt idx="26">
                  <c:v>551402.0</c:v>
                </c:pt>
                <c:pt idx="27">
                  <c:v>593834.0</c:v>
                </c:pt>
                <c:pt idx="28">
                  <c:v>625695.0</c:v>
                </c:pt>
                <c:pt idx="29">
                  <c:v>594510.0</c:v>
                </c:pt>
                <c:pt idx="30">
                  <c:v>637202.0</c:v>
                </c:pt>
                <c:pt idx="31">
                  <c:v>675882.0</c:v>
                </c:pt>
                <c:pt idx="32">
                  <c:v>697705.0</c:v>
                </c:pt>
                <c:pt idx="33">
                  <c:v>753942.0</c:v>
                </c:pt>
                <c:pt idx="34">
                  <c:v>783042.0</c:v>
                </c:pt>
                <c:pt idx="35">
                  <c:v>814344.0</c:v>
                </c:pt>
                <c:pt idx="36">
                  <c:v>848990.0</c:v>
                </c:pt>
                <c:pt idx="37">
                  <c:v>886154.0</c:v>
                </c:pt>
                <c:pt idx="38">
                  <c:v>978822.0</c:v>
                </c:pt>
                <c:pt idx="39">
                  <c:v>1.043912E6</c:v>
                </c:pt>
                <c:pt idx="40">
                  <c:v>1.0981E6</c:v>
                </c:pt>
                <c:pt idx="41">
                  <c:v>1.113808321E6</c:v>
                </c:pt>
                <c:pt idx="42">
                  <c:v>1.173551217E6</c:v>
                </c:pt>
                <c:pt idx="43">
                  <c:v>1.240224534E6</c:v>
                </c:pt>
                <c:pt idx="44">
                  <c:v>1.319534413E6</c:v>
                </c:pt>
                <c:pt idx="45">
                  <c:v>1.415704588E6</c:v>
                </c:pt>
                <c:pt idx="46">
                  <c:v>1.52860179E6</c:v>
                </c:pt>
                <c:pt idx="47">
                  <c:v>1.594356889E6</c:v>
                </c:pt>
                <c:pt idx="48">
                  <c:v>1.700913978E6</c:v>
                </c:pt>
                <c:pt idx="49">
                  <c:v>1.810478692E6</c:v>
                </c:pt>
                <c:pt idx="50">
                  <c:v>1.890139755E6</c:v>
                </c:pt>
                <c:pt idx="51">
                  <c:v>1.999767861E6</c:v>
                </c:pt>
                <c:pt idx="52">
                  <c:v>2.075759039E6</c:v>
                </c:pt>
                <c:pt idx="53">
                  <c:v>2.252198558E6</c:v>
                </c:pt>
                <c:pt idx="54">
                  <c:v>2.421113449E6</c:v>
                </c:pt>
                <c:pt idx="55">
                  <c:v>2.650799882E6</c:v>
                </c:pt>
                <c:pt idx="56">
                  <c:v>2.908198383E6</c:v>
                </c:pt>
                <c:pt idx="57">
                  <c:v>3.176473867E6</c:v>
                </c:pt>
                <c:pt idx="58">
                  <c:v>3.389831581E6</c:v>
                </c:pt>
                <c:pt idx="59">
                  <c:v>3.642016746E6</c:v>
                </c:pt>
              </c:numCache>
            </c:numRef>
          </c:yVal>
          <c:smooth val="0"/>
        </c:ser>
        <c:ser>
          <c:idx val="3"/>
          <c:order val="3"/>
          <c:tx>
            <c:strRef>
              <c:f>Foglio2!$E$3</c:f>
              <c:strCache>
                <c:ptCount val="1"/>
                <c:pt idx="0">
                  <c:v>Brazil</c:v>
                </c:pt>
              </c:strCache>
            </c:strRef>
          </c:tx>
          <c:marker>
            <c:symbol val="none"/>
          </c:marker>
          <c:xVal>
            <c:numRef>
              <c:f>Foglio2!$A$4:$A$63</c:f>
              <c:numCache>
                <c:formatCode>General</c:formatCode>
                <c:ptCount val="60"/>
                <c:pt idx="0">
                  <c:v>1950.0</c:v>
                </c:pt>
                <c:pt idx="1">
                  <c:v>1951.0</c:v>
                </c:pt>
                <c:pt idx="2">
                  <c:v>1952.0</c:v>
                </c:pt>
                <c:pt idx="3">
                  <c:v>1953.0</c:v>
                </c:pt>
                <c:pt idx="4">
                  <c:v>1954.0</c:v>
                </c:pt>
                <c:pt idx="5">
                  <c:v>1955.0</c:v>
                </c:pt>
                <c:pt idx="6">
                  <c:v>1956.0</c:v>
                </c:pt>
                <c:pt idx="7">
                  <c:v>1957.0</c:v>
                </c:pt>
                <c:pt idx="8">
                  <c:v>1958.0</c:v>
                </c:pt>
                <c:pt idx="9">
                  <c:v>1959.0</c:v>
                </c:pt>
                <c:pt idx="10">
                  <c:v>1960.0</c:v>
                </c:pt>
                <c:pt idx="11">
                  <c:v>1961.0</c:v>
                </c:pt>
                <c:pt idx="12">
                  <c:v>1962.0</c:v>
                </c:pt>
                <c:pt idx="13">
                  <c:v>1963.0</c:v>
                </c:pt>
                <c:pt idx="14">
                  <c:v>1964.0</c:v>
                </c:pt>
                <c:pt idx="15">
                  <c:v>1965.0</c:v>
                </c:pt>
                <c:pt idx="16">
                  <c:v>1966.0</c:v>
                </c:pt>
                <c:pt idx="17">
                  <c:v>1967.0</c:v>
                </c:pt>
                <c:pt idx="18">
                  <c:v>1968.0</c:v>
                </c:pt>
                <c:pt idx="19">
                  <c:v>1969.0</c:v>
                </c:pt>
                <c:pt idx="20">
                  <c:v>1970.0</c:v>
                </c:pt>
                <c:pt idx="21">
                  <c:v>1971.0</c:v>
                </c:pt>
                <c:pt idx="22">
                  <c:v>1972.0</c:v>
                </c:pt>
                <c:pt idx="23">
                  <c:v>1973.0</c:v>
                </c:pt>
                <c:pt idx="24">
                  <c:v>1974.0</c:v>
                </c:pt>
                <c:pt idx="25">
                  <c:v>1975.0</c:v>
                </c:pt>
                <c:pt idx="26">
                  <c:v>1976.0</c:v>
                </c:pt>
                <c:pt idx="27">
                  <c:v>1977.0</c:v>
                </c:pt>
                <c:pt idx="28">
                  <c:v>1978.0</c:v>
                </c:pt>
                <c:pt idx="29">
                  <c:v>1979.0</c:v>
                </c:pt>
                <c:pt idx="30">
                  <c:v>1980.0</c:v>
                </c:pt>
                <c:pt idx="31">
                  <c:v>1981.0</c:v>
                </c:pt>
                <c:pt idx="32">
                  <c:v>1982.0</c:v>
                </c:pt>
                <c:pt idx="33">
                  <c:v>1983.0</c:v>
                </c:pt>
                <c:pt idx="34">
                  <c:v>1984.0</c:v>
                </c:pt>
                <c:pt idx="35">
                  <c:v>1985.0</c:v>
                </c:pt>
                <c:pt idx="36">
                  <c:v>1986.0</c:v>
                </c:pt>
                <c:pt idx="37">
                  <c:v>1987.0</c:v>
                </c:pt>
                <c:pt idx="38">
                  <c:v>1988.0</c:v>
                </c:pt>
                <c:pt idx="39">
                  <c:v>1989.0</c:v>
                </c:pt>
                <c:pt idx="40">
                  <c:v>1990.0</c:v>
                </c:pt>
                <c:pt idx="41">
                  <c:v>1991.0</c:v>
                </c:pt>
                <c:pt idx="42">
                  <c:v>1992.0</c:v>
                </c:pt>
                <c:pt idx="43">
                  <c:v>1993.0</c:v>
                </c:pt>
                <c:pt idx="44">
                  <c:v>1994.0</c:v>
                </c:pt>
                <c:pt idx="45">
                  <c:v>1995.0</c:v>
                </c:pt>
                <c:pt idx="46">
                  <c:v>1996.0</c:v>
                </c:pt>
                <c:pt idx="47">
                  <c:v>1997.0</c:v>
                </c:pt>
                <c:pt idx="48">
                  <c:v>1998.0</c:v>
                </c:pt>
                <c:pt idx="49">
                  <c:v>1999.0</c:v>
                </c:pt>
                <c:pt idx="50">
                  <c:v>2000.0</c:v>
                </c:pt>
                <c:pt idx="51">
                  <c:v>2001.0</c:v>
                </c:pt>
                <c:pt idx="52">
                  <c:v>2002.0</c:v>
                </c:pt>
                <c:pt idx="53">
                  <c:v>2003.0</c:v>
                </c:pt>
                <c:pt idx="54">
                  <c:v>2004.0</c:v>
                </c:pt>
                <c:pt idx="55">
                  <c:v>2005.0</c:v>
                </c:pt>
                <c:pt idx="56">
                  <c:v>2006.0</c:v>
                </c:pt>
                <c:pt idx="57">
                  <c:v>2007.0</c:v>
                </c:pt>
                <c:pt idx="58">
                  <c:v>2008.0</c:v>
                </c:pt>
                <c:pt idx="59">
                  <c:v>2009.0</c:v>
                </c:pt>
              </c:numCache>
            </c:numRef>
          </c:xVal>
          <c:yVal>
            <c:numRef>
              <c:f>Foglio2!$E$4:$E$63</c:f>
              <c:numCache>
                <c:formatCode>_-* #,##0_-;_-* #,##0\-;_-* "-"??_-;_-@_-</c:formatCode>
                <c:ptCount val="60"/>
                <c:pt idx="0">
                  <c:v>89342.0</c:v>
                </c:pt>
                <c:pt idx="1">
                  <c:v>93608.0</c:v>
                </c:pt>
                <c:pt idx="2">
                  <c:v>99181.0</c:v>
                </c:pt>
                <c:pt idx="3">
                  <c:v>103957.0</c:v>
                </c:pt>
                <c:pt idx="4">
                  <c:v>110836.0</c:v>
                </c:pt>
                <c:pt idx="5">
                  <c:v>118960.0</c:v>
                </c:pt>
                <c:pt idx="6">
                  <c:v>120674.0</c:v>
                </c:pt>
                <c:pt idx="7">
                  <c:v>130717.0</c:v>
                </c:pt>
                <c:pt idx="8">
                  <c:v>142577.0</c:v>
                </c:pt>
                <c:pt idx="9">
                  <c:v>154538.0</c:v>
                </c:pt>
                <c:pt idx="10">
                  <c:v>167397.0</c:v>
                </c:pt>
                <c:pt idx="11">
                  <c:v>179951.0</c:v>
                </c:pt>
                <c:pt idx="12">
                  <c:v>190932.0</c:v>
                </c:pt>
                <c:pt idx="13">
                  <c:v>192912.0</c:v>
                </c:pt>
                <c:pt idx="14">
                  <c:v>199423.0</c:v>
                </c:pt>
                <c:pt idx="15">
                  <c:v>203444.0</c:v>
                </c:pt>
                <c:pt idx="16">
                  <c:v>216181.0</c:v>
                </c:pt>
                <c:pt idx="17">
                  <c:v>224877.0</c:v>
                </c:pt>
                <c:pt idx="18">
                  <c:v>244921.0</c:v>
                </c:pt>
                <c:pt idx="19">
                  <c:v>266292.0</c:v>
                </c:pt>
                <c:pt idx="20">
                  <c:v>292480.0</c:v>
                </c:pt>
                <c:pt idx="21">
                  <c:v>322159.0</c:v>
                </c:pt>
                <c:pt idx="22">
                  <c:v>356880.0</c:v>
                </c:pt>
                <c:pt idx="23">
                  <c:v>401643.0</c:v>
                </c:pt>
                <c:pt idx="24">
                  <c:v>433322.0</c:v>
                </c:pt>
                <c:pt idx="25">
                  <c:v>455918.0</c:v>
                </c:pt>
                <c:pt idx="26">
                  <c:v>498823.0</c:v>
                </c:pt>
                <c:pt idx="27">
                  <c:v>522154.0</c:v>
                </c:pt>
                <c:pt idx="28">
                  <c:v>548342.0</c:v>
                </c:pt>
                <c:pt idx="29">
                  <c:v>587289.0</c:v>
                </c:pt>
                <c:pt idx="30">
                  <c:v>639093.0</c:v>
                </c:pt>
                <c:pt idx="31">
                  <c:v>611007.0</c:v>
                </c:pt>
                <c:pt idx="32">
                  <c:v>614538.0</c:v>
                </c:pt>
                <c:pt idx="33">
                  <c:v>593575.0</c:v>
                </c:pt>
                <c:pt idx="34">
                  <c:v>625438.0</c:v>
                </c:pt>
                <c:pt idx="35">
                  <c:v>675090.0</c:v>
                </c:pt>
                <c:pt idx="36">
                  <c:v>729252.0</c:v>
                </c:pt>
                <c:pt idx="37">
                  <c:v>753685.0</c:v>
                </c:pt>
                <c:pt idx="38">
                  <c:v>751910.0</c:v>
                </c:pt>
                <c:pt idx="39">
                  <c:v>776547.0</c:v>
                </c:pt>
                <c:pt idx="40">
                  <c:v>743765.0</c:v>
                </c:pt>
                <c:pt idx="41">
                  <c:v>751425.762</c:v>
                </c:pt>
                <c:pt idx="42">
                  <c:v>747368.0628</c:v>
                </c:pt>
                <c:pt idx="43">
                  <c:v>784138.5733</c:v>
                </c:pt>
                <c:pt idx="44">
                  <c:v>830010.6916</c:v>
                </c:pt>
                <c:pt idx="45">
                  <c:v>865037.1321</c:v>
                </c:pt>
                <c:pt idx="46">
                  <c:v>883639.7459</c:v>
                </c:pt>
                <c:pt idx="47">
                  <c:v>913465.219</c:v>
                </c:pt>
                <c:pt idx="48">
                  <c:v>913788.0961</c:v>
                </c:pt>
                <c:pt idx="49">
                  <c:v>916109.8325</c:v>
                </c:pt>
                <c:pt idx="50">
                  <c:v>955559.2376</c:v>
                </c:pt>
                <c:pt idx="51">
                  <c:v>968106.864</c:v>
                </c:pt>
                <c:pt idx="52">
                  <c:v>993840.0603</c:v>
                </c:pt>
                <c:pt idx="53">
                  <c:v>1.005236297E6</c:v>
                </c:pt>
                <c:pt idx="54">
                  <c:v>1.062658331E6</c:v>
                </c:pt>
                <c:pt idx="55">
                  <c:v>1.096234929E6</c:v>
                </c:pt>
                <c:pt idx="56">
                  <c:v>1.139766429E6</c:v>
                </c:pt>
                <c:pt idx="57">
                  <c:v>1.204360604E6</c:v>
                </c:pt>
                <c:pt idx="58">
                  <c:v>1.265781791E6</c:v>
                </c:pt>
                <c:pt idx="59">
                  <c:v>1.26957787E6</c:v>
                </c:pt>
              </c:numCache>
            </c:numRef>
          </c:yVal>
          <c:smooth val="0"/>
        </c:ser>
        <c:dLbls>
          <c:showLegendKey val="0"/>
          <c:showVal val="0"/>
          <c:showCatName val="0"/>
          <c:showSerName val="0"/>
          <c:showPercent val="0"/>
          <c:showBubbleSize val="0"/>
        </c:dLbls>
        <c:axId val="1179553992"/>
        <c:axId val="1170487736"/>
      </c:scatterChart>
      <c:valAx>
        <c:axId val="1179553992"/>
        <c:scaling>
          <c:orientation val="minMax"/>
          <c:max val="2010.0"/>
          <c:min val="1950.0"/>
        </c:scaling>
        <c:delete val="0"/>
        <c:axPos val="b"/>
        <c:majorGridlines/>
        <c:minorGridlines/>
        <c:numFmt formatCode="General" sourceLinked="1"/>
        <c:majorTickMark val="out"/>
        <c:minorTickMark val="none"/>
        <c:tickLblPos val="nextTo"/>
        <c:crossAx val="1170487736"/>
        <c:crosses val="autoZero"/>
        <c:crossBetween val="midCat"/>
      </c:valAx>
      <c:valAx>
        <c:axId val="1170487736"/>
        <c:scaling>
          <c:orientation val="minMax"/>
          <c:max val="9.0E6"/>
          <c:min val="0.0"/>
        </c:scaling>
        <c:delete val="0"/>
        <c:axPos val="l"/>
        <c:majorGridlines/>
        <c:title>
          <c:tx>
            <c:rich>
              <a:bodyPr rot="-5400000" vert="horz"/>
              <a:lstStyle/>
              <a:p>
                <a:pPr>
                  <a:defRPr/>
                </a:pPr>
                <a:r>
                  <a:rPr lang="it-IT"/>
                  <a:t>PIL in US$ 1990</a:t>
                </a:r>
                <a:r>
                  <a:rPr lang="it-IT" baseline="0"/>
                  <a:t> PPA</a:t>
                </a:r>
                <a:endParaRPr lang="it-IT"/>
              </a:p>
            </c:rich>
          </c:tx>
          <c:layout/>
          <c:overlay val="0"/>
        </c:title>
        <c:numFmt formatCode="_-* #,##0_-;_-* #,##0\-;_-* &quot;-&quot;??_-;_-@_-" sourceLinked="1"/>
        <c:majorTickMark val="out"/>
        <c:minorTickMark val="none"/>
        <c:tickLblPos val="nextTo"/>
        <c:crossAx val="1179553992"/>
        <c:crosses val="autoZero"/>
        <c:crossBetween val="midCat"/>
      </c:valAx>
    </c:plotArea>
    <c:legend>
      <c:legendPos val="b"/>
      <c:layout/>
      <c:overlay val="0"/>
    </c:legend>
    <c:plotVisOnly val="1"/>
    <c:dispBlanksAs val="gap"/>
    <c:showDLblsOverMax val="0"/>
  </c:chart>
  <c:txPr>
    <a:bodyPr/>
    <a:lstStyle/>
    <a:p>
      <a:pPr>
        <a:defRPr sz="1400"/>
      </a:pPr>
      <a:endParaRPr lang="it-IT"/>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0.28275</cdr:x>
      <cdr:y>0.70418</cdr:y>
    </cdr:from>
    <cdr:to>
      <cdr:x>0.3358</cdr:x>
      <cdr:y>0.79937</cdr:y>
    </cdr:to>
    <cdr:sp macro="" textlink="">
      <cdr:nvSpPr>
        <cdr:cNvPr id="2" name="Ovale 1"/>
        <cdr:cNvSpPr/>
      </cdr:nvSpPr>
      <cdr:spPr>
        <a:xfrm xmlns:a="http://schemas.openxmlformats.org/drawingml/2006/main">
          <a:off x="2601096" y="3944349"/>
          <a:ext cx="488458" cy="536116"/>
        </a:xfrm>
        <a:prstGeom xmlns:a="http://schemas.openxmlformats.org/drawingml/2006/main" prst="ellipse">
          <a:avLst/>
        </a:prstGeom>
        <a:gradFill xmlns:a="http://schemas.openxmlformats.org/drawingml/2006/main" flip="none" rotWithShape="1">
          <a:gsLst>
            <a:gs pos="0">
              <a:schemeClr val="accent1">
                <a:tint val="100000"/>
                <a:shade val="100000"/>
                <a:satMod val="130000"/>
                <a:alpha val="16000"/>
              </a:schemeClr>
            </a:gs>
            <a:gs pos="100000">
              <a:schemeClr val="accent1">
                <a:tint val="50000"/>
                <a:shade val="100000"/>
                <a:satMod val="350000"/>
                <a:alpha val="16000"/>
              </a:schemeClr>
            </a:gs>
          </a:gsLst>
          <a:lin ang="16200000" scaled="0"/>
          <a:tileRect/>
        </a:gradFill>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it-IT"/>
        </a:p>
      </cdr:txBody>
    </cdr:sp>
  </cdr:relSizeAnchor>
  <cdr:relSizeAnchor xmlns:cdr="http://schemas.openxmlformats.org/drawingml/2006/chartDrawing">
    <cdr:from>
      <cdr:x>0.53283</cdr:x>
      <cdr:y>0.60995</cdr:y>
    </cdr:from>
    <cdr:to>
      <cdr:x>0.58588</cdr:x>
      <cdr:y>0.70539</cdr:y>
    </cdr:to>
    <cdr:sp macro="" textlink="">
      <cdr:nvSpPr>
        <cdr:cNvPr id="3" name="Ovale 2"/>
        <cdr:cNvSpPr/>
      </cdr:nvSpPr>
      <cdr:spPr>
        <a:xfrm xmlns:a="http://schemas.openxmlformats.org/drawingml/2006/main">
          <a:off x="4896826" y="3419231"/>
          <a:ext cx="488458" cy="536116"/>
        </a:xfrm>
        <a:prstGeom xmlns:a="http://schemas.openxmlformats.org/drawingml/2006/main" prst="ellipse">
          <a:avLst/>
        </a:prstGeom>
        <a:gradFill xmlns:a="http://schemas.openxmlformats.org/drawingml/2006/main" flip="none" rotWithShape="1">
          <a:gsLst>
            <a:gs pos="0">
              <a:schemeClr val="accent1">
                <a:tint val="100000"/>
                <a:shade val="100000"/>
                <a:satMod val="130000"/>
                <a:alpha val="16000"/>
              </a:schemeClr>
            </a:gs>
            <a:gs pos="100000">
              <a:schemeClr val="accent1">
                <a:tint val="50000"/>
                <a:shade val="100000"/>
                <a:satMod val="350000"/>
                <a:alpha val="16000"/>
              </a:schemeClr>
            </a:gs>
          </a:gsLst>
          <a:lin ang="16200000" scaled="0"/>
          <a:tileRect/>
        </a:gradFill>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it-IT"/>
        </a:p>
      </cdr:txBody>
    </cdr:sp>
  </cdr:relSizeAnchor>
  <cdr:relSizeAnchor xmlns:cdr="http://schemas.openxmlformats.org/drawingml/2006/chartDrawing">
    <cdr:from>
      <cdr:x>0.75618</cdr:x>
      <cdr:y>0.44383</cdr:y>
    </cdr:from>
    <cdr:to>
      <cdr:x>0.80923</cdr:x>
      <cdr:y>0.53927</cdr:y>
    </cdr:to>
    <cdr:sp macro="" textlink="">
      <cdr:nvSpPr>
        <cdr:cNvPr id="4" name="Ovale 3"/>
        <cdr:cNvSpPr/>
      </cdr:nvSpPr>
      <cdr:spPr>
        <a:xfrm xmlns:a="http://schemas.openxmlformats.org/drawingml/2006/main">
          <a:off x="6962530" y="2493108"/>
          <a:ext cx="488458" cy="536116"/>
        </a:xfrm>
        <a:prstGeom xmlns:a="http://schemas.openxmlformats.org/drawingml/2006/main" prst="ellipse">
          <a:avLst/>
        </a:prstGeom>
        <a:gradFill xmlns:a="http://schemas.openxmlformats.org/drawingml/2006/main" flip="none" rotWithShape="1">
          <a:gsLst>
            <a:gs pos="0">
              <a:schemeClr val="accent1">
                <a:tint val="100000"/>
                <a:shade val="100000"/>
                <a:satMod val="130000"/>
                <a:alpha val="16000"/>
              </a:schemeClr>
            </a:gs>
            <a:gs pos="100000">
              <a:schemeClr val="accent1">
                <a:tint val="50000"/>
                <a:shade val="100000"/>
                <a:satMod val="350000"/>
                <a:alpha val="16000"/>
              </a:schemeClr>
            </a:gs>
          </a:gsLst>
          <a:lin ang="16200000" scaled="0"/>
          <a:tileRect/>
        </a:gradFill>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it-IT"/>
        </a:p>
      </cdr:txBody>
    </cdr:sp>
  </cdr:relSizeAnchor>
  <cdr:relSizeAnchor xmlns:cdr="http://schemas.openxmlformats.org/drawingml/2006/chartDrawing">
    <cdr:from>
      <cdr:x>0.8278</cdr:x>
      <cdr:y>0.28948</cdr:y>
    </cdr:from>
    <cdr:to>
      <cdr:x>0.88085</cdr:x>
      <cdr:y>0.38492</cdr:y>
    </cdr:to>
    <cdr:sp macro="" textlink="">
      <cdr:nvSpPr>
        <cdr:cNvPr id="5" name="Ovale 4"/>
        <cdr:cNvSpPr/>
      </cdr:nvSpPr>
      <cdr:spPr>
        <a:xfrm xmlns:a="http://schemas.openxmlformats.org/drawingml/2006/main">
          <a:off x="7621954" y="1626088"/>
          <a:ext cx="488458" cy="536116"/>
        </a:xfrm>
        <a:prstGeom xmlns:a="http://schemas.openxmlformats.org/drawingml/2006/main" prst="ellipse">
          <a:avLst/>
        </a:prstGeom>
        <a:gradFill xmlns:a="http://schemas.openxmlformats.org/drawingml/2006/main" flip="none" rotWithShape="1">
          <a:gsLst>
            <a:gs pos="0">
              <a:schemeClr val="accent1">
                <a:tint val="100000"/>
                <a:shade val="100000"/>
                <a:satMod val="130000"/>
                <a:alpha val="16000"/>
              </a:schemeClr>
            </a:gs>
            <a:gs pos="100000">
              <a:schemeClr val="accent1">
                <a:tint val="50000"/>
                <a:shade val="100000"/>
                <a:satMod val="350000"/>
                <a:alpha val="16000"/>
              </a:schemeClr>
            </a:gs>
          </a:gsLst>
          <a:lin ang="16200000" scaled="0"/>
          <a:tileRect/>
        </a:gradFill>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it-IT"/>
        </a:p>
      </cdr:txBody>
    </cdr:sp>
  </cdr:relSizeAnchor>
  <cdr:relSizeAnchor xmlns:cdr="http://schemas.openxmlformats.org/drawingml/2006/chartDrawing">
    <cdr:from>
      <cdr:x>0.9392</cdr:x>
      <cdr:y>0</cdr:y>
    </cdr:from>
    <cdr:to>
      <cdr:x>0.99225</cdr:x>
      <cdr:y>0.09544</cdr:y>
    </cdr:to>
    <cdr:sp macro="" textlink="">
      <cdr:nvSpPr>
        <cdr:cNvPr id="6" name="Ovale 5"/>
        <cdr:cNvSpPr/>
      </cdr:nvSpPr>
      <cdr:spPr>
        <a:xfrm xmlns:a="http://schemas.openxmlformats.org/drawingml/2006/main">
          <a:off x="8647723" y="0"/>
          <a:ext cx="488458" cy="536116"/>
        </a:xfrm>
        <a:prstGeom xmlns:a="http://schemas.openxmlformats.org/drawingml/2006/main" prst="ellipse">
          <a:avLst/>
        </a:prstGeom>
        <a:gradFill xmlns:a="http://schemas.openxmlformats.org/drawingml/2006/main" flip="none" rotWithShape="1">
          <a:gsLst>
            <a:gs pos="0">
              <a:schemeClr val="accent1">
                <a:tint val="100000"/>
                <a:shade val="100000"/>
                <a:satMod val="130000"/>
                <a:alpha val="16000"/>
              </a:schemeClr>
            </a:gs>
            <a:gs pos="100000">
              <a:schemeClr val="accent1">
                <a:tint val="50000"/>
                <a:shade val="100000"/>
                <a:satMod val="350000"/>
                <a:alpha val="16000"/>
              </a:schemeClr>
            </a:gs>
          </a:gsLst>
          <a:lin ang="16200000" scaled="0"/>
          <a:tileRect/>
        </a:gradFill>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it-IT"/>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0"/>
                <a:cs typeface="+mn-cs"/>
              </a:defRPr>
            </a:lvl1pPr>
          </a:lstStyle>
          <a:p>
            <a:pPr>
              <a:defRPr/>
            </a:pPr>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C16DCE21-22AF-8E46-AC0C-B625404E0945}" type="datetime1">
              <a:rPr lang="it-IT"/>
              <a:pPr>
                <a:defRPr/>
              </a:pPr>
              <a:t>20/02/11</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ＭＳ Ｐゴシック" charset="0"/>
                <a:cs typeface="+mn-cs"/>
              </a:defRPr>
            </a:lvl1pPr>
          </a:lstStyle>
          <a:p>
            <a:pPr>
              <a:defRPr/>
            </a:pPr>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94F1CDD-5557-1448-AF75-1F505EA04578}" type="slidenum">
              <a:rPr lang="it-IT"/>
              <a:pPr>
                <a:defRPr/>
              </a:pPr>
              <a:t>‹n.›</a:t>
            </a:fld>
            <a:endParaRPr lang="it-IT"/>
          </a:p>
        </p:txBody>
      </p:sp>
    </p:spTree>
    <p:extLst>
      <p:ext uri="{BB962C8B-B14F-4D97-AF65-F5344CB8AC3E}">
        <p14:creationId xmlns:p14="http://schemas.microsoft.com/office/powerpoint/2010/main" val="38259314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0"/>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0CA1A7C6-ABD2-8142-984C-5235D85DA512}" type="datetime1">
              <a:rPr lang="it-IT"/>
              <a:pPr>
                <a:defRPr/>
              </a:pPr>
              <a:t>20/02/11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0"/>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39E40D61-A8C3-E749-B591-A483B03C19C9}" type="slidenum">
              <a:rPr lang="it-IT"/>
              <a:pPr>
                <a:defRPr/>
              </a:pPr>
              <a:t>‹n.›</a:t>
            </a:fld>
            <a:endParaRPr lang="it-IT"/>
          </a:p>
        </p:txBody>
      </p:sp>
    </p:spTree>
    <p:extLst>
      <p:ext uri="{BB962C8B-B14F-4D97-AF65-F5344CB8AC3E}">
        <p14:creationId xmlns:p14="http://schemas.microsoft.com/office/powerpoint/2010/main" val="112373925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pl-PL"/>
              <a:t>roberto.fini@univr.it</a:t>
            </a: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82D163DF-07E5-CF42-8C10-39333A1E2923}" type="slidenum">
              <a:rPr lang="it-IT"/>
              <a:pPr>
                <a:defRPr/>
              </a:pPr>
              <a:t>‹n.›</a:t>
            </a:fld>
            <a:endParaRPr lang="it-IT"/>
          </a:p>
        </p:txBody>
      </p:sp>
    </p:spTree>
    <p:extLst>
      <p:ext uri="{BB962C8B-B14F-4D97-AF65-F5344CB8AC3E}">
        <p14:creationId xmlns:p14="http://schemas.microsoft.com/office/powerpoint/2010/main" val="636211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pl-PL"/>
              <a:t>roberto.fini@univr.it</a:t>
            </a: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4E9715E-E219-EE41-A145-BD089E013302}" type="slidenum">
              <a:rPr lang="it-IT"/>
              <a:pPr>
                <a:defRPr/>
              </a:pPr>
              <a:t>‹n.›</a:t>
            </a:fld>
            <a:endParaRPr lang="it-IT"/>
          </a:p>
        </p:txBody>
      </p:sp>
    </p:spTree>
    <p:extLst>
      <p:ext uri="{BB962C8B-B14F-4D97-AF65-F5344CB8AC3E}">
        <p14:creationId xmlns:p14="http://schemas.microsoft.com/office/powerpoint/2010/main" val="522204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pl-PL"/>
              <a:t>roberto.fini@univr.it</a:t>
            </a: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14763E2E-B989-9C41-BF27-DA32567454A2}" type="slidenum">
              <a:rPr lang="it-IT"/>
              <a:pPr>
                <a:defRPr/>
              </a:pPr>
              <a:t>‹n.›</a:t>
            </a:fld>
            <a:endParaRPr lang="it-IT"/>
          </a:p>
        </p:txBody>
      </p:sp>
    </p:spTree>
    <p:extLst>
      <p:ext uri="{BB962C8B-B14F-4D97-AF65-F5344CB8AC3E}">
        <p14:creationId xmlns:p14="http://schemas.microsoft.com/office/powerpoint/2010/main" val="4060494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pl-PL"/>
              <a:t>roberto.fini@univr.it</a:t>
            </a: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E2E560B3-731B-5540-9F79-129513256824}" type="slidenum">
              <a:rPr lang="it-IT"/>
              <a:pPr>
                <a:defRPr/>
              </a:pPr>
              <a:t>‹n.›</a:t>
            </a:fld>
            <a:endParaRPr lang="it-IT"/>
          </a:p>
        </p:txBody>
      </p:sp>
    </p:spTree>
    <p:extLst>
      <p:ext uri="{BB962C8B-B14F-4D97-AF65-F5344CB8AC3E}">
        <p14:creationId xmlns:p14="http://schemas.microsoft.com/office/powerpoint/2010/main" val="3317028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gli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pl-PL"/>
              <a:t>roberto.fini@univr.it</a:t>
            </a: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D475C0A0-D077-7743-87EA-F0B3E1FC3410}" type="slidenum">
              <a:rPr lang="it-IT"/>
              <a:pPr>
                <a:defRPr/>
              </a:pPr>
              <a:t>‹n.›</a:t>
            </a:fld>
            <a:endParaRPr lang="it-IT"/>
          </a:p>
        </p:txBody>
      </p:sp>
    </p:spTree>
    <p:extLst>
      <p:ext uri="{BB962C8B-B14F-4D97-AF65-F5344CB8AC3E}">
        <p14:creationId xmlns:p14="http://schemas.microsoft.com/office/powerpoint/2010/main" val="1332135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pl-PL"/>
              <a:t>roberto.fini@univr.it</a:t>
            </a: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1BB1BDDB-CF3D-3545-A099-0A2838D0FDE1}" type="slidenum">
              <a:rPr lang="it-IT"/>
              <a:pPr>
                <a:defRPr/>
              </a:pPr>
              <a:t>‹n.›</a:t>
            </a:fld>
            <a:endParaRPr lang="it-IT"/>
          </a:p>
        </p:txBody>
      </p:sp>
    </p:spTree>
    <p:extLst>
      <p:ext uri="{BB962C8B-B14F-4D97-AF65-F5344CB8AC3E}">
        <p14:creationId xmlns:p14="http://schemas.microsoft.com/office/powerpoint/2010/main" val="3767258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r>
              <a:rPr lang="pl-PL"/>
              <a:t>roberto.fini@univr.it</a:t>
            </a: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BD099B7D-01FC-3640-9B5A-4F1955F0199D}" type="slidenum">
              <a:rPr lang="it-IT"/>
              <a:pPr>
                <a:defRPr/>
              </a:pPr>
              <a:t>‹n.›</a:t>
            </a:fld>
            <a:endParaRPr lang="it-IT"/>
          </a:p>
        </p:txBody>
      </p:sp>
    </p:spTree>
    <p:extLst>
      <p:ext uri="{BB962C8B-B14F-4D97-AF65-F5344CB8AC3E}">
        <p14:creationId xmlns:p14="http://schemas.microsoft.com/office/powerpoint/2010/main" val="4144800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r>
              <a:rPr lang="pl-PL"/>
              <a:t>roberto.fini@univr.it</a:t>
            </a: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28DF3AF5-D3B3-CF46-9515-E6F36D0C5FD9}" type="slidenum">
              <a:rPr lang="it-IT"/>
              <a:pPr>
                <a:defRPr/>
              </a:pPr>
              <a:t>‹n.›</a:t>
            </a:fld>
            <a:endParaRPr lang="it-IT"/>
          </a:p>
        </p:txBody>
      </p:sp>
    </p:spTree>
    <p:extLst>
      <p:ext uri="{BB962C8B-B14F-4D97-AF65-F5344CB8AC3E}">
        <p14:creationId xmlns:p14="http://schemas.microsoft.com/office/powerpoint/2010/main" val="2779889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r>
              <a:rPr lang="pl-PL"/>
              <a:t>roberto.fini@univr.it</a:t>
            </a: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D0C4F4F2-5C4C-7441-9CF1-B8BF908D75BB}" type="slidenum">
              <a:rPr lang="it-IT"/>
              <a:pPr>
                <a:defRPr/>
              </a:pPr>
              <a:t>‹n.›</a:t>
            </a:fld>
            <a:endParaRPr lang="it-IT"/>
          </a:p>
        </p:txBody>
      </p:sp>
    </p:spTree>
    <p:extLst>
      <p:ext uri="{BB962C8B-B14F-4D97-AF65-F5344CB8AC3E}">
        <p14:creationId xmlns:p14="http://schemas.microsoft.com/office/powerpoint/2010/main" val="1473349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pl-PL"/>
              <a:t>roberto.fini@univr.it</a:t>
            </a: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CB4FC8BC-68B5-7949-B7A5-5737DC2E9B94}" type="slidenum">
              <a:rPr lang="it-IT"/>
              <a:pPr>
                <a:defRPr/>
              </a:pPr>
              <a:t>‹n.›</a:t>
            </a:fld>
            <a:endParaRPr lang="it-IT"/>
          </a:p>
        </p:txBody>
      </p:sp>
    </p:spTree>
    <p:extLst>
      <p:ext uri="{BB962C8B-B14F-4D97-AF65-F5344CB8AC3E}">
        <p14:creationId xmlns:p14="http://schemas.microsoft.com/office/powerpoint/2010/main" val="1343277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pl-PL"/>
              <a:t>roberto.fini@univr.it</a:t>
            </a: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A2B6895B-BEC2-EA4A-9412-305E288F4793}" type="slidenum">
              <a:rPr lang="it-IT"/>
              <a:pPr>
                <a:defRPr/>
              </a:pPr>
              <a:t>‹n.›</a:t>
            </a:fld>
            <a:endParaRPr lang="it-IT"/>
          </a:p>
        </p:txBody>
      </p:sp>
    </p:spTree>
    <p:extLst>
      <p:ext uri="{BB962C8B-B14F-4D97-AF65-F5344CB8AC3E}">
        <p14:creationId xmlns:p14="http://schemas.microsoft.com/office/powerpoint/2010/main" val="38900422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it-IT" dirty="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ea typeface="ＭＳ Ｐゴシック" charset="0"/>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453188"/>
            <a:ext cx="2895600" cy="268287"/>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pl-PL"/>
              <a:t>roberto.fini@univr.it</a:t>
            </a: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F93A1A4C-4ABE-4A4F-93CE-6BEAF356C56F}"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spcBef>
          <a:spcPct val="0"/>
        </a:spcBef>
        <a:spcAft>
          <a:spcPct val="0"/>
        </a:spcAft>
        <a:defRPr sz="2800" b="1" i="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olo 4"/>
          <p:cNvSpPr>
            <a:spLocks noGrp="1"/>
          </p:cNvSpPr>
          <p:nvPr>
            <p:ph type="ctrTitle"/>
          </p:nvPr>
        </p:nvSpPr>
        <p:spPr>
          <a:xfrm>
            <a:off x="381000" y="2130425"/>
            <a:ext cx="8534400" cy="1470025"/>
          </a:xfrm>
        </p:spPr>
        <p:txBody>
          <a:bodyPr/>
          <a:lstStyle/>
          <a:p>
            <a:r>
              <a:rPr lang="it-IT">
                <a:latin typeface="Arial" charset="0"/>
                <a:ea typeface="ＭＳ Ｐゴシック" charset="0"/>
              </a:rPr>
              <a:t>International Political Economy</a:t>
            </a:r>
          </a:p>
        </p:txBody>
      </p:sp>
      <p:sp>
        <p:nvSpPr>
          <p:cNvPr id="15362" name="Sottotitolo 5"/>
          <p:cNvSpPr>
            <a:spLocks noGrp="1"/>
          </p:cNvSpPr>
          <p:nvPr>
            <p:ph type="subTitle" idx="1"/>
          </p:nvPr>
        </p:nvSpPr>
        <p:spPr/>
        <p:txBody>
          <a:bodyPr/>
          <a:lstStyle/>
          <a:p>
            <a:endParaRPr lang="it-IT">
              <a:latin typeface="Arial" charset="0"/>
              <a:ea typeface="ＭＳ Ｐゴシック" charset="0"/>
            </a:endParaRPr>
          </a:p>
        </p:txBody>
      </p:sp>
      <p:sp>
        <p:nvSpPr>
          <p:cNvPr id="15363" name="Segnaposto piè di pagina 3"/>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l-PL" sz="1400"/>
              <a:t>roberto.fini@univr.it</a:t>
            </a:r>
            <a:endParaRPr lang="it-IT" sz="140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olo 1"/>
          <p:cNvSpPr>
            <a:spLocks noGrp="1"/>
          </p:cNvSpPr>
          <p:nvPr>
            <p:ph type="title"/>
          </p:nvPr>
        </p:nvSpPr>
        <p:spPr/>
        <p:txBody>
          <a:bodyPr/>
          <a:lstStyle/>
          <a:p>
            <a:r>
              <a:rPr lang="it-IT">
                <a:latin typeface="Arial" charset="0"/>
                <a:ea typeface="ＭＳ Ｐゴシック" charset="0"/>
              </a:rPr>
              <a:t>OECD</a:t>
            </a:r>
          </a:p>
        </p:txBody>
      </p:sp>
      <p:pic>
        <p:nvPicPr>
          <p:cNvPr id="23554" name="Segnaposto contenuto 4" descr="Schermata 2011-02-19 a 17.46.43.png"/>
          <p:cNvPicPr>
            <a:picLocks noGrp="1" noChangeAspect="1"/>
          </p:cNvPicPr>
          <p:nvPr>
            <p:ph idx="1"/>
          </p:nvPr>
        </p:nvPicPr>
        <p:blipFill>
          <a:blip r:embed="rId2">
            <a:extLst>
              <a:ext uri="{28A0092B-C50C-407E-A947-70E740481C1C}">
                <a14:useLocalDpi xmlns:a14="http://schemas.microsoft.com/office/drawing/2010/main" val="0"/>
              </a:ext>
            </a:extLst>
          </a:blip>
          <a:srcRect t="15627" b="15627"/>
          <a:stretch>
            <a:fillRect/>
          </a:stretch>
        </p:blipFill>
        <p:spPr/>
      </p:pic>
      <p:sp>
        <p:nvSpPr>
          <p:cNvPr id="23555" name="Segnaposto piè di pagina 3"/>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l-PL" sz="1400"/>
              <a:t>roberto.fini@univr.it</a:t>
            </a:r>
            <a:endParaRPr lang="it-IT" sz="140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olo 1"/>
          <p:cNvSpPr>
            <a:spLocks noGrp="1"/>
          </p:cNvSpPr>
          <p:nvPr>
            <p:ph type="title"/>
          </p:nvPr>
        </p:nvSpPr>
        <p:spPr>
          <a:xfrm>
            <a:off x="251520" y="274638"/>
            <a:ext cx="8712968" cy="1143000"/>
          </a:xfrm>
        </p:spPr>
        <p:txBody>
          <a:bodyPr/>
          <a:lstStyle/>
          <a:p>
            <a:r>
              <a:rPr lang="it-IT" dirty="0">
                <a:latin typeface="Arial" charset="0"/>
                <a:ea typeface="ＭＳ Ｐゴシック" charset="0"/>
              </a:rPr>
              <a:t>Central </a:t>
            </a:r>
            <a:r>
              <a:rPr lang="it-IT" dirty="0" err="1">
                <a:latin typeface="Arial" charset="0"/>
                <a:ea typeface="ＭＳ Ｐゴシック" charset="0"/>
              </a:rPr>
              <a:t>Banks</a:t>
            </a:r>
            <a:r>
              <a:rPr lang="it-IT" dirty="0">
                <a:latin typeface="Arial" charset="0"/>
                <a:ea typeface="ＭＳ Ｐゴシック" charset="0"/>
              </a:rPr>
              <a:t/>
            </a:r>
            <a:br>
              <a:rPr lang="it-IT" dirty="0">
                <a:latin typeface="Arial" charset="0"/>
                <a:ea typeface="ＭＳ Ｐゴシック" charset="0"/>
              </a:rPr>
            </a:br>
            <a:r>
              <a:rPr lang="it-IT" dirty="0">
                <a:latin typeface="Arial" charset="0"/>
                <a:ea typeface="ＭＳ Ｐゴシック" charset="0"/>
              </a:rPr>
              <a:t>(</a:t>
            </a:r>
            <a:r>
              <a:rPr lang="fr-FR" dirty="0">
                <a:latin typeface="Arial" charset="0"/>
                <a:ea typeface="ＭＳ Ｐゴシック" charset="0"/>
              </a:rPr>
              <a:t>http://</a:t>
            </a:r>
            <a:r>
              <a:rPr lang="fr-FR" dirty="0" err="1">
                <a:latin typeface="Arial" charset="0"/>
                <a:ea typeface="ＭＳ Ｐゴシック" charset="0"/>
              </a:rPr>
              <a:t>centralbank.monnaie.me</a:t>
            </a:r>
            <a:r>
              <a:rPr lang="fr-FR" dirty="0">
                <a:latin typeface="Arial" charset="0"/>
                <a:ea typeface="ＭＳ Ｐゴシック" charset="0"/>
              </a:rPr>
              <a:t>/)</a:t>
            </a:r>
            <a:endParaRPr lang="it-IT" dirty="0">
              <a:latin typeface="Arial" charset="0"/>
              <a:ea typeface="ＭＳ Ｐゴシック" charset="0"/>
            </a:endParaRPr>
          </a:p>
        </p:txBody>
      </p:sp>
      <p:pic>
        <p:nvPicPr>
          <p:cNvPr id="24578" name="Segnaposto contenuto 4" descr="Schermata 2011-02-19 a 18.02.09.png"/>
          <p:cNvPicPr>
            <a:picLocks noGrp="1" noChangeAspect="1"/>
          </p:cNvPicPr>
          <p:nvPr>
            <p:ph idx="1"/>
          </p:nvPr>
        </p:nvPicPr>
        <p:blipFill>
          <a:blip r:embed="rId2">
            <a:extLst>
              <a:ext uri="{28A0092B-C50C-407E-A947-70E740481C1C}">
                <a14:useLocalDpi xmlns:a14="http://schemas.microsoft.com/office/drawing/2010/main" val="0"/>
              </a:ext>
            </a:extLst>
          </a:blip>
          <a:srcRect t="15627" b="15627"/>
          <a:stretch>
            <a:fillRect/>
          </a:stretch>
        </p:blipFill>
        <p:spPr/>
      </p:pic>
      <p:sp>
        <p:nvSpPr>
          <p:cNvPr id="24579" name="Segnaposto piè di pagina 3"/>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l-PL" sz="1400"/>
              <a:t>roberto.fini@univr.it</a:t>
            </a:r>
            <a:endParaRPr lang="it-IT" sz="1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olo 1"/>
          <p:cNvSpPr>
            <a:spLocks noGrp="1"/>
          </p:cNvSpPr>
          <p:nvPr>
            <p:ph type="title"/>
          </p:nvPr>
        </p:nvSpPr>
        <p:spPr/>
        <p:txBody>
          <a:bodyPr/>
          <a:lstStyle/>
          <a:p>
            <a:r>
              <a:rPr lang="it-IT">
                <a:latin typeface="Arial" charset="0"/>
                <a:ea typeface="ＭＳ Ｐゴシック" charset="0"/>
              </a:rPr>
              <a:t>Federal Reserve</a:t>
            </a:r>
          </a:p>
        </p:txBody>
      </p:sp>
      <p:pic>
        <p:nvPicPr>
          <p:cNvPr id="25602" name="Segnaposto contenuto 4" descr="Schermata 2011-02-19 a 17.57.09.png"/>
          <p:cNvPicPr>
            <a:picLocks noGrp="1" noChangeAspect="1"/>
          </p:cNvPicPr>
          <p:nvPr>
            <p:ph idx="1"/>
          </p:nvPr>
        </p:nvPicPr>
        <p:blipFill>
          <a:blip r:embed="rId2">
            <a:extLst>
              <a:ext uri="{28A0092B-C50C-407E-A947-70E740481C1C}">
                <a14:useLocalDpi xmlns:a14="http://schemas.microsoft.com/office/drawing/2010/main" val="0"/>
              </a:ext>
            </a:extLst>
          </a:blip>
          <a:srcRect t="15627" b="15627"/>
          <a:stretch>
            <a:fillRect/>
          </a:stretch>
        </p:blipFill>
        <p:spPr/>
      </p:pic>
      <p:sp>
        <p:nvSpPr>
          <p:cNvPr id="25603" name="Segnaposto piè di pagina 3"/>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l-PL" sz="1400"/>
              <a:t>roberto.fini@univr.it</a:t>
            </a:r>
            <a:endParaRPr lang="it-IT" sz="1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olo 1"/>
          <p:cNvSpPr>
            <a:spLocks noGrp="1"/>
          </p:cNvSpPr>
          <p:nvPr>
            <p:ph type="title"/>
          </p:nvPr>
        </p:nvSpPr>
        <p:spPr/>
        <p:txBody>
          <a:bodyPr/>
          <a:lstStyle/>
          <a:p>
            <a:r>
              <a:rPr lang="it-IT">
                <a:latin typeface="Arial" charset="0"/>
                <a:ea typeface="ＭＳ Ｐゴシック" charset="0"/>
              </a:rPr>
              <a:t>ECB</a:t>
            </a:r>
          </a:p>
        </p:txBody>
      </p:sp>
      <p:pic>
        <p:nvPicPr>
          <p:cNvPr id="26626" name="Segnaposto contenuto 4" descr="Schermata 2011-02-19 a 17.49.15.png"/>
          <p:cNvPicPr>
            <a:picLocks noGrp="1" noChangeAspect="1"/>
          </p:cNvPicPr>
          <p:nvPr>
            <p:ph idx="1"/>
          </p:nvPr>
        </p:nvPicPr>
        <p:blipFill>
          <a:blip r:embed="rId2">
            <a:extLst>
              <a:ext uri="{28A0092B-C50C-407E-A947-70E740481C1C}">
                <a14:useLocalDpi xmlns:a14="http://schemas.microsoft.com/office/drawing/2010/main" val="0"/>
              </a:ext>
            </a:extLst>
          </a:blip>
          <a:srcRect t="15627" b="15627"/>
          <a:stretch>
            <a:fillRect/>
          </a:stretch>
        </p:blipFill>
        <p:spPr/>
      </p:pic>
      <p:sp>
        <p:nvSpPr>
          <p:cNvPr id="26627" name="Segnaposto piè di pagina 3"/>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l-PL" sz="1400"/>
              <a:t>roberto.fini@univr.it</a:t>
            </a:r>
            <a:endParaRPr lang="it-IT" sz="140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olo 1"/>
          <p:cNvSpPr>
            <a:spLocks noGrp="1"/>
          </p:cNvSpPr>
          <p:nvPr>
            <p:ph type="title"/>
          </p:nvPr>
        </p:nvSpPr>
        <p:spPr/>
        <p:txBody>
          <a:bodyPr/>
          <a:lstStyle/>
          <a:p>
            <a:r>
              <a:rPr lang="it-IT">
                <a:latin typeface="Arial" charset="0"/>
                <a:ea typeface="ＭＳ Ｐゴシック" charset="0"/>
              </a:rPr>
              <a:t>Eurostat</a:t>
            </a:r>
          </a:p>
        </p:txBody>
      </p:sp>
      <p:pic>
        <p:nvPicPr>
          <p:cNvPr id="27650" name="Segnaposto contenuto 4" descr="Schermata 2011-02-19 a 17.52.32.png"/>
          <p:cNvPicPr>
            <a:picLocks noGrp="1" noChangeAspect="1"/>
          </p:cNvPicPr>
          <p:nvPr>
            <p:ph idx="1"/>
          </p:nvPr>
        </p:nvPicPr>
        <p:blipFill>
          <a:blip r:embed="rId2">
            <a:extLst>
              <a:ext uri="{28A0092B-C50C-407E-A947-70E740481C1C}">
                <a14:useLocalDpi xmlns:a14="http://schemas.microsoft.com/office/drawing/2010/main" val="0"/>
              </a:ext>
            </a:extLst>
          </a:blip>
          <a:srcRect t="15627" b="15627"/>
          <a:stretch>
            <a:fillRect/>
          </a:stretch>
        </p:blipFill>
        <p:spPr/>
      </p:pic>
      <p:sp>
        <p:nvSpPr>
          <p:cNvPr id="27651" name="Segnaposto piè di pagina 3"/>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l-PL" sz="1400"/>
              <a:t>roberto.fini@univr.it</a:t>
            </a:r>
            <a:endParaRPr lang="it-IT" sz="1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olo 1"/>
          <p:cNvSpPr>
            <a:spLocks noGrp="1"/>
          </p:cNvSpPr>
          <p:nvPr>
            <p:ph type="title"/>
          </p:nvPr>
        </p:nvSpPr>
        <p:spPr/>
        <p:txBody>
          <a:bodyPr/>
          <a:lstStyle/>
          <a:p>
            <a:r>
              <a:rPr lang="it-IT">
                <a:latin typeface="Arial" charset="0"/>
                <a:ea typeface="ＭＳ Ｐゴシック" charset="0"/>
              </a:rPr>
              <a:t>Banca d’Italia</a:t>
            </a:r>
          </a:p>
        </p:txBody>
      </p:sp>
      <p:pic>
        <p:nvPicPr>
          <p:cNvPr id="28674" name="Segnaposto contenuto 4" descr="Schermata 2011-02-19 a 17.59.01.png"/>
          <p:cNvPicPr>
            <a:picLocks noGrp="1" noChangeAspect="1"/>
          </p:cNvPicPr>
          <p:nvPr>
            <p:ph idx="1"/>
          </p:nvPr>
        </p:nvPicPr>
        <p:blipFill>
          <a:blip r:embed="rId2">
            <a:extLst>
              <a:ext uri="{28A0092B-C50C-407E-A947-70E740481C1C}">
                <a14:useLocalDpi xmlns:a14="http://schemas.microsoft.com/office/drawing/2010/main" val="0"/>
              </a:ext>
            </a:extLst>
          </a:blip>
          <a:srcRect t="15627" b="15627"/>
          <a:stretch>
            <a:fillRect/>
          </a:stretch>
        </p:blipFill>
        <p:spPr/>
      </p:pic>
      <p:sp>
        <p:nvSpPr>
          <p:cNvPr id="28675" name="Segnaposto piè di pagina 3"/>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l-PL" sz="1400"/>
              <a:t>roberto.fini@univr.it</a:t>
            </a:r>
            <a:endParaRPr lang="it-IT" sz="1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olo 1"/>
          <p:cNvSpPr>
            <a:spLocks noGrp="1"/>
          </p:cNvSpPr>
          <p:nvPr>
            <p:ph type="title"/>
          </p:nvPr>
        </p:nvSpPr>
        <p:spPr/>
        <p:txBody>
          <a:bodyPr/>
          <a:lstStyle/>
          <a:p>
            <a:r>
              <a:rPr lang="it-IT">
                <a:latin typeface="Arial" charset="0"/>
                <a:ea typeface="ＭＳ Ｐゴシック" charset="0"/>
              </a:rPr>
              <a:t>People’s Bank of China</a:t>
            </a:r>
          </a:p>
        </p:txBody>
      </p:sp>
      <p:pic>
        <p:nvPicPr>
          <p:cNvPr id="29698" name="Segnaposto contenuto 4" descr="Schermata 2011-02-19 a 18.07.37.png"/>
          <p:cNvPicPr>
            <a:picLocks noGrp="1" noChangeAspect="1"/>
          </p:cNvPicPr>
          <p:nvPr>
            <p:ph idx="1"/>
          </p:nvPr>
        </p:nvPicPr>
        <p:blipFill>
          <a:blip r:embed="rId2">
            <a:extLst>
              <a:ext uri="{28A0092B-C50C-407E-A947-70E740481C1C}">
                <a14:useLocalDpi xmlns:a14="http://schemas.microsoft.com/office/drawing/2010/main" val="0"/>
              </a:ext>
            </a:extLst>
          </a:blip>
          <a:srcRect t="15627" b="15627"/>
          <a:stretch>
            <a:fillRect/>
          </a:stretch>
        </p:blipFill>
        <p:spPr/>
      </p:pic>
      <p:sp>
        <p:nvSpPr>
          <p:cNvPr id="29699" name="Segnaposto piè di pagina 3"/>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l-PL" sz="1400"/>
              <a:t>roberto.fini@univr.it</a:t>
            </a:r>
            <a:endParaRPr lang="it-IT" sz="1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olo 1"/>
          <p:cNvSpPr>
            <a:spLocks noGrp="1"/>
          </p:cNvSpPr>
          <p:nvPr>
            <p:ph type="title"/>
          </p:nvPr>
        </p:nvSpPr>
        <p:spPr/>
        <p:txBody>
          <a:bodyPr/>
          <a:lstStyle/>
          <a:p>
            <a:r>
              <a:rPr lang="it-IT">
                <a:latin typeface="Arial" charset="0"/>
                <a:ea typeface="ＭＳ Ｐゴシック" charset="0"/>
              </a:rPr>
              <a:t>ISTAT</a:t>
            </a:r>
          </a:p>
        </p:txBody>
      </p:sp>
      <p:pic>
        <p:nvPicPr>
          <p:cNvPr id="30722" name="Segnaposto contenuto 4" descr="Schermata 2011-02-19 a 17.53.59.png"/>
          <p:cNvPicPr>
            <a:picLocks noGrp="1" noChangeAspect="1"/>
          </p:cNvPicPr>
          <p:nvPr>
            <p:ph idx="1"/>
          </p:nvPr>
        </p:nvPicPr>
        <p:blipFill>
          <a:blip r:embed="rId2">
            <a:extLst>
              <a:ext uri="{28A0092B-C50C-407E-A947-70E740481C1C}">
                <a14:useLocalDpi xmlns:a14="http://schemas.microsoft.com/office/drawing/2010/main" val="0"/>
              </a:ext>
            </a:extLst>
          </a:blip>
          <a:srcRect t="15627" b="15627"/>
          <a:stretch>
            <a:fillRect/>
          </a:stretch>
        </p:blipFill>
        <p:spPr/>
      </p:pic>
      <p:sp>
        <p:nvSpPr>
          <p:cNvPr id="30723" name="Segnaposto piè di pagina 3"/>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l-PL" sz="1400"/>
              <a:t>roberto.fini@univr.it</a:t>
            </a:r>
            <a:endParaRPr lang="it-IT" sz="1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olo 1"/>
          <p:cNvSpPr>
            <a:spLocks noGrp="1"/>
          </p:cNvSpPr>
          <p:nvPr>
            <p:ph type="title"/>
          </p:nvPr>
        </p:nvSpPr>
        <p:spPr/>
        <p:txBody>
          <a:bodyPr/>
          <a:lstStyle/>
          <a:p>
            <a:r>
              <a:rPr lang="it-IT" dirty="0"/>
              <a:t>GDP: The </a:t>
            </a:r>
            <a:r>
              <a:rPr lang="it-IT" dirty="0" err="1"/>
              <a:t>present</a:t>
            </a:r>
            <a:r>
              <a:rPr lang="it-IT" dirty="0"/>
              <a:t> and </a:t>
            </a:r>
            <a:r>
              <a:rPr lang="it-IT" dirty="0" err="1"/>
              <a:t>next</a:t>
            </a:r>
            <a:r>
              <a:rPr lang="it-IT" dirty="0"/>
              <a:t> future</a:t>
            </a:r>
            <a:endParaRPr lang="it-IT" cap="none" dirty="0">
              <a:latin typeface="Arial" charset="0"/>
              <a:ea typeface="ＭＳ Ｐゴシック" charset="0"/>
            </a:endParaRPr>
          </a:p>
        </p:txBody>
      </p:sp>
      <p:sp>
        <p:nvSpPr>
          <p:cNvPr id="32770" name="Segnaposto testo 2"/>
          <p:cNvSpPr>
            <a:spLocks noGrp="1"/>
          </p:cNvSpPr>
          <p:nvPr>
            <p:ph type="body" idx="1"/>
          </p:nvPr>
        </p:nvSpPr>
        <p:spPr/>
        <p:txBody>
          <a:bodyPr/>
          <a:lstStyle/>
          <a:p>
            <a:endParaRPr lang="it-IT" dirty="0" smtClean="0">
              <a:latin typeface="Arial" charset="0"/>
              <a:ea typeface="ＭＳ Ｐゴシック" charset="0"/>
            </a:endParaRPr>
          </a:p>
          <a:p>
            <a:r>
              <a:rPr lang="it-IT" dirty="0" err="1" smtClean="0">
                <a:latin typeface="Arial" charset="0"/>
                <a:ea typeface="ＭＳ Ｐゴシック" charset="0"/>
              </a:rPr>
              <a:t>Lesson</a:t>
            </a:r>
            <a:r>
              <a:rPr lang="it-IT" dirty="0" smtClean="0">
                <a:latin typeface="Arial" charset="0"/>
                <a:ea typeface="ＭＳ Ｐゴシック" charset="0"/>
              </a:rPr>
              <a:t> 1</a:t>
            </a:r>
          </a:p>
          <a:p>
            <a:r>
              <a:rPr lang="it-IT" dirty="0" err="1" smtClean="0">
                <a:latin typeface="Arial" charset="0"/>
                <a:ea typeface="ＭＳ Ｐゴシック" charset="0"/>
              </a:rPr>
              <a:t>Section</a:t>
            </a:r>
            <a:r>
              <a:rPr lang="it-IT" dirty="0" smtClean="0">
                <a:latin typeface="Arial" charset="0"/>
                <a:ea typeface="ＭＳ Ｐゴシック" charset="0"/>
              </a:rPr>
              <a:t> 1.3</a:t>
            </a:r>
            <a:endParaRPr lang="it-IT" dirty="0">
              <a:latin typeface="Arial" charset="0"/>
              <a:ea typeface="ＭＳ Ｐゴシック" charset="0"/>
            </a:endParaRPr>
          </a:p>
        </p:txBody>
      </p:sp>
      <p:sp>
        <p:nvSpPr>
          <p:cNvPr id="32771" name="Segnaposto piè di pagina 3"/>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l-PL" sz="1400"/>
              <a:t>roberto.fini@univr.it</a:t>
            </a:r>
            <a:endParaRPr lang="it-IT" sz="140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Segnaposto contenuto 6"/>
          <p:cNvPicPr>
            <a:picLocks noGrp="1" noChangeAspect="1"/>
          </p:cNvPicPr>
          <p:nvPr>
            <p:ph idx="1"/>
          </p:nvPr>
        </p:nvPicPr>
        <p:blipFill>
          <a:blip r:embed="rId2">
            <a:extLst>
              <a:ext uri="{28A0092B-C50C-407E-A947-70E740481C1C}">
                <a14:useLocalDpi xmlns:a14="http://schemas.microsoft.com/office/drawing/2010/main" val="0"/>
              </a:ext>
            </a:extLst>
          </a:blip>
          <a:srcRect t="244" b="244"/>
          <a:stretch>
            <a:fillRect/>
          </a:stretch>
        </p:blipFill>
        <p:spPr>
          <a:xfrm>
            <a:off x="457200" y="333375"/>
            <a:ext cx="8229600" cy="5792788"/>
          </a:xfrm>
          <a:solidFill>
            <a:srgbClr val="CCFFCC"/>
          </a:solidFill>
        </p:spPr>
      </p:pic>
      <p:sp>
        <p:nvSpPr>
          <p:cNvPr id="34818" name="Segnaposto piè di pagina 3"/>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l-PL" sz="1400"/>
              <a:t>roberto.fini@univr.it</a:t>
            </a:r>
            <a:endParaRPr lang="it-IT" sz="140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pPr>
              <a:defRPr/>
            </a:pPr>
            <a:r>
              <a:rPr lang="it-IT" dirty="0" err="1" smtClean="0"/>
              <a:t>What</a:t>
            </a:r>
            <a:r>
              <a:rPr lang="it-IT" dirty="0" smtClean="0"/>
              <a:t> </a:t>
            </a:r>
            <a:r>
              <a:rPr lang="it-IT" dirty="0" err="1" smtClean="0"/>
              <a:t>is</a:t>
            </a:r>
            <a:r>
              <a:rPr lang="it-IT" dirty="0" smtClean="0"/>
              <a:t> the </a:t>
            </a:r>
            <a:r>
              <a:rPr lang="it-IT" dirty="0" err="1" smtClean="0"/>
              <a:t>international</a:t>
            </a:r>
            <a:r>
              <a:rPr lang="it-IT" dirty="0" smtClean="0"/>
              <a:t> </a:t>
            </a:r>
            <a:r>
              <a:rPr lang="it-IT" dirty="0" err="1" smtClean="0"/>
              <a:t>political</a:t>
            </a:r>
            <a:r>
              <a:rPr lang="it-IT" dirty="0" smtClean="0"/>
              <a:t> economy?</a:t>
            </a:r>
            <a:endParaRPr lang="it-IT" dirty="0"/>
          </a:p>
        </p:txBody>
      </p:sp>
      <p:sp>
        <p:nvSpPr>
          <p:cNvPr id="16386" name="Segnaposto testo 5"/>
          <p:cNvSpPr>
            <a:spLocks noGrp="1"/>
          </p:cNvSpPr>
          <p:nvPr>
            <p:ph type="body" idx="1"/>
          </p:nvPr>
        </p:nvSpPr>
        <p:spPr/>
        <p:txBody>
          <a:bodyPr/>
          <a:lstStyle/>
          <a:p>
            <a:r>
              <a:rPr lang="it-IT" dirty="0" err="1" smtClean="0">
                <a:latin typeface="Arial" charset="0"/>
                <a:ea typeface="ＭＳ Ｐゴシック" charset="0"/>
              </a:rPr>
              <a:t>Lesson</a:t>
            </a:r>
            <a:r>
              <a:rPr lang="it-IT" dirty="0" smtClean="0">
                <a:latin typeface="Arial" charset="0"/>
                <a:ea typeface="ＭＳ Ｐゴシック" charset="0"/>
              </a:rPr>
              <a:t> 1 </a:t>
            </a:r>
          </a:p>
          <a:p>
            <a:r>
              <a:rPr lang="it-IT" dirty="0" err="1" smtClean="0">
                <a:latin typeface="Arial" charset="0"/>
                <a:ea typeface="ＭＳ Ｐゴシック" charset="0"/>
              </a:rPr>
              <a:t>Section</a:t>
            </a:r>
            <a:r>
              <a:rPr lang="it-IT" dirty="0" smtClean="0">
                <a:latin typeface="Arial" charset="0"/>
                <a:ea typeface="ＭＳ Ｐゴシック" charset="0"/>
              </a:rPr>
              <a:t> 1.1</a:t>
            </a:r>
            <a:endParaRPr lang="it-IT" dirty="0">
              <a:latin typeface="Arial" charset="0"/>
              <a:ea typeface="ＭＳ Ｐゴシック" charset="0"/>
            </a:endParaRPr>
          </a:p>
        </p:txBody>
      </p:sp>
      <p:sp>
        <p:nvSpPr>
          <p:cNvPr id="16387" name="Segnaposto piè di pagina 3"/>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l-PL" sz="1400"/>
              <a:t>roberto.fini@univr.it</a:t>
            </a:r>
            <a:endParaRPr lang="it-IT" sz="140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Segnaposto contenuto 6"/>
          <p:cNvPicPr>
            <a:picLocks noGrp="1" noChangeAspect="1"/>
          </p:cNvPicPr>
          <p:nvPr>
            <p:ph idx="1"/>
          </p:nvPr>
        </p:nvPicPr>
        <p:blipFill>
          <a:blip r:embed="rId2">
            <a:extLst>
              <a:ext uri="{28A0092B-C50C-407E-A947-70E740481C1C}">
                <a14:useLocalDpi xmlns:a14="http://schemas.microsoft.com/office/drawing/2010/main" val="0"/>
              </a:ext>
            </a:extLst>
          </a:blip>
          <a:srcRect t="1064" b="1064"/>
          <a:stretch>
            <a:fillRect/>
          </a:stretch>
        </p:blipFill>
        <p:spPr>
          <a:xfrm>
            <a:off x="457200" y="476250"/>
            <a:ext cx="8229600" cy="5649913"/>
          </a:xfrm>
          <a:solidFill>
            <a:srgbClr val="CCFFCC"/>
          </a:solidFill>
        </p:spPr>
      </p:pic>
      <p:sp>
        <p:nvSpPr>
          <p:cNvPr id="35842" name="Segnaposto piè di pagina 3"/>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l-PL" sz="1400"/>
              <a:t>roberto.fini@univr.it</a:t>
            </a:r>
            <a:endParaRPr lang="it-IT" sz="140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Segnaposto contenuto 6"/>
          <p:cNvPicPr>
            <a:picLocks noGrp="1" noChangeAspect="1"/>
          </p:cNvPicPr>
          <p:nvPr>
            <p:ph idx="1"/>
          </p:nvPr>
        </p:nvPicPr>
        <p:blipFill>
          <a:blip r:embed="rId2">
            <a:extLst>
              <a:ext uri="{28A0092B-C50C-407E-A947-70E740481C1C}">
                <a14:useLocalDpi xmlns:a14="http://schemas.microsoft.com/office/drawing/2010/main" val="0"/>
              </a:ext>
            </a:extLst>
          </a:blip>
          <a:srcRect t="1619" b="1619"/>
          <a:stretch>
            <a:fillRect/>
          </a:stretch>
        </p:blipFill>
        <p:spPr>
          <a:xfrm>
            <a:off x="457200" y="549275"/>
            <a:ext cx="8229600" cy="5576888"/>
          </a:xfrm>
          <a:solidFill>
            <a:srgbClr val="CCFFCC"/>
          </a:solidFill>
        </p:spPr>
      </p:pic>
      <p:sp>
        <p:nvSpPr>
          <p:cNvPr id="36866" name="Segnaposto piè di pagina 3"/>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l-PL" sz="1400"/>
              <a:t>roberto.fini@univr.it</a:t>
            </a:r>
            <a:endParaRPr lang="it-IT" sz="140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Segnaposto contenuto 6"/>
          <p:cNvPicPr>
            <a:picLocks noGrp="1" noChangeAspect="1"/>
          </p:cNvPicPr>
          <p:nvPr>
            <p:ph idx="1"/>
          </p:nvPr>
        </p:nvPicPr>
        <p:blipFill>
          <a:blip r:embed="rId2">
            <a:extLst>
              <a:ext uri="{28A0092B-C50C-407E-A947-70E740481C1C}">
                <a14:useLocalDpi xmlns:a14="http://schemas.microsoft.com/office/drawing/2010/main" val="0"/>
              </a:ext>
            </a:extLst>
          </a:blip>
          <a:srcRect t="1164" b="1164"/>
          <a:stretch>
            <a:fillRect/>
          </a:stretch>
        </p:blipFill>
        <p:spPr>
          <a:xfrm>
            <a:off x="457200" y="476250"/>
            <a:ext cx="8229600" cy="5649913"/>
          </a:xfrm>
          <a:solidFill>
            <a:srgbClr val="CCFFCC"/>
          </a:solidFill>
        </p:spPr>
      </p:pic>
      <p:sp>
        <p:nvSpPr>
          <p:cNvPr id="37890" name="Segnaposto piè di pagina 3"/>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l-PL" sz="1400"/>
              <a:t>roberto.fini@univr.it</a:t>
            </a:r>
            <a:endParaRPr lang="it-IT" sz="140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egnaposto piè di pagina 3"/>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l-PL" sz="1400"/>
              <a:t>roberto.fini@univr.it</a:t>
            </a:r>
            <a:endParaRPr lang="it-IT" sz="1400"/>
          </a:p>
        </p:txBody>
      </p:sp>
      <p:pic>
        <p:nvPicPr>
          <p:cNvPr id="33794" name="Segnaposto contenuto 13"/>
          <p:cNvPicPr>
            <a:picLocks noGrp="1" noChangeAspect="1"/>
          </p:cNvPicPr>
          <p:nvPr>
            <p:ph idx="1"/>
          </p:nvPr>
        </p:nvPicPr>
        <p:blipFill>
          <a:blip r:embed="rId2">
            <a:extLst>
              <a:ext uri="{28A0092B-C50C-407E-A947-70E740481C1C}">
                <a14:useLocalDpi xmlns:a14="http://schemas.microsoft.com/office/drawing/2010/main" val="0"/>
              </a:ext>
            </a:extLst>
          </a:blip>
          <a:srcRect t="635" b="635"/>
          <a:stretch>
            <a:fillRect/>
          </a:stretch>
        </p:blipFill>
        <p:spPr>
          <a:xfrm>
            <a:off x="457200" y="404813"/>
            <a:ext cx="8229600" cy="5721350"/>
          </a:xfrm>
          <a:solidFill>
            <a:srgbClr val="CCFFCC"/>
          </a:solidFill>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olo 1"/>
          <p:cNvSpPr>
            <a:spLocks noGrp="1"/>
          </p:cNvSpPr>
          <p:nvPr>
            <p:ph type="title"/>
          </p:nvPr>
        </p:nvSpPr>
        <p:spPr/>
        <p:txBody>
          <a:bodyPr/>
          <a:lstStyle/>
          <a:p>
            <a:r>
              <a:rPr lang="it-IT">
                <a:latin typeface="Arial" charset="0"/>
                <a:ea typeface="ＭＳ Ｐゴシック" charset="0"/>
              </a:rPr>
              <a:t>GDP</a:t>
            </a:r>
          </a:p>
        </p:txBody>
      </p:sp>
      <p:sp>
        <p:nvSpPr>
          <p:cNvPr id="63490" name="Segnaposto piè di pagina 3"/>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l-PL" sz="1400"/>
              <a:t>roberto.fini@univr.it</a:t>
            </a:r>
            <a:endParaRPr lang="it-IT" sz="1400"/>
          </a:p>
        </p:txBody>
      </p:sp>
      <p:graphicFrame>
        <p:nvGraphicFramePr>
          <p:cNvPr id="5" name="Segnaposto contenuto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olo 1"/>
          <p:cNvSpPr>
            <a:spLocks noGrp="1"/>
          </p:cNvSpPr>
          <p:nvPr>
            <p:ph type="title"/>
          </p:nvPr>
        </p:nvSpPr>
        <p:spPr/>
        <p:txBody>
          <a:bodyPr/>
          <a:lstStyle/>
          <a:p>
            <a:r>
              <a:rPr lang="it-IT">
                <a:latin typeface="Arial" charset="0"/>
                <a:ea typeface="ＭＳ Ｐゴシック" charset="0"/>
              </a:rPr>
              <a:t>GDP</a:t>
            </a:r>
          </a:p>
        </p:txBody>
      </p:sp>
      <p:sp>
        <p:nvSpPr>
          <p:cNvPr id="64514" name="Segnaposto piè di pagina 3"/>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l-PL" sz="1400"/>
              <a:t>roberto.fini@univr.it</a:t>
            </a:r>
            <a:endParaRPr lang="it-IT" sz="1400"/>
          </a:p>
        </p:txBody>
      </p:sp>
      <p:graphicFrame>
        <p:nvGraphicFramePr>
          <p:cNvPr id="7" name="Segnaposto contenuto 6"/>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olo 1"/>
          <p:cNvSpPr>
            <a:spLocks noGrp="1"/>
          </p:cNvSpPr>
          <p:nvPr>
            <p:ph type="title"/>
          </p:nvPr>
        </p:nvSpPr>
        <p:spPr/>
        <p:txBody>
          <a:bodyPr/>
          <a:lstStyle/>
          <a:p>
            <a:r>
              <a:rPr lang="it-IT" dirty="0" smtClean="0">
                <a:latin typeface="Arial" charset="0"/>
                <a:ea typeface="ＭＳ Ｐゴシック" charset="0"/>
              </a:rPr>
              <a:t>GDP</a:t>
            </a:r>
            <a:endParaRPr lang="it-IT" dirty="0">
              <a:latin typeface="Arial" charset="0"/>
              <a:ea typeface="ＭＳ Ｐゴシック" charset="0"/>
            </a:endParaRPr>
          </a:p>
        </p:txBody>
      </p:sp>
      <p:sp>
        <p:nvSpPr>
          <p:cNvPr id="65539" name="Segnaposto piè di pagina 3"/>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l-PL" sz="1400"/>
              <a:t>roberto.fini@univr.it</a:t>
            </a:r>
            <a:endParaRPr lang="it-IT" sz="1400"/>
          </a:p>
        </p:txBody>
      </p:sp>
      <p:graphicFrame>
        <p:nvGraphicFramePr>
          <p:cNvPr id="5" name="Shape"/>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GDP</a:t>
            </a:r>
            <a:endParaRPr lang="it-IT" dirty="0"/>
          </a:p>
        </p:txBody>
      </p:sp>
      <p:sp>
        <p:nvSpPr>
          <p:cNvPr id="4" name="Segnaposto piè di pagina 3"/>
          <p:cNvSpPr>
            <a:spLocks noGrp="1"/>
          </p:cNvSpPr>
          <p:nvPr>
            <p:ph type="ftr" sz="quarter" idx="11"/>
          </p:nvPr>
        </p:nvSpPr>
        <p:spPr/>
        <p:txBody>
          <a:bodyPr/>
          <a:lstStyle/>
          <a:p>
            <a:pPr>
              <a:defRPr/>
            </a:pPr>
            <a:r>
              <a:rPr lang="pl-PL" smtClean="0"/>
              <a:t>roberto.fini@univr.it</a:t>
            </a:r>
            <a:endParaRPr lang="it-IT"/>
          </a:p>
        </p:txBody>
      </p:sp>
      <p:graphicFrame>
        <p:nvGraphicFramePr>
          <p:cNvPr id="5" name="Segnaposto contenuto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2066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olo 1"/>
          <p:cNvSpPr>
            <a:spLocks noGrp="1"/>
          </p:cNvSpPr>
          <p:nvPr>
            <p:ph type="title"/>
          </p:nvPr>
        </p:nvSpPr>
        <p:spPr/>
        <p:txBody>
          <a:bodyPr/>
          <a:lstStyle/>
          <a:p>
            <a:r>
              <a:rPr lang="it-IT" dirty="0" smtClean="0">
                <a:latin typeface="Arial" charset="0"/>
                <a:ea typeface="ＭＳ Ｐゴシック" charset="0"/>
              </a:rPr>
              <a:t>GDP</a:t>
            </a:r>
            <a:endParaRPr lang="it-IT" dirty="0">
              <a:latin typeface="Arial" charset="0"/>
              <a:ea typeface="ＭＳ Ｐゴシック" charset="0"/>
            </a:endParaRPr>
          </a:p>
        </p:txBody>
      </p:sp>
      <p:sp>
        <p:nvSpPr>
          <p:cNvPr id="66563" name="Segnaposto piè di pagina 3"/>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l-PL" sz="1400"/>
              <a:t>roberto.fini@univr.it</a:t>
            </a:r>
            <a:endParaRPr lang="it-IT" sz="1400"/>
          </a:p>
        </p:txBody>
      </p:sp>
      <p:graphicFrame>
        <p:nvGraphicFramePr>
          <p:cNvPr id="5" name="Segnaposto contenuto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olo 1"/>
          <p:cNvSpPr>
            <a:spLocks noGrp="1"/>
          </p:cNvSpPr>
          <p:nvPr>
            <p:ph type="title"/>
          </p:nvPr>
        </p:nvSpPr>
        <p:spPr/>
        <p:txBody>
          <a:bodyPr/>
          <a:lstStyle/>
          <a:p>
            <a:r>
              <a:rPr lang="it-IT" dirty="0" smtClean="0">
                <a:latin typeface="Arial" charset="0"/>
                <a:ea typeface="ＭＳ Ｐゴシック" charset="0"/>
              </a:rPr>
              <a:t>GDP</a:t>
            </a:r>
            <a:endParaRPr lang="it-IT" dirty="0">
              <a:latin typeface="Arial" charset="0"/>
              <a:ea typeface="ＭＳ Ｐゴシック" charset="0"/>
            </a:endParaRPr>
          </a:p>
        </p:txBody>
      </p:sp>
      <p:sp>
        <p:nvSpPr>
          <p:cNvPr id="67587" name="Segnaposto piè di pagina 3"/>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l-PL" sz="1400"/>
              <a:t>roberto.fini@univr.it</a:t>
            </a:r>
            <a:endParaRPr lang="it-IT" sz="1400"/>
          </a:p>
        </p:txBody>
      </p:sp>
      <p:graphicFrame>
        <p:nvGraphicFramePr>
          <p:cNvPr id="5" name="Segnaposto contenuto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egnaposto contenuto 2"/>
          <p:cNvSpPr>
            <a:spLocks noGrp="1"/>
          </p:cNvSpPr>
          <p:nvPr>
            <p:ph idx="1"/>
          </p:nvPr>
        </p:nvSpPr>
        <p:spPr>
          <a:xfrm>
            <a:off x="250825" y="476250"/>
            <a:ext cx="8785225" cy="5649913"/>
          </a:xfrm>
        </p:spPr>
        <p:txBody>
          <a:bodyPr/>
          <a:lstStyle/>
          <a:p>
            <a:r>
              <a:rPr lang="it-IT">
                <a:latin typeface="Arial" charset="0"/>
                <a:ea typeface="ＭＳ Ｐゴシック" charset="0"/>
              </a:rPr>
              <a:t>Economies in which the relations with foreign plays a prominent role are said to be </a:t>
            </a:r>
            <a:r>
              <a:rPr lang="it-IT" i="1">
                <a:latin typeface="Arial" charset="0"/>
                <a:ea typeface="ＭＳ Ｐゴシック" charset="0"/>
              </a:rPr>
              <a:t>open</a:t>
            </a:r>
            <a:r>
              <a:rPr lang="it-IT">
                <a:latin typeface="Arial" charset="0"/>
                <a:ea typeface="ＭＳ Ｐゴシック" charset="0"/>
              </a:rPr>
              <a:t>.</a:t>
            </a:r>
          </a:p>
          <a:p>
            <a:r>
              <a:rPr lang="it-IT">
                <a:latin typeface="Arial" charset="0"/>
                <a:ea typeface="ＭＳ Ｐゴシック" charset="0"/>
              </a:rPr>
              <a:t>The analysis of such economies requires that considerable attention be paid to government decisions</a:t>
            </a:r>
          </a:p>
          <a:p>
            <a:r>
              <a:rPr lang="it-IT">
                <a:latin typeface="Arial" charset="0"/>
                <a:ea typeface="ＭＳ Ｐゴシック" charset="0"/>
              </a:rPr>
              <a:t>Particularly, this role is critical in field as:</a:t>
            </a:r>
          </a:p>
          <a:p>
            <a:pPr lvl="1"/>
            <a:r>
              <a:rPr lang="it-IT">
                <a:latin typeface="Arial" charset="0"/>
                <a:ea typeface="ＭＳ Ｐゴシック" charset="0"/>
              </a:rPr>
              <a:t>International trade</a:t>
            </a:r>
          </a:p>
          <a:p>
            <a:pPr lvl="1"/>
            <a:r>
              <a:rPr lang="it-IT">
                <a:latin typeface="Arial" charset="0"/>
                <a:ea typeface="ＭＳ Ｐゴシック" charset="0"/>
              </a:rPr>
              <a:t>Balance of payment and your deficit/surplus</a:t>
            </a:r>
          </a:p>
          <a:p>
            <a:pPr lvl="1"/>
            <a:r>
              <a:rPr lang="it-IT">
                <a:latin typeface="Arial" charset="0"/>
                <a:ea typeface="ＭＳ Ｐゴシック" charset="0"/>
              </a:rPr>
              <a:t>Fiscal and monetary policy</a:t>
            </a:r>
          </a:p>
          <a:p>
            <a:pPr lvl="1"/>
            <a:r>
              <a:rPr lang="it-IT">
                <a:latin typeface="Arial" charset="0"/>
                <a:ea typeface="ＭＳ Ｐゴシック" charset="0"/>
              </a:rPr>
              <a:t>Interest rate</a:t>
            </a:r>
          </a:p>
          <a:p>
            <a:pPr lvl="1"/>
            <a:r>
              <a:rPr lang="it-IT">
                <a:latin typeface="Arial" charset="0"/>
                <a:ea typeface="ＭＳ Ｐゴシック" charset="0"/>
              </a:rPr>
              <a:t>…</a:t>
            </a:r>
          </a:p>
        </p:txBody>
      </p:sp>
      <p:sp>
        <p:nvSpPr>
          <p:cNvPr id="17410" name="Segnaposto piè di pagina 3"/>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l-PL" sz="1400"/>
              <a:t>roberto.fini@univr.it</a:t>
            </a:r>
            <a:endParaRPr lang="it-IT" sz="140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GDP</a:t>
            </a:r>
            <a:endParaRPr lang="it-IT" dirty="0"/>
          </a:p>
        </p:txBody>
      </p:sp>
      <p:sp>
        <p:nvSpPr>
          <p:cNvPr id="4" name="Segnaposto piè di pagina 3"/>
          <p:cNvSpPr>
            <a:spLocks noGrp="1"/>
          </p:cNvSpPr>
          <p:nvPr>
            <p:ph type="ftr" sz="quarter" idx="11"/>
          </p:nvPr>
        </p:nvSpPr>
        <p:spPr/>
        <p:txBody>
          <a:bodyPr/>
          <a:lstStyle/>
          <a:p>
            <a:pPr>
              <a:defRPr/>
            </a:pPr>
            <a:r>
              <a:rPr lang="pl-PL" smtClean="0"/>
              <a:t>roberto.fini@univr.it</a:t>
            </a:r>
            <a:endParaRPr lang="it-IT"/>
          </a:p>
        </p:txBody>
      </p:sp>
      <p:graphicFrame>
        <p:nvGraphicFramePr>
          <p:cNvPr id="5" name="Segnaposto contenuto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0216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GDP</a:t>
            </a:r>
            <a:endParaRPr lang="it-IT" dirty="0"/>
          </a:p>
        </p:txBody>
      </p:sp>
      <p:sp>
        <p:nvSpPr>
          <p:cNvPr id="4" name="Segnaposto piè di pagina 3"/>
          <p:cNvSpPr>
            <a:spLocks noGrp="1"/>
          </p:cNvSpPr>
          <p:nvPr>
            <p:ph type="ftr" sz="quarter" idx="11"/>
          </p:nvPr>
        </p:nvSpPr>
        <p:spPr/>
        <p:txBody>
          <a:bodyPr/>
          <a:lstStyle/>
          <a:p>
            <a:pPr>
              <a:defRPr/>
            </a:pPr>
            <a:r>
              <a:rPr lang="pl-PL" smtClean="0"/>
              <a:t>roberto.fini@univr.it</a:t>
            </a:r>
            <a:endParaRPr lang="it-IT"/>
          </a:p>
        </p:txBody>
      </p:sp>
      <p:graphicFrame>
        <p:nvGraphicFramePr>
          <p:cNvPr id="5" name="Segnaposto contenuto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36433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GDP: </a:t>
            </a:r>
            <a:r>
              <a:rPr lang="it-IT" dirty="0" err="1" smtClean="0"/>
              <a:t>BRICs</a:t>
            </a:r>
            <a:endParaRPr lang="it-IT" dirty="0"/>
          </a:p>
        </p:txBody>
      </p:sp>
      <p:sp>
        <p:nvSpPr>
          <p:cNvPr id="4" name="Segnaposto piè di pagina 3"/>
          <p:cNvSpPr>
            <a:spLocks noGrp="1"/>
          </p:cNvSpPr>
          <p:nvPr>
            <p:ph type="ftr" sz="quarter" idx="11"/>
          </p:nvPr>
        </p:nvSpPr>
        <p:spPr/>
        <p:txBody>
          <a:bodyPr/>
          <a:lstStyle/>
          <a:p>
            <a:pPr>
              <a:defRPr/>
            </a:pPr>
            <a:r>
              <a:rPr lang="pl-PL" smtClean="0"/>
              <a:t>roberto.fini@univr.it</a:t>
            </a:r>
            <a:endParaRPr lang="it-IT"/>
          </a:p>
        </p:txBody>
      </p:sp>
      <p:graphicFrame>
        <p:nvGraphicFramePr>
          <p:cNvPr id="5" name="Segnaposto contenuto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5851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GDP: G7 vs </a:t>
            </a:r>
            <a:r>
              <a:rPr lang="it-IT" dirty="0" err="1" smtClean="0"/>
              <a:t>BRICs</a:t>
            </a:r>
            <a:endParaRPr lang="it-IT" dirty="0"/>
          </a:p>
        </p:txBody>
      </p:sp>
      <p:sp>
        <p:nvSpPr>
          <p:cNvPr id="4" name="Segnaposto piè di pagina 3"/>
          <p:cNvSpPr>
            <a:spLocks noGrp="1"/>
          </p:cNvSpPr>
          <p:nvPr>
            <p:ph type="ftr" sz="quarter" idx="11"/>
          </p:nvPr>
        </p:nvSpPr>
        <p:spPr/>
        <p:txBody>
          <a:bodyPr/>
          <a:lstStyle/>
          <a:p>
            <a:pPr>
              <a:defRPr/>
            </a:pPr>
            <a:r>
              <a:rPr lang="pl-PL" smtClean="0"/>
              <a:t>roberto.fini@univr.it</a:t>
            </a:r>
            <a:endParaRPr lang="it-IT"/>
          </a:p>
        </p:txBody>
      </p:sp>
      <p:graphicFrame>
        <p:nvGraphicFramePr>
          <p:cNvPr id="5" name="Segnaposto contenuto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089659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GDP per capita: Europe (and Canada and Japan) vs USA</a:t>
            </a:r>
            <a:endParaRPr lang="it-IT" dirty="0"/>
          </a:p>
        </p:txBody>
      </p:sp>
      <p:sp>
        <p:nvSpPr>
          <p:cNvPr id="4" name="Segnaposto piè di pagina 3"/>
          <p:cNvSpPr>
            <a:spLocks noGrp="1"/>
          </p:cNvSpPr>
          <p:nvPr>
            <p:ph type="ftr" sz="quarter" idx="11"/>
          </p:nvPr>
        </p:nvSpPr>
        <p:spPr/>
        <p:txBody>
          <a:bodyPr/>
          <a:lstStyle/>
          <a:p>
            <a:pPr>
              <a:defRPr/>
            </a:pPr>
            <a:r>
              <a:rPr lang="pl-PL" smtClean="0"/>
              <a:t>roberto.fini@univr.it</a:t>
            </a:r>
            <a:endParaRPr lang="it-IT"/>
          </a:p>
        </p:txBody>
      </p:sp>
      <p:graphicFrame>
        <p:nvGraphicFramePr>
          <p:cNvPr id="5" name="Shape"/>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6856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GDP per capita: </a:t>
            </a:r>
            <a:r>
              <a:rPr lang="it-IT" dirty="0" err="1" smtClean="0"/>
              <a:t>All</a:t>
            </a:r>
            <a:r>
              <a:rPr lang="it-IT" dirty="0" smtClean="0"/>
              <a:t> vs USA</a:t>
            </a:r>
            <a:endParaRPr lang="it-IT" dirty="0"/>
          </a:p>
        </p:txBody>
      </p:sp>
      <p:sp>
        <p:nvSpPr>
          <p:cNvPr id="4" name="Segnaposto piè di pagina 3"/>
          <p:cNvSpPr>
            <a:spLocks noGrp="1"/>
          </p:cNvSpPr>
          <p:nvPr>
            <p:ph type="ftr" sz="quarter" idx="11"/>
          </p:nvPr>
        </p:nvSpPr>
        <p:spPr/>
        <p:txBody>
          <a:bodyPr/>
          <a:lstStyle/>
          <a:p>
            <a:pPr>
              <a:defRPr/>
            </a:pPr>
            <a:r>
              <a:rPr lang="pl-PL" smtClean="0"/>
              <a:t>roberto.fini@univr.it</a:t>
            </a:r>
            <a:endParaRPr lang="it-IT"/>
          </a:p>
        </p:txBody>
      </p:sp>
      <p:graphicFrame>
        <p:nvGraphicFramePr>
          <p:cNvPr id="5" name="Shape"/>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361326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smtClean="0"/>
              <a:t>Budget deficit and the National </a:t>
            </a:r>
            <a:r>
              <a:rPr lang="it-IT" dirty="0" err="1" smtClean="0"/>
              <a:t>Debt</a:t>
            </a:r>
            <a:endParaRPr lang="it-IT" dirty="0"/>
          </a:p>
        </p:txBody>
      </p:sp>
      <p:sp>
        <p:nvSpPr>
          <p:cNvPr id="38914" name="Segnaposto testo 2"/>
          <p:cNvSpPr>
            <a:spLocks noGrp="1"/>
          </p:cNvSpPr>
          <p:nvPr>
            <p:ph type="body" idx="1"/>
          </p:nvPr>
        </p:nvSpPr>
        <p:spPr/>
        <p:txBody>
          <a:bodyPr/>
          <a:lstStyle/>
          <a:p>
            <a:r>
              <a:rPr lang="it-IT" dirty="0" err="1">
                <a:latin typeface="Arial" charset="0"/>
                <a:ea typeface="ＭＳ Ｐゴシック" charset="0"/>
              </a:rPr>
              <a:t>Lesson</a:t>
            </a:r>
            <a:r>
              <a:rPr lang="it-IT" dirty="0">
                <a:latin typeface="Arial" charset="0"/>
                <a:ea typeface="ＭＳ Ｐゴシック" charset="0"/>
              </a:rPr>
              <a:t> </a:t>
            </a:r>
            <a:r>
              <a:rPr lang="it-IT" dirty="0" smtClean="0">
                <a:latin typeface="Arial" charset="0"/>
                <a:ea typeface="ＭＳ Ｐゴシック" charset="0"/>
              </a:rPr>
              <a:t>2</a:t>
            </a:r>
          </a:p>
          <a:p>
            <a:r>
              <a:rPr lang="it-IT" dirty="0" err="1" smtClean="0">
                <a:latin typeface="Arial" charset="0"/>
                <a:ea typeface="ＭＳ Ｐゴシック" charset="0"/>
              </a:rPr>
              <a:t>Secion</a:t>
            </a:r>
            <a:r>
              <a:rPr lang="it-IT" dirty="0" smtClean="0">
                <a:latin typeface="Arial" charset="0"/>
                <a:ea typeface="ＭＳ Ｐゴシック" charset="0"/>
              </a:rPr>
              <a:t> 2.1: </a:t>
            </a:r>
            <a:r>
              <a:rPr lang="it-IT" dirty="0" err="1" smtClean="0">
                <a:latin typeface="Arial" charset="0"/>
                <a:ea typeface="ＭＳ Ｐゴシック" charset="0"/>
              </a:rPr>
              <a:t>Introduction</a:t>
            </a:r>
            <a:endParaRPr lang="it-IT" dirty="0">
              <a:latin typeface="Arial" charset="0"/>
              <a:ea typeface="ＭＳ Ｐゴシック" charset="0"/>
            </a:endParaRPr>
          </a:p>
        </p:txBody>
      </p:sp>
      <p:sp>
        <p:nvSpPr>
          <p:cNvPr id="38915" name="Segnaposto piè di pagina 3"/>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l-PL" sz="1400"/>
              <a:t>roberto.fini@univr.it</a:t>
            </a:r>
            <a:endParaRPr lang="it-IT" sz="140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olo 1"/>
          <p:cNvSpPr>
            <a:spLocks noGrp="1"/>
          </p:cNvSpPr>
          <p:nvPr>
            <p:ph type="title"/>
          </p:nvPr>
        </p:nvSpPr>
        <p:spPr/>
        <p:txBody>
          <a:bodyPr/>
          <a:lstStyle/>
          <a:p>
            <a:endParaRPr lang="it-IT" dirty="0">
              <a:latin typeface="Arial" charset="0"/>
              <a:ea typeface="ＭＳ Ｐゴシック" charset="0"/>
            </a:endParaRPr>
          </a:p>
        </p:txBody>
      </p:sp>
      <p:sp>
        <p:nvSpPr>
          <p:cNvPr id="3" name="Segnaposto contenuto 2"/>
          <p:cNvSpPr>
            <a:spLocks noGrp="1"/>
          </p:cNvSpPr>
          <p:nvPr>
            <p:ph idx="1"/>
          </p:nvPr>
        </p:nvSpPr>
        <p:spPr/>
        <p:txBody>
          <a:bodyPr>
            <a:normAutofit lnSpcReduction="10000"/>
          </a:bodyPr>
          <a:lstStyle/>
          <a:p>
            <a:pPr>
              <a:defRPr/>
            </a:pPr>
            <a:r>
              <a:rPr lang="en-US" b="1" dirty="0"/>
              <a:t>Upon completion of this chapter you should</a:t>
            </a:r>
            <a:r>
              <a:rPr lang="en-US" dirty="0"/>
              <a:t>	</a:t>
            </a:r>
          </a:p>
          <a:p>
            <a:pPr lvl="1">
              <a:defRPr/>
            </a:pPr>
            <a:r>
              <a:rPr lang="en-US" dirty="0"/>
              <a:t>	</a:t>
            </a:r>
            <a:r>
              <a:rPr lang="en-US" dirty="0" smtClean="0"/>
              <a:t>know </a:t>
            </a:r>
            <a:r>
              <a:rPr lang="en-US" dirty="0"/>
              <a:t>what's involved in calculating the structural deficit, a deficit measure designed to provide a more accurate view of the extent to which we should worry about the size of the deficit; and			</a:t>
            </a:r>
          </a:p>
          <a:p>
            <a:pPr lvl="1">
              <a:defRPr/>
            </a:pPr>
            <a:r>
              <a:rPr lang="en-US" dirty="0"/>
              <a:t>	</a:t>
            </a:r>
            <a:r>
              <a:rPr lang="en-US" dirty="0" smtClean="0"/>
              <a:t>recognize </a:t>
            </a:r>
            <a:r>
              <a:rPr lang="en-US" dirty="0"/>
              <a:t>the circumstances in which an increase in the national debt can be viewed as a burden on future generations</a:t>
            </a:r>
            <a:r>
              <a:rPr lang="en-US" dirty="0" smtClean="0"/>
              <a:t>.</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olo 1"/>
          <p:cNvSpPr>
            <a:spLocks noGrp="1"/>
          </p:cNvSpPr>
          <p:nvPr>
            <p:ph type="title"/>
          </p:nvPr>
        </p:nvSpPr>
        <p:spPr/>
        <p:txBody>
          <a:bodyPr/>
          <a:lstStyle/>
          <a:p>
            <a:endParaRPr lang="it-IT">
              <a:latin typeface="Arial" charset="0"/>
              <a:ea typeface="ＭＳ Ｐゴシック" charset="0"/>
            </a:endParaRPr>
          </a:p>
        </p:txBody>
      </p:sp>
      <p:sp>
        <p:nvSpPr>
          <p:cNvPr id="3" name="Segnaposto contenuto 2"/>
          <p:cNvSpPr>
            <a:spLocks noGrp="1"/>
          </p:cNvSpPr>
          <p:nvPr>
            <p:ph idx="1"/>
          </p:nvPr>
        </p:nvSpPr>
        <p:spPr/>
        <p:txBody>
          <a:bodyPr>
            <a:normAutofit fontScale="77500" lnSpcReduction="20000"/>
          </a:bodyPr>
          <a:lstStyle/>
          <a:p>
            <a:pPr>
              <a:defRPr/>
            </a:pPr>
            <a:r>
              <a:rPr lang="en-US" b="1" dirty="0"/>
              <a:t>When government spending exceeds tax revenues, there is a government </a:t>
            </a:r>
            <a:r>
              <a:rPr lang="en-US" b="1" i="1" dirty="0"/>
              <a:t>budget deficit,</a:t>
            </a:r>
            <a:r>
              <a:rPr lang="en-US" b="1" dirty="0"/>
              <a:t> which is financed by selling bonds. </a:t>
            </a:r>
            <a:endParaRPr lang="en-US" b="1" dirty="0" smtClean="0"/>
          </a:p>
          <a:p>
            <a:pPr>
              <a:defRPr/>
            </a:pPr>
            <a:r>
              <a:rPr lang="en-US" b="1" dirty="0" smtClean="0"/>
              <a:t>The </a:t>
            </a:r>
            <a:r>
              <a:rPr lang="en-US" b="1" dirty="0"/>
              <a:t>sum of all outstanding government bonds is called the </a:t>
            </a:r>
            <a:r>
              <a:rPr lang="en-US" b="1" i="1" dirty="0"/>
              <a:t>national debt,</a:t>
            </a:r>
            <a:r>
              <a:rPr lang="en-US" b="1" dirty="0"/>
              <a:t> which grows each year by the amount of the budget deficit. (It would shrink if there were a budget surplus.) </a:t>
            </a:r>
            <a:endParaRPr lang="en-US" b="1" dirty="0" smtClean="0"/>
          </a:p>
          <a:p>
            <a:pPr>
              <a:defRPr/>
            </a:pPr>
            <a:r>
              <a:rPr lang="en-US" b="1" dirty="0" smtClean="0"/>
              <a:t>Some </a:t>
            </a:r>
            <a:r>
              <a:rPr lang="en-US" b="1" dirty="0"/>
              <a:t>bonds are sold to the central bank, an agent of the government, so this part of the national debt the government owes to itself; consequently, nobody worries about it. </a:t>
            </a:r>
            <a:endParaRPr lang="en-US" b="1" dirty="0" smtClean="0"/>
          </a:p>
          <a:p>
            <a:pPr>
              <a:defRPr/>
            </a:pPr>
            <a:r>
              <a:rPr lang="en-US" b="1" dirty="0" smtClean="0"/>
              <a:t>The </a:t>
            </a:r>
            <a:r>
              <a:rPr lang="en-US" b="1" dirty="0"/>
              <a:t>remaining bonds are sold to the public, augmenting the publicly held national </a:t>
            </a:r>
            <a:r>
              <a:rPr lang="en-US" b="1" dirty="0" smtClean="0"/>
              <a:t>debt</a:t>
            </a:r>
            <a:endParaRPr lang="it-IT"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olo 4"/>
          <p:cNvSpPr>
            <a:spLocks noGrp="1"/>
          </p:cNvSpPr>
          <p:nvPr>
            <p:ph type="title"/>
          </p:nvPr>
        </p:nvSpPr>
        <p:spPr/>
        <p:txBody>
          <a:bodyPr/>
          <a:lstStyle/>
          <a:p>
            <a:endParaRPr lang="it-IT">
              <a:latin typeface="Arial" charset="0"/>
              <a:ea typeface="ＭＳ Ｐゴシック" charset="0"/>
            </a:endParaRPr>
          </a:p>
        </p:txBody>
      </p:sp>
      <p:sp>
        <p:nvSpPr>
          <p:cNvPr id="3" name="Segnaposto contenuto 2"/>
          <p:cNvSpPr>
            <a:spLocks noGrp="1"/>
          </p:cNvSpPr>
          <p:nvPr>
            <p:ph sz="half" idx="1"/>
          </p:nvPr>
        </p:nvSpPr>
        <p:spPr/>
        <p:txBody>
          <a:bodyPr>
            <a:normAutofit fontScale="70000" lnSpcReduction="20000"/>
          </a:bodyPr>
          <a:lstStyle/>
          <a:p>
            <a:pPr>
              <a:defRPr/>
            </a:pPr>
            <a:r>
              <a:rPr lang="en-US" b="1" dirty="0"/>
              <a:t>An important legacy of Keynes is that budget deficits became respectable side effects of efforts to keep an economy operating at full employment. </a:t>
            </a:r>
            <a:endParaRPr lang="en-US" b="1" dirty="0" smtClean="0"/>
          </a:p>
          <a:p>
            <a:pPr>
              <a:defRPr/>
            </a:pPr>
            <a:r>
              <a:rPr lang="en-US" b="1" dirty="0" smtClean="0"/>
              <a:t>Keynes's </a:t>
            </a:r>
            <a:r>
              <a:rPr lang="en-US" b="1" dirty="0"/>
              <a:t>intention was that deficits required to stimulate the economy when it is in recession would be offset by budget surpluses in times of full </a:t>
            </a:r>
            <a:r>
              <a:rPr lang="en-US" b="1" dirty="0" smtClean="0"/>
              <a:t>employment, ensuring </a:t>
            </a:r>
            <a:r>
              <a:rPr lang="en-US" b="1" dirty="0"/>
              <a:t>that in the long run the national debt would not continually grow.</a:t>
            </a:r>
            <a:endParaRPr lang="it-IT" dirty="0"/>
          </a:p>
        </p:txBody>
      </p:sp>
      <p:pic>
        <p:nvPicPr>
          <p:cNvPr id="41987" name="Segnaposto contenuto 6"/>
          <p:cNvPicPr>
            <a:picLocks noGrp="1" noChangeAspect="1"/>
          </p:cNvPicPr>
          <p:nvPr>
            <p:ph sz="half" idx="2"/>
          </p:nvPr>
        </p:nvPicPr>
        <p:blipFill>
          <a:blip r:embed="rId2">
            <a:extLst>
              <a:ext uri="{28A0092B-C50C-407E-A947-70E740481C1C}">
                <a14:useLocalDpi xmlns:a14="http://schemas.microsoft.com/office/drawing/2010/main" val="0"/>
              </a:ext>
            </a:extLst>
          </a:blip>
          <a:srcRect t="3305" b="3305"/>
          <a:stretch>
            <a:fillRect/>
          </a:stretch>
        </p:blip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olo 1"/>
          <p:cNvSpPr>
            <a:spLocks noGrp="1"/>
          </p:cNvSpPr>
          <p:nvPr>
            <p:ph type="title"/>
          </p:nvPr>
        </p:nvSpPr>
        <p:spPr/>
        <p:txBody>
          <a:bodyPr/>
          <a:lstStyle/>
          <a:p>
            <a:endParaRPr lang="it-IT">
              <a:latin typeface="Arial" charset="0"/>
              <a:ea typeface="ＭＳ Ｐゴシック" charset="0"/>
            </a:endParaRPr>
          </a:p>
        </p:txBody>
      </p:sp>
      <p:sp>
        <p:nvSpPr>
          <p:cNvPr id="18434" name="Segnaposto contenuto 2"/>
          <p:cNvSpPr>
            <a:spLocks noGrp="1"/>
          </p:cNvSpPr>
          <p:nvPr>
            <p:ph idx="1"/>
          </p:nvPr>
        </p:nvSpPr>
        <p:spPr/>
        <p:txBody>
          <a:bodyPr/>
          <a:lstStyle/>
          <a:p>
            <a:r>
              <a:rPr lang="it-IT" dirty="0">
                <a:latin typeface="Arial" charset="0"/>
                <a:ea typeface="ＭＳ Ｐゴシック" charset="0"/>
              </a:rPr>
              <a:t>The discipline </a:t>
            </a:r>
            <a:r>
              <a:rPr lang="it-IT" dirty="0" err="1">
                <a:latin typeface="Arial" charset="0"/>
                <a:ea typeface="ＭＳ Ｐゴシック" charset="0"/>
              </a:rPr>
              <a:t>that</a:t>
            </a:r>
            <a:r>
              <a:rPr lang="it-IT" dirty="0">
                <a:latin typeface="Arial" charset="0"/>
                <a:ea typeface="ＭＳ Ｐゴシック" charset="0"/>
              </a:rPr>
              <a:t> </a:t>
            </a:r>
            <a:r>
              <a:rPr lang="it-IT" dirty="0" err="1">
                <a:latin typeface="Arial" charset="0"/>
                <a:ea typeface="ＭＳ Ｐゴシック" charset="0"/>
              </a:rPr>
              <a:t>analyzes</a:t>
            </a:r>
            <a:r>
              <a:rPr lang="it-IT" dirty="0">
                <a:latin typeface="Arial" charset="0"/>
                <a:ea typeface="ＭＳ Ｐゴシック" charset="0"/>
              </a:rPr>
              <a:t> the </a:t>
            </a:r>
            <a:r>
              <a:rPr lang="it-IT" dirty="0" err="1">
                <a:latin typeface="Arial" charset="0"/>
                <a:ea typeface="ＭＳ Ｐゴシック" charset="0"/>
              </a:rPr>
              <a:t>government</a:t>
            </a:r>
            <a:r>
              <a:rPr lang="it-IT" dirty="0">
                <a:latin typeface="Arial" charset="0"/>
                <a:ea typeface="ＭＳ Ｐゴシック" charset="0"/>
              </a:rPr>
              <a:t> </a:t>
            </a:r>
            <a:r>
              <a:rPr lang="it-IT" dirty="0" err="1">
                <a:latin typeface="Arial" charset="0"/>
                <a:ea typeface="ＭＳ Ｐゴシック" charset="0"/>
              </a:rPr>
              <a:t>role</a:t>
            </a:r>
            <a:r>
              <a:rPr lang="it-IT" dirty="0">
                <a:latin typeface="Arial" charset="0"/>
                <a:ea typeface="ＭＳ Ｐゴシック" charset="0"/>
              </a:rPr>
              <a:t> in </a:t>
            </a:r>
            <a:r>
              <a:rPr lang="it-IT" dirty="0" err="1">
                <a:latin typeface="Arial" charset="0"/>
                <a:ea typeface="ＭＳ Ｐゴシック" charset="0"/>
              </a:rPr>
              <a:t>economies</a:t>
            </a:r>
            <a:r>
              <a:rPr lang="it-IT" dirty="0">
                <a:latin typeface="Arial" charset="0"/>
                <a:ea typeface="ＭＳ Ｐゴシック" charset="0"/>
              </a:rPr>
              <a:t> </a:t>
            </a:r>
            <a:r>
              <a:rPr lang="it-IT" dirty="0" err="1">
                <a:latin typeface="Arial" charset="0"/>
                <a:ea typeface="ＭＳ Ｐゴシック" charset="0"/>
              </a:rPr>
              <a:t>is</a:t>
            </a:r>
            <a:r>
              <a:rPr lang="it-IT" dirty="0">
                <a:latin typeface="Arial" charset="0"/>
                <a:ea typeface="ＭＳ Ｐゴシック" charset="0"/>
              </a:rPr>
              <a:t> the </a:t>
            </a:r>
            <a:r>
              <a:rPr lang="it-IT" dirty="0" err="1">
                <a:latin typeface="Arial" charset="0"/>
                <a:ea typeface="ＭＳ Ｐゴシック" charset="0"/>
              </a:rPr>
              <a:t>Political</a:t>
            </a:r>
            <a:r>
              <a:rPr lang="it-IT" dirty="0">
                <a:latin typeface="Arial" charset="0"/>
                <a:ea typeface="ＭＳ Ｐゴシック" charset="0"/>
              </a:rPr>
              <a:t> </a:t>
            </a:r>
            <a:r>
              <a:rPr lang="it-IT" dirty="0" smtClean="0">
                <a:latin typeface="Arial" charset="0"/>
                <a:ea typeface="ＭＳ Ｐゴシック" charset="0"/>
              </a:rPr>
              <a:t>Economy</a:t>
            </a:r>
            <a:endParaRPr lang="it-IT" dirty="0">
              <a:latin typeface="Arial" charset="0"/>
              <a:ea typeface="ＭＳ Ｐゴシック" charset="0"/>
            </a:endParaRPr>
          </a:p>
          <a:p>
            <a:r>
              <a:rPr lang="it-IT" dirty="0">
                <a:latin typeface="Arial" charset="0"/>
                <a:ea typeface="ＭＳ Ｐゴシック" charset="0"/>
              </a:rPr>
              <a:t>The discipline </a:t>
            </a:r>
            <a:r>
              <a:rPr lang="it-IT" dirty="0" err="1">
                <a:latin typeface="Arial" charset="0"/>
                <a:ea typeface="ＭＳ Ｐゴシック" charset="0"/>
              </a:rPr>
              <a:t>that</a:t>
            </a:r>
            <a:r>
              <a:rPr lang="it-IT" dirty="0">
                <a:latin typeface="Arial" charset="0"/>
                <a:ea typeface="ＭＳ Ｐゴシック" charset="0"/>
              </a:rPr>
              <a:t> </a:t>
            </a:r>
            <a:r>
              <a:rPr lang="it-IT" dirty="0" err="1">
                <a:latin typeface="Arial" charset="0"/>
                <a:ea typeface="ＭＳ Ｐゴシック" charset="0"/>
              </a:rPr>
              <a:t>studies</a:t>
            </a:r>
            <a:r>
              <a:rPr lang="it-IT" dirty="0">
                <a:latin typeface="Arial" charset="0"/>
                <a:ea typeface="ＭＳ Ｐゴシック" charset="0"/>
              </a:rPr>
              <a:t> </a:t>
            </a:r>
            <a:r>
              <a:rPr lang="it-IT" dirty="0" err="1">
                <a:latin typeface="Arial" charset="0"/>
                <a:ea typeface="ＭＳ Ｐゴシック" charset="0"/>
              </a:rPr>
              <a:t>how</a:t>
            </a:r>
            <a:r>
              <a:rPr lang="it-IT" dirty="0">
                <a:latin typeface="Arial" charset="0"/>
                <a:ea typeface="ＭＳ Ｐゴシック" charset="0"/>
              </a:rPr>
              <a:t> the </a:t>
            </a:r>
            <a:r>
              <a:rPr lang="it-IT" dirty="0" err="1">
                <a:latin typeface="Arial" charset="0"/>
                <a:ea typeface="ＭＳ Ｐゴシック" charset="0"/>
              </a:rPr>
              <a:t>government</a:t>
            </a:r>
            <a:r>
              <a:rPr lang="it-IT" dirty="0">
                <a:latin typeface="Arial" charset="0"/>
                <a:ea typeface="ＭＳ Ｐゴシック" charset="0"/>
              </a:rPr>
              <a:t> </a:t>
            </a:r>
            <a:r>
              <a:rPr lang="it-IT" dirty="0" err="1">
                <a:latin typeface="Arial" charset="0"/>
                <a:ea typeface="ＭＳ Ｐゴシック" charset="0"/>
              </a:rPr>
              <a:t>decisions</a:t>
            </a:r>
            <a:r>
              <a:rPr lang="it-IT" dirty="0">
                <a:latin typeface="Arial" charset="0"/>
                <a:ea typeface="ＭＳ Ｐゴシック" charset="0"/>
              </a:rPr>
              <a:t> </a:t>
            </a:r>
            <a:r>
              <a:rPr lang="it-IT" dirty="0" err="1">
                <a:latin typeface="Arial" charset="0"/>
                <a:ea typeface="ＭＳ Ｐゴシック" charset="0"/>
              </a:rPr>
              <a:t>have</a:t>
            </a:r>
            <a:r>
              <a:rPr lang="it-IT" dirty="0">
                <a:latin typeface="Arial" charset="0"/>
                <a:ea typeface="ＭＳ Ｐゴシック" charset="0"/>
              </a:rPr>
              <a:t> </a:t>
            </a:r>
            <a:r>
              <a:rPr lang="it-IT" dirty="0" err="1">
                <a:latin typeface="Arial" charset="0"/>
                <a:ea typeface="ＭＳ Ｐゴシック" charset="0"/>
              </a:rPr>
              <a:t>effect</a:t>
            </a:r>
            <a:r>
              <a:rPr lang="it-IT" dirty="0">
                <a:latin typeface="Arial" charset="0"/>
                <a:ea typeface="ＭＳ Ｐゴシック" charset="0"/>
              </a:rPr>
              <a:t> with </a:t>
            </a:r>
            <a:r>
              <a:rPr lang="it-IT" dirty="0" err="1">
                <a:latin typeface="Arial" charset="0"/>
                <a:ea typeface="ＭＳ Ｐゴシック" charset="0"/>
              </a:rPr>
              <a:t>international</a:t>
            </a:r>
            <a:r>
              <a:rPr lang="it-IT" dirty="0">
                <a:latin typeface="Arial" charset="0"/>
                <a:ea typeface="ＭＳ Ｐゴシック" charset="0"/>
              </a:rPr>
              <a:t> </a:t>
            </a:r>
            <a:r>
              <a:rPr lang="it-IT" dirty="0" err="1">
                <a:latin typeface="Arial" charset="0"/>
                <a:ea typeface="ＭＳ Ｐゴシック" charset="0"/>
              </a:rPr>
              <a:t>trade</a:t>
            </a:r>
            <a:r>
              <a:rPr lang="it-IT" dirty="0">
                <a:latin typeface="Arial" charset="0"/>
                <a:ea typeface="ＭＳ Ｐゴシック" charset="0"/>
              </a:rPr>
              <a:t> and </a:t>
            </a:r>
            <a:r>
              <a:rPr lang="it-IT" dirty="0" err="1">
                <a:latin typeface="Arial" charset="0"/>
                <a:ea typeface="ＭＳ Ｐゴシック" charset="0"/>
              </a:rPr>
              <a:t>economic</a:t>
            </a:r>
            <a:r>
              <a:rPr lang="it-IT" dirty="0">
                <a:latin typeface="Arial" charset="0"/>
                <a:ea typeface="ＭＳ Ｐゴシック" charset="0"/>
              </a:rPr>
              <a:t> relations with </a:t>
            </a:r>
            <a:r>
              <a:rPr lang="it-IT" dirty="0" err="1">
                <a:latin typeface="Arial" charset="0"/>
                <a:ea typeface="ＭＳ Ｐゴシック" charset="0"/>
              </a:rPr>
              <a:t>rest</a:t>
            </a:r>
            <a:r>
              <a:rPr lang="it-IT" dirty="0">
                <a:latin typeface="Arial" charset="0"/>
                <a:ea typeface="ＭＳ Ｐゴシック" charset="0"/>
              </a:rPr>
              <a:t> of world </a:t>
            </a:r>
            <a:r>
              <a:rPr lang="it-IT" dirty="0" err="1">
                <a:latin typeface="Arial" charset="0"/>
                <a:ea typeface="ＭＳ Ｐゴシック" charset="0"/>
              </a:rPr>
              <a:t>is</a:t>
            </a:r>
            <a:r>
              <a:rPr lang="it-IT" dirty="0">
                <a:latin typeface="Arial" charset="0"/>
                <a:ea typeface="ＭＳ Ｐゴシック" charset="0"/>
              </a:rPr>
              <a:t> </a:t>
            </a:r>
            <a:r>
              <a:rPr lang="it-IT" dirty="0" err="1">
                <a:latin typeface="Arial" charset="0"/>
                <a:ea typeface="ＭＳ Ｐゴシック" charset="0"/>
              </a:rPr>
              <a:t>named</a:t>
            </a:r>
            <a:r>
              <a:rPr lang="it-IT" dirty="0">
                <a:latin typeface="Arial" charset="0"/>
                <a:ea typeface="ＭＳ Ｐゴシック" charset="0"/>
              </a:rPr>
              <a:t> </a:t>
            </a:r>
            <a:r>
              <a:rPr lang="it-IT" i="1" dirty="0">
                <a:latin typeface="Arial" charset="0"/>
                <a:ea typeface="ＭＳ Ｐゴシック" charset="0"/>
              </a:rPr>
              <a:t>International </a:t>
            </a:r>
            <a:r>
              <a:rPr lang="it-IT" i="1" dirty="0" err="1">
                <a:latin typeface="Arial" charset="0"/>
                <a:ea typeface="ＭＳ Ｐゴシック" charset="0"/>
              </a:rPr>
              <a:t>Political</a:t>
            </a:r>
            <a:r>
              <a:rPr lang="it-IT" i="1" dirty="0">
                <a:latin typeface="Arial" charset="0"/>
                <a:ea typeface="ＭＳ Ｐゴシック" charset="0"/>
              </a:rPr>
              <a:t> Economy </a:t>
            </a:r>
            <a:r>
              <a:rPr lang="it-IT" i="1" dirty="0" smtClean="0">
                <a:latin typeface="Arial" charset="0"/>
                <a:ea typeface="ＭＳ Ｐゴシック" charset="0"/>
              </a:rPr>
              <a:t>(IPE)</a:t>
            </a:r>
            <a:endParaRPr lang="it-IT" i="1" dirty="0">
              <a:latin typeface="Arial" charset="0"/>
              <a:ea typeface="ＭＳ Ｐゴシック" charset="0"/>
            </a:endParaRPr>
          </a:p>
        </p:txBody>
      </p:sp>
      <p:sp>
        <p:nvSpPr>
          <p:cNvPr id="18435" name="Segnaposto piè di pagina 3"/>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l-PL" sz="1400"/>
              <a:t>roberto.fini@univr.it</a:t>
            </a:r>
            <a:endParaRPr lang="it-IT" sz="140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defRPr/>
            </a:pPr>
            <a:r>
              <a:rPr lang="it-IT" dirty="0"/>
              <a:t>Budget deficit and the National </a:t>
            </a:r>
            <a:r>
              <a:rPr lang="it-IT" dirty="0" err="1"/>
              <a:t>Debt</a:t>
            </a:r>
            <a:endParaRPr lang="it-IT" dirty="0" smtClean="0">
              <a:cs typeface="+mj-cs"/>
            </a:endParaRPr>
          </a:p>
        </p:txBody>
      </p:sp>
      <p:sp>
        <p:nvSpPr>
          <p:cNvPr id="2051" name="Rectangle 3"/>
          <p:cNvSpPr>
            <a:spLocks noGrp="1" noChangeArrowheads="1"/>
          </p:cNvSpPr>
          <p:nvPr>
            <p:ph type="body" idx="1"/>
          </p:nvPr>
        </p:nvSpPr>
        <p:spPr/>
        <p:txBody>
          <a:bodyPr/>
          <a:lstStyle/>
          <a:p>
            <a:pPr eaLnBrk="1" hangingPunct="1">
              <a:defRPr/>
            </a:pPr>
            <a:r>
              <a:rPr lang="it-IT" dirty="0" err="1" smtClean="0">
                <a:cs typeface="+mn-cs"/>
              </a:rPr>
              <a:t>Lesson</a:t>
            </a:r>
            <a:r>
              <a:rPr lang="it-IT" dirty="0" smtClean="0">
                <a:cs typeface="+mn-cs"/>
              </a:rPr>
              <a:t> 2</a:t>
            </a:r>
          </a:p>
          <a:p>
            <a:pPr eaLnBrk="1" hangingPunct="1">
              <a:defRPr/>
            </a:pPr>
            <a:r>
              <a:rPr lang="it-IT" dirty="0" err="1" smtClean="0">
                <a:cs typeface="+mn-cs"/>
              </a:rPr>
              <a:t>Section</a:t>
            </a:r>
            <a:r>
              <a:rPr lang="it-IT" dirty="0" smtClean="0">
                <a:cs typeface="+mn-cs"/>
              </a:rPr>
              <a:t> 2.2 : </a:t>
            </a:r>
            <a:r>
              <a:rPr lang="it-IT" dirty="0" err="1" smtClean="0">
                <a:cs typeface="+mn-cs"/>
              </a:rPr>
              <a:t>Recall</a:t>
            </a:r>
            <a:r>
              <a:rPr lang="it-IT" dirty="0" smtClean="0">
                <a:cs typeface="+mn-cs"/>
              </a:rPr>
              <a:t> on AD</a:t>
            </a:r>
            <a:endParaRPr lang="it-IT" dirty="0" smtClean="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4"/>
          <p:cNvSpPr>
            <a:spLocks noChangeShapeType="1"/>
          </p:cNvSpPr>
          <p:nvPr/>
        </p:nvSpPr>
        <p:spPr bwMode="auto">
          <a:xfrm flipV="1">
            <a:off x="684213" y="836613"/>
            <a:ext cx="0" cy="5256212"/>
          </a:xfrm>
          <a:prstGeom prst="line">
            <a:avLst/>
          </a:prstGeom>
          <a:noFill/>
          <a:ln w="9525">
            <a:solidFill>
              <a:schemeClr val="tx1"/>
            </a:solidFill>
            <a:round/>
            <a:headEnd/>
            <a:tailEnd type="triangle" w="med" len="med"/>
          </a:ln>
          <a:effectLst/>
          <a:extLst/>
        </p:spPr>
        <p:txBody>
          <a:bodyPr/>
          <a:lstStyle/>
          <a:p>
            <a:pPr>
              <a:defRPr/>
            </a:pPr>
            <a:endParaRPr lang="it-IT">
              <a:cs typeface="+mn-cs"/>
            </a:endParaRPr>
          </a:p>
        </p:txBody>
      </p:sp>
      <p:sp>
        <p:nvSpPr>
          <p:cNvPr id="4101" name="Line 5"/>
          <p:cNvSpPr>
            <a:spLocks noChangeShapeType="1"/>
          </p:cNvSpPr>
          <p:nvPr/>
        </p:nvSpPr>
        <p:spPr bwMode="auto">
          <a:xfrm>
            <a:off x="684213" y="6092825"/>
            <a:ext cx="7127875" cy="0"/>
          </a:xfrm>
          <a:prstGeom prst="line">
            <a:avLst/>
          </a:prstGeom>
          <a:noFill/>
          <a:ln w="9525">
            <a:solidFill>
              <a:schemeClr val="tx1"/>
            </a:solidFill>
            <a:round/>
            <a:headEnd/>
            <a:tailEnd type="triangle" w="med" len="med"/>
          </a:ln>
          <a:effectLst/>
          <a:extLst/>
        </p:spPr>
        <p:txBody>
          <a:bodyPr/>
          <a:lstStyle/>
          <a:p>
            <a:pPr>
              <a:defRPr/>
            </a:pPr>
            <a:endParaRPr lang="it-IT">
              <a:cs typeface="+mn-cs"/>
            </a:endParaRPr>
          </a:p>
        </p:txBody>
      </p:sp>
      <p:sp>
        <p:nvSpPr>
          <p:cNvPr id="4102" name="Line 6"/>
          <p:cNvSpPr>
            <a:spLocks noChangeShapeType="1"/>
          </p:cNvSpPr>
          <p:nvPr/>
        </p:nvSpPr>
        <p:spPr bwMode="auto">
          <a:xfrm flipV="1">
            <a:off x="684213" y="815975"/>
            <a:ext cx="5265737" cy="5276850"/>
          </a:xfrm>
          <a:prstGeom prst="line">
            <a:avLst/>
          </a:prstGeom>
          <a:noFill/>
          <a:ln w="9525">
            <a:solidFill>
              <a:schemeClr val="tx1"/>
            </a:solidFill>
            <a:prstDash val="sysDot"/>
            <a:round/>
            <a:headEnd/>
            <a:tailEnd/>
          </a:ln>
          <a:effectLst/>
          <a:extLst/>
        </p:spPr>
        <p:txBody>
          <a:bodyPr/>
          <a:lstStyle/>
          <a:p>
            <a:pPr>
              <a:defRPr/>
            </a:pPr>
            <a:endParaRPr lang="it-IT">
              <a:cs typeface="+mn-cs"/>
            </a:endParaRPr>
          </a:p>
        </p:txBody>
      </p:sp>
      <p:sp>
        <p:nvSpPr>
          <p:cNvPr id="4105" name="Text Box 9"/>
          <p:cNvSpPr txBox="1">
            <a:spLocks noChangeArrowheads="1"/>
          </p:cNvSpPr>
          <p:nvPr/>
        </p:nvSpPr>
        <p:spPr bwMode="auto">
          <a:xfrm>
            <a:off x="379413" y="434975"/>
            <a:ext cx="501650" cy="366713"/>
          </a:xfrm>
          <a:prstGeom prst="rect">
            <a:avLst/>
          </a:prstGeom>
          <a:noFill/>
          <a:ln>
            <a:noFill/>
          </a:ln>
          <a:effectLst/>
          <a:extLst/>
        </p:spPr>
        <p:txBody>
          <a:bodyPr wrap="none">
            <a:spAutoFit/>
          </a:bodyPr>
          <a:lstStyle/>
          <a:p>
            <a:pPr>
              <a:defRPr/>
            </a:pPr>
            <a:r>
              <a:rPr lang="it-IT">
                <a:cs typeface="+mn-cs"/>
              </a:rPr>
              <a:t>AD</a:t>
            </a:r>
          </a:p>
        </p:txBody>
      </p:sp>
      <p:sp>
        <p:nvSpPr>
          <p:cNvPr id="4107" name="Text Box 11"/>
          <p:cNvSpPr txBox="1">
            <a:spLocks noChangeArrowheads="1"/>
          </p:cNvSpPr>
          <p:nvPr/>
        </p:nvSpPr>
        <p:spPr bwMode="auto">
          <a:xfrm>
            <a:off x="7935913" y="5897563"/>
            <a:ext cx="336550" cy="366712"/>
          </a:xfrm>
          <a:prstGeom prst="rect">
            <a:avLst/>
          </a:prstGeom>
          <a:noFill/>
          <a:ln>
            <a:noFill/>
          </a:ln>
          <a:effectLst/>
          <a:extLst/>
        </p:spPr>
        <p:txBody>
          <a:bodyPr wrap="none">
            <a:spAutoFit/>
          </a:bodyPr>
          <a:lstStyle/>
          <a:p>
            <a:pPr>
              <a:defRPr/>
            </a:pPr>
            <a:r>
              <a:rPr lang="it-IT">
                <a:cs typeface="+mn-cs"/>
              </a:rPr>
              <a:t>Y</a:t>
            </a:r>
          </a:p>
        </p:txBody>
      </p:sp>
      <p:sp>
        <p:nvSpPr>
          <p:cNvPr id="4109" name="Line 13"/>
          <p:cNvSpPr>
            <a:spLocks noChangeShapeType="1"/>
          </p:cNvSpPr>
          <p:nvPr/>
        </p:nvSpPr>
        <p:spPr bwMode="auto">
          <a:xfrm>
            <a:off x="684213" y="4652963"/>
            <a:ext cx="0" cy="503237"/>
          </a:xfrm>
          <a:prstGeom prst="line">
            <a:avLst/>
          </a:prstGeom>
          <a:noFill/>
          <a:ln w="9525">
            <a:solidFill>
              <a:schemeClr val="tx1"/>
            </a:solidFill>
            <a:round/>
            <a:headEnd/>
            <a:tailEnd/>
          </a:ln>
          <a:effectLst/>
          <a:extLst/>
        </p:spPr>
        <p:txBody>
          <a:bodyPr/>
          <a:lstStyle/>
          <a:p>
            <a:pPr>
              <a:defRPr/>
            </a:pPr>
            <a:endParaRPr lang="it-IT">
              <a:cs typeface="+mn-cs"/>
            </a:endParaRPr>
          </a:p>
        </p:txBody>
      </p:sp>
      <p:sp>
        <p:nvSpPr>
          <p:cNvPr id="4116" name="Line 20"/>
          <p:cNvSpPr>
            <a:spLocks noChangeShapeType="1"/>
          </p:cNvSpPr>
          <p:nvPr/>
        </p:nvSpPr>
        <p:spPr bwMode="auto">
          <a:xfrm>
            <a:off x="2484438" y="4292600"/>
            <a:ext cx="0" cy="1800225"/>
          </a:xfrm>
          <a:prstGeom prst="line">
            <a:avLst/>
          </a:prstGeom>
          <a:noFill/>
          <a:ln w="9525">
            <a:solidFill>
              <a:schemeClr val="tx1"/>
            </a:solidFill>
            <a:round/>
            <a:headEnd/>
            <a:tailEnd/>
          </a:ln>
          <a:effectLst/>
          <a:extLst/>
        </p:spPr>
        <p:txBody>
          <a:bodyPr/>
          <a:lstStyle/>
          <a:p>
            <a:pPr>
              <a:defRPr/>
            </a:pPr>
            <a:endParaRPr lang="it-IT">
              <a:cs typeface="+mn-cs"/>
            </a:endParaRPr>
          </a:p>
        </p:txBody>
      </p:sp>
      <p:sp>
        <p:nvSpPr>
          <p:cNvPr id="4119" name="Line 23"/>
          <p:cNvSpPr>
            <a:spLocks noChangeShapeType="1"/>
          </p:cNvSpPr>
          <p:nvPr/>
        </p:nvSpPr>
        <p:spPr bwMode="auto">
          <a:xfrm>
            <a:off x="3635375" y="3141663"/>
            <a:ext cx="0" cy="2951162"/>
          </a:xfrm>
          <a:prstGeom prst="line">
            <a:avLst/>
          </a:prstGeom>
          <a:noFill/>
          <a:ln w="9525">
            <a:solidFill>
              <a:schemeClr val="tx1"/>
            </a:solidFill>
            <a:round/>
            <a:headEnd/>
            <a:tailEnd/>
          </a:ln>
          <a:effectLst/>
          <a:extLst/>
        </p:spPr>
        <p:txBody>
          <a:bodyPr/>
          <a:lstStyle/>
          <a:p>
            <a:pPr>
              <a:defRPr/>
            </a:pPr>
            <a:endParaRPr lang="it-IT">
              <a:cs typeface="+mn-cs"/>
            </a:endParaRPr>
          </a:p>
        </p:txBody>
      </p:sp>
      <p:sp>
        <p:nvSpPr>
          <p:cNvPr id="4123" name="Line 27"/>
          <p:cNvSpPr>
            <a:spLocks noChangeShapeType="1"/>
          </p:cNvSpPr>
          <p:nvPr/>
        </p:nvSpPr>
        <p:spPr bwMode="auto">
          <a:xfrm flipH="1">
            <a:off x="684213" y="4292600"/>
            <a:ext cx="1800225" cy="0"/>
          </a:xfrm>
          <a:prstGeom prst="line">
            <a:avLst/>
          </a:prstGeom>
          <a:noFill/>
          <a:ln w="9525">
            <a:solidFill>
              <a:schemeClr val="tx1"/>
            </a:solidFill>
            <a:round/>
            <a:headEnd/>
            <a:tailEnd/>
          </a:ln>
          <a:effectLst/>
          <a:extLst/>
        </p:spPr>
        <p:txBody>
          <a:bodyPr/>
          <a:lstStyle/>
          <a:p>
            <a:pPr>
              <a:defRPr/>
            </a:pPr>
            <a:endParaRPr lang="it-IT">
              <a:cs typeface="+mn-cs"/>
            </a:endParaRPr>
          </a:p>
        </p:txBody>
      </p:sp>
      <p:sp>
        <p:nvSpPr>
          <p:cNvPr id="4124" name="Line 28"/>
          <p:cNvSpPr>
            <a:spLocks noChangeShapeType="1"/>
          </p:cNvSpPr>
          <p:nvPr/>
        </p:nvSpPr>
        <p:spPr bwMode="auto">
          <a:xfrm flipH="1">
            <a:off x="684213" y="3141663"/>
            <a:ext cx="2951162" cy="0"/>
          </a:xfrm>
          <a:prstGeom prst="line">
            <a:avLst/>
          </a:prstGeom>
          <a:noFill/>
          <a:ln w="9525">
            <a:solidFill>
              <a:schemeClr val="tx1"/>
            </a:solidFill>
            <a:round/>
            <a:headEnd/>
            <a:tailEnd/>
          </a:ln>
          <a:effectLst/>
          <a:extLst/>
        </p:spPr>
        <p:txBody>
          <a:bodyPr/>
          <a:lstStyle/>
          <a:p>
            <a:pPr>
              <a:defRPr/>
            </a:pPr>
            <a:endParaRPr lang="it-IT">
              <a:cs typeface="+mn-cs"/>
            </a:endParaRPr>
          </a:p>
        </p:txBody>
      </p:sp>
      <p:sp>
        <p:nvSpPr>
          <p:cNvPr id="4125" name="Line 29"/>
          <p:cNvSpPr>
            <a:spLocks noChangeShapeType="1"/>
          </p:cNvSpPr>
          <p:nvPr/>
        </p:nvSpPr>
        <p:spPr bwMode="auto">
          <a:xfrm flipV="1">
            <a:off x="4787900" y="1958975"/>
            <a:ext cx="0" cy="4133850"/>
          </a:xfrm>
          <a:prstGeom prst="line">
            <a:avLst/>
          </a:prstGeom>
          <a:noFill/>
          <a:ln w="9525">
            <a:solidFill>
              <a:schemeClr val="tx1"/>
            </a:solidFill>
            <a:round/>
            <a:headEnd/>
            <a:tailEnd/>
          </a:ln>
          <a:effectLst/>
          <a:extLst/>
        </p:spPr>
        <p:txBody>
          <a:bodyPr/>
          <a:lstStyle/>
          <a:p>
            <a:pPr>
              <a:defRPr/>
            </a:pPr>
            <a:endParaRPr lang="it-IT">
              <a:cs typeface="+mn-cs"/>
            </a:endParaRPr>
          </a:p>
        </p:txBody>
      </p:sp>
      <p:sp>
        <p:nvSpPr>
          <p:cNvPr id="4126" name="Line 30"/>
          <p:cNvSpPr>
            <a:spLocks noChangeShapeType="1"/>
          </p:cNvSpPr>
          <p:nvPr/>
        </p:nvSpPr>
        <p:spPr bwMode="auto">
          <a:xfrm flipH="1">
            <a:off x="684213" y="1989138"/>
            <a:ext cx="4103687" cy="0"/>
          </a:xfrm>
          <a:prstGeom prst="line">
            <a:avLst/>
          </a:prstGeom>
          <a:noFill/>
          <a:ln w="9525">
            <a:solidFill>
              <a:schemeClr val="tx1"/>
            </a:solidFill>
            <a:round/>
            <a:headEnd/>
            <a:tailEnd/>
          </a:ln>
          <a:effectLst/>
          <a:extLst/>
        </p:spPr>
        <p:txBody>
          <a:bodyPr/>
          <a:lstStyle/>
          <a:p>
            <a:pPr>
              <a:defRPr/>
            </a:pPr>
            <a:endParaRPr lang="it-IT">
              <a:cs typeface="+mn-cs"/>
            </a:endParaRPr>
          </a:p>
        </p:txBody>
      </p:sp>
      <p:sp>
        <p:nvSpPr>
          <p:cNvPr id="44045" name="Text Box 31"/>
          <p:cNvSpPr txBox="1">
            <a:spLocks noChangeArrowheads="1"/>
          </p:cNvSpPr>
          <p:nvPr/>
        </p:nvSpPr>
        <p:spPr bwMode="auto">
          <a:xfrm>
            <a:off x="4572000" y="6165850"/>
            <a:ext cx="4206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t>Y</a:t>
            </a:r>
            <a:r>
              <a:rPr lang="it-IT" sz="1800" baseline="-25000"/>
              <a:t>3</a:t>
            </a:r>
          </a:p>
        </p:txBody>
      </p:sp>
      <p:sp>
        <p:nvSpPr>
          <p:cNvPr id="44046" name="Text Box 32"/>
          <p:cNvSpPr txBox="1">
            <a:spLocks noChangeArrowheads="1"/>
          </p:cNvSpPr>
          <p:nvPr/>
        </p:nvSpPr>
        <p:spPr bwMode="auto">
          <a:xfrm>
            <a:off x="3419475" y="6165850"/>
            <a:ext cx="4206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t>Y</a:t>
            </a:r>
            <a:r>
              <a:rPr lang="it-IT" sz="1800" baseline="-25000"/>
              <a:t>2</a:t>
            </a:r>
          </a:p>
        </p:txBody>
      </p:sp>
      <p:sp>
        <p:nvSpPr>
          <p:cNvPr id="44047" name="Text Box 33"/>
          <p:cNvSpPr txBox="1">
            <a:spLocks noChangeArrowheads="1"/>
          </p:cNvSpPr>
          <p:nvPr/>
        </p:nvSpPr>
        <p:spPr bwMode="auto">
          <a:xfrm>
            <a:off x="2268538" y="6165850"/>
            <a:ext cx="4206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t>Y</a:t>
            </a:r>
            <a:r>
              <a:rPr lang="it-IT" sz="1800" baseline="-25000"/>
              <a:t>1</a:t>
            </a:r>
          </a:p>
        </p:txBody>
      </p:sp>
      <p:sp>
        <p:nvSpPr>
          <p:cNvPr id="44048" name="Text Box 34"/>
          <p:cNvSpPr txBox="1">
            <a:spLocks noChangeArrowheads="1"/>
          </p:cNvSpPr>
          <p:nvPr/>
        </p:nvSpPr>
        <p:spPr bwMode="auto">
          <a:xfrm>
            <a:off x="87313" y="4097338"/>
            <a:ext cx="5857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t>AD</a:t>
            </a:r>
            <a:r>
              <a:rPr lang="it-IT" sz="1800" baseline="-25000"/>
              <a:t>1</a:t>
            </a:r>
          </a:p>
        </p:txBody>
      </p:sp>
      <p:sp>
        <p:nvSpPr>
          <p:cNvPr id="44049" name="Text Box 35"/>
          <p:cNvSpPr txBox="1">
            <a:spLocks noChangeArrowheads="1"/>
          </p:cNvSpPr>
          <p:nvPr/>
        </p:nvSpPr>
        <p:spPr bwMode="auto">
          <a:xfrm>
            <a:off x="0" y="1773238"/>
            <a:ext cx="585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t>AD</a:t>
            </a:r>
            <a:r>
              <a:rPr lang="it-IT" sz="1800" baseline="-25000"/>
              <a:t>3</a:t>
            </a:r>
          </a:p>
        </p:txBody>
      </p:sp>
      <p:sp>
        <p:nvSpPr>
          <p:cNvPr id="44050" name="Text Box 36"/>
          <p:cNvSpPr txBox="1">
            <a:spLocks noChangeArrowheads="1"/>
          </p:cNvSpPr>
          <p:nvPr/>
        </p:nvSpPr>
        <p:spPr bwMode="auto">
          <a:xfrm>
            <a:off x="0" y="2924175"/>
            <a:ext cx="585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t>AD</a:t>
            </a:r>
            <a:r>
              <a:rPr lang="it-IT" sz="1800" baseline="-25000"/>
              <a:t>2</a:t>
            </a:r>
          </a:p>
        </p:txBody>
      </p:sp>
      <p:sp>
        <p:nvSpPr>
          <p:cNvPr id="44051" name="Segnaposto piè di pagina 1"/>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l-PL" sz="1400"/>
              <a:t>roberto.fini@univr.it</a:t>
            </a:r>
            <a:endParaRPr lang="it-IT" sz="140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Line 4"/>
          <p:cNvSpPr>
            <a:spLocks noChangeShapeType="1"/>
          </p:cNvSpPr>
          <p:nvPr/>
        </p:nvSpPr>
        <p:spPr bwMode="auto">
          <a:xfrm flipV="1">
            <a:off x="684213" y="836613"/>
            <a:ext cx="0" cy="5256212"/>
          </a:xfrm>
          <a:prstGeom prst="line">
            <a:avLst/>
          </a:prstGeom>
          <a:noFill/>
          <a:ln w="9525">
            <a:solidFill>
              <a:schemeClr val="tx1"/>
            </a:solidFill>
            <a:round/>
            <a:headEnd/>
            <a:tailEnd type="triangle" w="med" len="med"/>
          </a:ln>
          <a:effectLst/>
          <a:extLst/>
        </p:spPr>
        <p:txBody>
          <a:bodyPr/>
          <a:lstStyle/>
          <a:p>
            <a:pPr>
              <a:defRPr/>
            </a:pPr>
            <a:endParaRPr lang="it-IT">
              <a:cs typeface="+mn-cs"/>
            </a:endParaRPr>
          </a:p>
        </p:txBody>
      </p:sp>
      <p:sp>
        <p:nvSpPr>
          <p:cNvPr id="8197" name="Line 5"/>
          <p:cNvSpPr>
            <a:spLocks noChangeShapeType="1"/>
          </p:cNvSpPr>
          <p:nvPr/>
        </p:nvSpPr>
        <p:spPr bwMode="auto">
          <a:xfrm>
            <a:off x="684213" y="6092825"/>
            <a:ext cx="7127875" cy="0"/>
          </a:xfrm>
          <a:prstGeom prst="line">
            <a:avLst/>
          </a:prstGeom>
          <a:noFill/>
          <a:ln w="9525">
            <a:solidFill>
              <a:schemeClr val="tx1"/>
            </a:solidFill>
            <a:round/>
            <a:headEnd/>
            <a:tailEnd type="triangle" w="med" len="med"/>
          </a:ln>
          <a:effectLst/>
          <a:extLst/>
        </p:spPr>
        <p:txBody>
          <a:bodyPr/>
          <a:lstStyle/>
          <a:p>
            <a:pPr>
              <a:defRPr/>
            </a:pPr>
            <a:endParaRPr lang="it-IT">
              <a:cs typeface="+mn-cs"/>
            </a:endParaRPr>
          </a:p>
        </p:txBody>
      </p:sp>
      <p:sp>
        <p:nvSpPr>
          <p:cNvPr id="8198" name="Line 6"/>
          <p:cNvSpPr>
            <a:spLocks noChangeShapeType="1"/>
          </p:cNvSpPr>
          <p:nvPr/>
        </p:nvSpPr>
        <p:spPr bwMode="auto">
          <a:xfrm flipV="1">
            <a:off x="684213" y="815975"/>
            <a:ext cx="5265737" cy="5276850"/>
          </a:xfrm>
          <a:prstGeom prst="line">
            <a:avLst/>
          </a:prstGeom>
          <a:noFill/>
          <a:ln w="9525">
            <a:solidFill>
              <a:schemeClr val="tx1"/>
            </a:solidFill>
            <a:prstDash val="sysDot"/>
            <a:round/>
            <a:headEnd/>
            <a:tailEnd/>
          </a:ln>
          <a:effectLst/>
          <a:extLst/>
        </p:spPr>
        <p:txBody>
          <a:bodyPr/>
          <a:lstStyle/>
          <a:p>
            <a:pPr>
              <a:defRPr/>
            </a:pPr>
            <a:endParaRPr lang="it-IT">
              <a:cs typeface="+mn-cs"/>
            </a:endParaRPr>
          </a:p>
        </p:txBody>
      </p:sp>
      <p:sp>
        <p:nvSpPr>
          <p:cNvPr id="8199" name="Text Box 7"/>
          <p:cNvSpPr txBox="1">
            <a:spLocks noChangeArrowheads="1"/>
          </p:cNvSpPr>
          <p:nvPr/>
        </p:nvSpPr>
        <p:spPr bwMode="auto">
          <a:xfrm>
            <a:off x="379413" y="434975"/>
            <a:ext cx="501650" cy="366713"/>
          </a:xfrm>
          <a:prstGeom prst="rect">
            <a:avLst/>
          </a:prstGeom>
          <a:noFill/>
          <a:ln>
            <a:noFill/>
          </a:ln>
          <a:effectLst/>
          <a:extLst/>
        </p:spPr>
        <p:txBody>
          <a:bodyPr wrap="none">
            <a:spAutoFit/>
          </a:bodyPr>
          <a:lstStyle/>
          <a:p>
            <a:pPr>
              <a:defRPr/>
            </a:pPr>
            <a:r>
              <a:rPr lang="it-IT">
                <a:cs typeface="+mn-cs"/>
              </a:rPr>
              <a:t>AD</a:t>
            </a:r>
          </a:p>
        </p:txBody>
      </p:sp>
      <p:sp>
        <p:nvSpPr>
          <p:cNvPr id="8200" name="Text Box 8"/>
          <p:cNvSpPr txBox="1">
            <a:spLocks noChangeArrowheads="1"/>
          </p:cNvSpPr>
          <p:nvPr/>
        </p:nvSpPr>
        <p:spPr bwMode="auto">
          <a:xfrm>
            <a:off x="7935913" y="5897563"/>
            <a:ext cx="336550" cy="366712"/>
          </a:xfrm>
          <a:prstGeom prst="rect">
            <a:avLst/>
          </a:prstGeom>
          <a:noFill/>
          <a:ln>
            <a:noFill/>
          </a:ln>
          <a:effectLst/>
          <a:extLst/>
        </p:spPr>
        <p:txBody>
          <a:bodyPr wrap="none">
            <a:spAutoFit/>
          </a:bodyPr>
          <a:lstStyle/>
          <a:p>
            <a:pPr>
              <a:defRPr/>
            </a:pPr>
            <a:r>
              <a:rPr lang="it-IT">
                <a:cs typeface="+mn-cs"/>
              </a:rPr>
              <a:t>Y</a:t>
            </a:r>
          </a:p>
        </p:txBody>
      </p:sp>
      <p:sp>
        <p:nvSpPr>
          <p:cNvPr id="8201" name="Line 9"/>
          <p:cNvSpPr>
            <a:spLocks noChangeShapeType="1"/>
          </p:cNvSpPr>
          <p:nvPr/>
        </p:nvSpPr>
        <p:spPr bwMode="auto">
          <a:xfrm>
            <a:off x="684213" y="4652963"/>
            <a:ext cx="0" cy="503237"/>
          </a:xfrm>
          <a:prstGeom prst="line">
            <a:avLst/>
          </a:prstGeom>
          <a:noFill/>
          <a:ln w="9525">
            <a:solidFill>
              <a:schemeClr val="tx1"/>
            </a:solidFill>
            <a:round/>
            <a:headEnd/>
            <a:tailEnd/>
          </a:ln>
          <a:effectLst/>
          <a:extLst/>
        </p:spPr>
        <p:txBody>
          <a:bodyPr/>
          <a:lstStyle/>
          <a:p>
            <a:pPr>
              <a:defRPr/>
            </a:pPr>
            <a:endParaRPr lang="it-IT">
              <a:cs typeface="+mn-cs"/>
            </a:endParaRPr>
          </a:p>
        </p:txBody>
      </p:sp>
      <p:sp>
        <p:nvSpPr>
          <p:cNvPr id="8202" name="Line 10"/>
          <p:cNvSpPr>
            <a:spLocks noChangeShapeType="1"/>
          </p:cNvSpPr>
          <p:nvPr/>
        </p:nvSpPr>
        <p:spPr bwMode="auto">
          <a:xfrm>
            <a:off x="2484438" y="4292600"/>
            <a:ext cx="0" cy="1800225"/>
          </a:xfrm>
          <a:prstGeom prst="line">
            <a:avLst/>
          </a:prstGeom>
          <a:noFill/>
          <a:ln w="9525">
            <a:solidFill>
              <a:schemeClr val="tx1"/>
            </a:solidFill>
            <a:round/>
            <a:headEnd/>
            <a:tailEnd/>
          </a:ln>
          <a:effectLst/>
          <a:extLst/>
        </p:spPr>
        <p:txBody>
          <a:bodyPr/>
          <a:lstStyle/>
          <a:p>
            <a:pPr>
              <a:defRPr/>
            </a:pPr>
            <a:endParaRPr lang="it-IT">
              <a:cs typeface="+mn-cs"/>
            </a:endParaRPr>
          </a:p>
        </p:txBody>
      </p:sp>
      <p:sp>
        <p:nvSpPr>
          <p:cNvPr id="8203" name="Line 11"/>
          <p:cNvSpPr>
            <a:spLocks noChangeShapeType="1"/>
          </p:cNvSpPr>
          <p:nvPr/>
        </p:nvSpPr>
        <p:spPr bwMode="auto">
          <a:xfrm>
            <a:off x="3635375" y="3141663"/>
            <a:ext cx="0" cy="2951162"/>
          </a:xfrm>
          <a:prstGeom prst="line">
            <a:avLst/>
          </a:prstGeom>
          <a:noFill/>
          <a:ln w="9525">
            <a:solidFill>
              <a:schemeClr val="tx1"/>
            </a:solidFill>
            <a:round/>
            <a:headEnd/>
            <a:tailEnd/>
          </a:ln>
          <a:effectLst/>
          <a:extLst/>
        </p:spPr>
        <p:txBody>
          <a:bodyPr/>
          <a:lstStyle/>
          <a:p>
            <a:pPr>
              <a:defRPr/>
            </a:pPr>
            <a:endParaRPr lang="it-IT">
              <a:cs typeface="+mn-cs"/>
            </a:endParaRPr>
          </a:p>
        </p:txBody>
      </p:sp>
      <p:sp>
        <p:nvSpPr>
          <p:cNvPr id="8204" name="Line 12"/>
          <p:cNvSpPr>
            <a:spLocks noChangeShapeType="1"/>
          </p:cNvSpPr>
          <p:nvPr/>
        </p:nvSpPr>
        <p:spPr bwMode="auto">
          <a:xfrm flipH="1">
            <a:off x="684213" y="4292600"/>
            <a:ext cx="1800225" cy="0"/>
          </a:xfrm>
          <a:prstGeom prst="line">
            <a:avLst/>
          </a:prstGeom>
          <a:noFill/>
          <a:ln w="9525">
            <a:solidFill>
              <a:schemeClr val="tx1"/>
            </a:solidFill>
            <a:round/>
            <a:headEnd/>
            <a:tailEnd/>
          </a:ln>
          <a:effectLst/>
          <a:extLst/>
        </p:spPr>
        <p:txBody>
          <a:bodyPr/>
          <a:lstStyle/>
          <a:p>
            <a:pPr>
              <a:defRPr/>
            </a:pPr>
            <a:endParaRPr lang="it-IT">
              <a:cs typeface="+mn-cs"/>
            </a:endParaRPr>
          </a:p>
        </p:txBody>
      </p:sp>
      <p:sp>
        <p:nvSpPr>
          <p:cNvPr id="8205" name="Line 13"/>
          <p:cNvSpPr>
            <a:spLocks noChangeShapeType="1"/>
          </p:cNvSpPr>
          <p:nvPr/>
        </p:nvSpPr>
        <p:spPr bwMode="auto">
          <a:xfrm flipH="1">
            <a:off x="684213" y="3141663"/>
            <a:ext cx="2951162" cy="0"/>
          </a:xfrm>
          <a:prstGeom prst="line">
            <a:avLst/>
          </a:prstGeom>
          <a:noFill/>
          <a:ln w="9525">
            <a:solidFill>
              <a:schemeClr val="tx1"/>
            </a:solidFill>
            <a:round/>
            <a:headEnd/>
            <a:tailEnd/>
          </a:ln>
          <a:effectLst/>
          <a:extLst/>
        </p:spPr>
        <p:txBody>
          <a:bodyPr/>
          <a:lstStyle/>
          <a:p>
            <a:pPr>
              <a:defRPr/>
            </a:pPr>
            <a:endParaRPr lang="it-IT">
              <a:cs typeface="+mn-cs"/>
            </a:endParaRPr>
          </a:p>
        </p:txBody>
      </p:sp>
      <p:sp>
        <p:nvSpPr>
          <p:cNvPr id="8206" name="Line 14"/>
          <p:cNvSpPr>
            <a:spLocks noChangeShapeType="1"/>
          </p:cNvSpPr>
          <p:nvPr/>
        </p:nvSpPr>
        <p:spPr bwMode="auto">
          <a:xfrm flipV="1">
            <a:off x="4787900" y="1958975"/>
            <a:ext cx="0" cy="4133850"/>
          </a:xfrm>
          <a:prstGeom prst="line">
            <a:avLst/>
          </a:prstGeom>
          <a:noFill/>
          <a:ln w="9525">
            <a:solidFill>
              <a:schemeClr val="tx1"/>
            </a:solidFill>
            <a:round/>
            <a:headEnd/>
            <a:tailEnd/>
          </a:ln>
          <a:effectLst/>
          <a:extLst/>
        </p:spPr>
        <p:txBody>
          <a:bodyPr/>
          <a:lstStyle/>
          <a:p>
            <a:pPr>
              <a:defRPr/>
            </a:pPr>
            <a:endParaRPr lang="it-IT">
              <a:cs typeface="+mn-cs"/>
            </a:endParaRPr>
          </a:p>
        </p:txBody>
      </p:sp>
      <p:sp>
        <p:nvSpPr>
          <p:cNvPr id="8207" name="Line 15"/>
          <p:cNvSpPr>
            <a:spLocks noChangeShapeType="1"/>
          </p:cNvSpPr>
          <p:nvPr/>
        </p:nvSpPr>
        <p:spPr bwMode="auto">
          <a:xfrm flipH="1">
            <a:off x="684213" y="1989138"/>
            <a:ext cx="4103687" cy="0"/>
          </a:xfrm>
          <a:prstGeom prst="line">
            <a:avLst/>
          </a:prstGeom>
          <a:noFill/>
          <a:ln w="9525">
            <a:solidFill>
              <a:schemeClr val="tx1"/>
            </a:solidFill>
            <a:round/>
            <a:headEnd/>
            <a:tailEnd/>
          </a:ln>
          <a:effectLst/>
          <a:extLst/>
        </p:spPr>
        <p:txBody>
          <a:bodyPr/>
          <a:lstStyle/>
          <a:p>
            <a:pPr>
              <a:defRPr/>
            </a:pPr>
            <a:endParaRPr lang="it-IT">
              <a:cs typeface="+mn-cs"/>
            </a:endParaRPr>
          </a:p>
        </p:txBody>
      </p:sp>
      <p:sp>
        <p:nvSpPr>
          <p:cNvPr id="45069" name="Text Box 16"/>
          <p:cNvSpPr txBox="1">
            <a:spLocks noChangeArrowheads="1"/>
          </p:cNvSpPr>
          <p:nvPr/>
        </p:nvSpPr>
        <p:spPr bwMode="auto">
          <a:xfrm>
            <a:off x="4572000" y="6165850"/>
            <a:ext cx="4206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t>Y</a:t>
            </a:r>
            <a:r>
              <a:rPr lang="it-IT" sz="1800" baseline="-25000"/>
              <a:t>3</a:t>
            </a:r>
          </a:p>
        </p:txBody>
      </p:sp>
      <p:sp>
        <p:nvSpPr>
          <p:cNvPr id="45070" name="Text Box 17"/>
          <p:cNvSpPr txBox="1">
            <a:spLocks noChangeArrowheads="1"/>
          </p:cNvSpPr>
          <p:nvPr/>
        </p:nvSpPr>
        <p:spPr bwMode="auto">
          <a:xfrm>
            <a:off x="3419475" y="6165850"/>
            <a:ext cx="4206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t>Y</a:t>
            </a:r>
            <a:r>
              <a:rPr lang="it-IT" sz="1800" baseline="-25000"/>
              <a:t>2</a:t>
            </a:r>
          </a:p>
        </p:txBody>
      </p:sp>
      <p:sp>
        <p:nvSpPr>
          <p:cNvPr id="45071" name="Text Box 18"/>
          <p:cNvSpPr txBox="1">
            <a:spLocks noChangeArrowheads="1"/>
          </p:cNvSpPr>
          <p:nvPr/>
        </p:nvSpPr>
        <p:spPr bwMode="auto">
          <a:xfrm>
            <a:off x="2268538" y="6165850"/>
            <a:ext cx="4206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t>Y</a:t>
            </a:r>
            <a:r>
              <a:rPr lang="it-IT" sz="1800" baseline="-25000"/>
              <a:t>1</a:t>
            </a:r>
          </a:p>
        </p:txBody>
      </p:sp>
      <p:sp>
        <p:nvSpPr>
          <p:cNvPr id="45072" name="Text Box 19"/>
          <p:cNvSpPr txBox="1">
            <a:spLocks noChangeArrowheads="1"/>
          </p:cNvSpPr>
          <p:nvPr/>
        </p:nvSpPr>
        <p:spPr bwMode="auto">
          <a:xfrm>
            <a:off x="87313" y="4097338"/>
            <a:ext cx="5857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t>AD</a:t>
            </a:r>
            <a:r>
              <a:rPr lang="it-IT" sz="1800" baseline="-25000"/>
              <a:t>1</a:t>
            </a:r>
          </a:p>
        </p:txBody>
      </p:sp>
      <p:sp>
        <p:nvSpPr>
          <p:cNvPr id="45073" name="Text Box 20"/>
          <p:cNvSpPr txBox="1">
            <a:spLocks noChangeArrowheads="1"/>
          </p:cNvSpPr>
          <p:nvPr/>
        </p:nvSpPr>
        <p:spPr bwMode="auto">
          <a:xfrm>
            <a:off x="0" y="1773238"/>
            <a:ext cx="585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t>AD</a:t>
            </a:r>
            <a:r>
              <a:rPr lang="it-IT" sz="1800" baseline="-25000"/>
              <a:t>3</a:t>
            </a:r>
          </a:p>
        </p:txBody>
      </p:sp>
      <p:sp>
        <p:nvSpPr>
          <p:cNvPr id="45074" name="Text Box 21"/>
          <p:cNvSpPr txBox="1">
            <a:spLocks noChangeArrowheads="1"/>
          </p:cNvSpPr>
          <p:nvPr/>
        </p:nvSpPr>
        <p:spPr bwMode="auto">
          <a:xfrm>
            <a:off x="0" y="2924175"/>
            <a:ext cx="585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t>AD</a:t>
            </a:r>
            <a:r>
              <a:rPr lang="it-IT" sz="1800" baseline="-25000"/>
              <a:t>2</a:t>
            </a:r>
          </a:p>
        </p:txBody>
      </p:sp>
      <p:sp>
        <p:nvSpPr>
          <p:cNvPr id="8214" name="Line 22"/>
          <p:cNvSpPr>
            <a:spLocks noChangeShapeType="1"/>
          </p:cNvSpPr>
          <p:nvPr/>
        </p:nvSpPr>
        <p:spPr bwMode="auto">
          <a:xfrm flipV="1">
            <a:off x="5359400" y="1385888"/>
            <a:ext cx="0" cy="4706937"/>
          </a:xfrm>
          <a:prstGeom prst="line">
            <a:avLst/>
          </a:prstGeom>
          <a:noFill/>
          <a:ln w="28575">
            <a:solidFill>
              <a:schemeClr val="tx1"/>
            </a:solidFill>
            <a:round/>
            <a:headEnd/>
            <a:tailEnd/>
          </a:ln>
          <a:effectLst/>
          <a:extLst/>
        </p:spPr>
        <p:txBody>
          <a:bodyPr/>
          <a:lstStyle/>
          <a:p>
            <a:pPr>
              <a:defRPr/>
            </a:pPr>
            <a:endParaRPr lang="it-IT">
              <a:cs typeface="+mn-cs"/>
            </a:endParaRPr>
          </a:p>
        </p:txBody>
      </p:sp>
      <p:sp>
        <p:nvSpPr>
          <p:cNvPr id="8215" name="Text Box 23"/>
          <p:cNvSpPr txBox="1">
            <a:spLocks noChangeArrowheads="1"/>
          </p:cNvSpPr>
          <p:nvPr/>
        </p:nvSpPr>
        <p:spPr bwMode="auto">
          <a:xfrm>
            <a:off x="5148263" y="6092825"/>
            <a:ext cx="425450" cy="366713"/>
          </a:xfrm>
          <a:prstGeom prst="rect">
            <a:avLst/>
          </a:prstGeom>
          <a:noFill/>
          <a:ln>
            <a:noFill/>
          </a:ln>
          <a:effectLst/>
          <a:extLst/>
        </p:spPr>
        <p:txBody>
          <a:bodyPr wrap="none">
            <a:spAutoFit/>
          </a:bodyPr>
          <a:lstStyle/>
          <a:p>
            <a:pPr>
              <a:defRPr/>
            </a:pPr>
            <a:r>
              <a:rPr lang="it-IT">
                <a:cs typeface="+mn-cs"/>
              </a:rPr>
              <a:t>Y*</a:t>
            </a:r>
          </a:p>
        </p:txBody>
      </p:sp>
      <p:sp>
        <p:nvSpPr>
          <p:cNvPr id="8216" name="Line 24"/>
          <p:cNvSpPr>
            <a:spLocks noChangeShapeType="1"/>
          </p:cNvSpPr>
          <p:nvPr/>
        </p:nvSpPr>
        <p:spPr bwMode="auto">
          <a:xfrm flipH="1">
            <a:off x="684213" y="1412875"/>
            <a:ext cx="4679950" cy="0"/>
          </a:xfrm>
          <a:prstGeom prst="line">
            <a:avLst/>
          </a:prstGeom>
          <a:noFill/>
          <a:ln w="9525">
            <a:solidFill>
              <a:schemeClr val="tx1"/>
            </a:solidFill>
            <a:round/>
            <a:headEnd/>
            <a:tailEnd/>
          </a:ln>
          <a:effectLst/>
          <a:extLst/>
        </p:spPr>
        <p:txBody>
          <a:bodyPr/>
          <a:lstStyle/>
          <a:p>
            <a:pPr>
              <a:defRPr/>
            </a:pPr>
            <a:endParaRPr lang="it-IT">
              <a:cs typeface="+mn-cs"/>
            </a:endParaRPr>
          </a:p>
        </p:txBody>
      </p:sp>
      <p:sp>
        <p:nvSpPr>
          <p:cNvPr id="8217" name="Text Box 25"/>
          <p:cNvSpPr txBox="1">
            <a:spLocks noChangeArrowheads="1"/>
          </p:cNvSpPr>
          <p:nvPr/>
        </p:nvSpPr>
        <p:spPr bwMode="auto">
          <a:xfrm>
            <a:off x="87313" y="1216025"/>
            <a:ext cx="590550" cy="366713"/>
          </a:xfrm>
          <a:prstGeom prst="rect">
            <a:avLst/>
          </a:prstGeom>
          <a:noFill/>
          <a:ln>
            <a:noFill/>
          </a:ln>
          <a:effectLst/>
          <a:extLst/>
        </p:spPr>
        <p:txBody>
          <a:bodyPr wrap="none">
            <a:spAutoFit/>
          </a:bodyPr>
          <a:lstStyle/>
          <a:p>
            <a:pPr>
              <a:defRPr/>
            </a:pPr>
            <a:r>
              <a:rPr lang="it-IT">
                <a:cs typeface="+mn-cs"/>
              </a:rPr>
              <a:t>AD*</a:t>
            </a:r>
          </a:p>
        </p:txBody>
      </p:sp>
      <p:sp>
        <p:nvSpPr>
          <p:cNvPr id="45079" name="Segnaposto piè di pagina 1"/>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l-PL" sz="1400"/>
              <a:t>roberto.fini@univr.it</a:t>
            </a:r>
            <a:endParaRPr lang="it-IT" sz="140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Line 4"/>
          <p:cNvSpPr>
            <a:spLocks noChangeShapeType="1"/>
          </p:cNvSpPr>
          <p:nvPr/>
        </p:nvSpPr>
        <p:spPr bwMode="auto">
          <a:xfrm flipV="1">
            <a:off x="684213" y="836613"/>
            <a:ext cx="0" cy="5256212"/>
          </a:xfrm>
          <a:prstGeom prst="line">
            <a:avLst/>
          </a:prstGeom>
          <a:noFill/>
          <a:ln w="9525">
            <a:solidFill>
              <a:schemeClr val="tx1"/>
            </a:solidFill>
            <a:round/>
            <a:headEnd/>
            <a:tailEnd type="triangle" w="med" len="med"/>
          </a:ln>
          <a:effectLst/>
          <a:extLst/>
        </p:spPr>
        <p:txBody>
          <a:bodyPr/>
          <a:lstStyle/>
          <a:p>
            <a:pPr>
              <a:defRPr/>
            </a:pPr>
            <a:endParaRPr lang="it-IT">
              <a:cs typeface="+mn-cs"/>
            </a:endParaRPr>
          </a:p>
        </p:txBody>
      </p:sp>
      <p:sp>
        <p:nvSpPr>
          <p:cNvPr id="5125" name="Line 5"/>
          <p:cNvSpPr>
            <a:spLocks noChangeShapeType="1"/>
          </p:cNvSpPr>
          <p:nvPr/>
        </p:nvSpPr>
        <p:spPr bwMode="auto">
          <a:xfrm>
            <a:off x="684213" y="6092825"/>
            <a:ext cx="7127875" cy="0"/>
          </a:xfrm>
          <a:prstGeom prst="line">
            <a:avLst/>
          </a:prstGeom>
          <a:noFill/>
          <a:ln w="9525">
            <a:solidFill>
              <a:schemeClr val="tx1"/>
            </a:solidFill>
            <a:round/>
            <a:headEnd/>
            <a:tailEnd type="triangle" w="med" len="med"/>
          </a:ln>
          <a:effectLst/>
          <a:extLst/>
        </p:spPr>
        <p:txBody>
          <a:bodyPr/>
          <a:lstStyle/>
          <a:p>
            <a:pPr>
              <a:defRPr/>
            </a:pPr>
            <a:endParaRPr lang="it-IT">
              <a:cs typeface="+mn-cs"/>
            </a:endParaRPr>
          </a:p>
        </p:txBody>
      </p:sp>
      <p:sp>
        <p:nvSpPr>
          <p:cNvPr id="5126" name="Line 6"/>
          <p:cNvSpPr>
            <a:spLocks noChangeShapeType="1"/>
          </p:cNvSpPr>
          <p:nvPr/>
        </p:nvSpPr>
        <p:spPr bwMode="auto">
          <a:xfrm flipV="1">
            <a:off x="684213" y="815975"/>
            <a:ext cx="5265737" cy="5276850"/>
          </a:xfrm>
          <a:prstGeom prst="line">
            <a:avLst/>
          </a:prstGeom>
          <a:noFill/>
          <a:ln w="9525">
            <a:solidFill>
              <a:schemeClr val="tx1"/>
            </a:solidFill>
            <a:prstDash val="sysDot"/>
            <a:round/>
            <a:headEnd/>
            <a:tailEnd/>
          </a:ln>
          <a:effectLst/>
          <a:extLst/>
        </p:spPr>
        <p:txBody>
          <a:bodyPr/>
          <a:lstStyle/>
          <a:p>
            <a:pPr>
              <a:defRPr/>
            </a:pPr>
            <a:endParaRPr lang="it-IT">
              <a:cs typeface="+mn-cs"/>
            </a:endParaRPr>
          </a:p>
        </p:txBody>
      </p:sp>
      <p:sp>
        <p:nvSpPr>
          <p:cNvPr id="5127" name="Line 7"/>
          <p:cNvSpPr>
            <a:spLocks noChangeShapeType="1"/>
          </p:cNvSpPr>
          <p:nvPr/>
        </p:nvSpPr>
        <p:spPr bwMode="auto">
          <a:xfrm flipV="1">
            <a:off x="706438" y="2201863"/>
            <a:ext cx="5903912" cy="2952750"/>
          </a:xfrm>
          <a:prstGeom prst="line">
            <a:avLst/>
          </a:prstGeom>
          <a:noFill/>
          <a:ln w="38100">
            <a:solidFill>
              <a:schemeClr val="tx1"/>
            </a:solidFill>
            <a:round/>
            <a:headEnd/>
            <a:tailEnd/>
          </a:ln>
          <a:effectLst/>
          <a:extLst/>
        </p:spPr>
        <p:txBody>
          <a:bodyPr/>
          <a:lstStyle/>
          <a:p>
            <a:pPr>
              <a:defRPr/>
            </a:pPr>
            <a:endParaRPr lang="it-IT">
              <a:cs typeface="+mn-cs"/>
            </a:endParaRPr>
          </a:p>
        </p:txBody>
      </p:sp>
      <p:sp>
        <p:nvSpPr>
          <p:cNvPr id="5128" name="Line 8"/>
          <p:cNvSpPr>
            <a:spLocks noChangeShapeType="1"/>
          </p:cNvSpPr>
          <p:nvPr/>
        </p:nvSpPr>
        <p:spPr bwMode="auto">
          <a:xfrm>
            <a:off x="695325" y="5592763"/>
            <a:ext cx="6119813" cy="0"/>
          </a:xfrm>
          <a:prstGeom prst="line">
            <a:avLst/>
          </a:prstGeom>
          <a:noFill/>
          <a:ln w="38100">
            <a:solidFill>
              <a:schemeClr val="tx1"/>
            </a:solidFill>
            <a:round/>
            <a:headEnd/>
            <a:tailEnd/>
          </a:ln>
          <a:effectLst/>
          <a:extLst/>
        </p:spPr>
        <p:txBody>
          <a:bodyPr/>
          <a:lstStyle/>
          <a:p>
            <a:pPr>
              <a:defRPr/>
            </a:pPr>
            <a:endParaRPr lang="it-IT">
              <a:cs typeface="+mn-cs"/>
            </a:endParaRPr>
          </a:p>
        </p:txBody>
      </p:sp>
      <p:sp>
        <p:nvSpPr>
          <p:cNvPr id="5129" name="Text Box 9"/>
          <p:cNvSpPr txBox="1">
            <a:spLocks noChangeArrowheads="1"/>
          </p:cNvSpPr>
          <p:nvPr/>
        </p:nvSpPr>
        <p:spPr bwMode="auto">
          <a:xfrm>
            <a:off x="303213" y="423863"/>
            <a:ext cx="501650" cy="366712"/>
          </a:xfrm>
          <a:prstGeom prst="rect">
            <a:avLst/>
          </a:prstGeom>
          <a:noFill/>
          <a:ln>
            <a:noFill/>
          </a:ln>
          <a:effectLst/>
          <a:extLst/>
        </p:spPr>
        <p:txBody>
          <a:bodyPr wrap="none">
            <a:spAutoFit/>
          </a:bodyPr>
          <a:lstStyle/>
          <a:p>
            <a:pPr>
              <a:defRPr/>
            </a:pPr>
            <a:r>
              <a:rPr lang="it-IT">
                <a:cs typeface="+mn-cs"/>
              </a:rPr>
              <a:t>AD</a:t>
            </a:r>
          </a:p>
        </p:txBody>
      </p:sp>
      <p:sp>
        <p:nvSpPr>
          <p:cNvPr id="5130" name="Line 10"/>
          <p:cNvSpPr>
            <a:spLocks noChangeShapeType="1"/>
          </p:cNvSpPr>
          <p:nvPr/>
        </p:nvSpPr>
        <p:spPr bwMode="auto">
          <a:xfrm flipH="1" flipV="1">
            <a:off x="5348288" y="1408113"/>
            <a:ext cx="11112" cy="4684712"/>
          </a:xfrm>
          <a:prstGeom prst="line">
            <a:avLst/>
          </a:prstGeom>
          <a:noFill/>
          <a:ln w="28575">
            <a:solidFill>
              <a:schemeClr val="tx1"/>
            </a:solidFill>
            <a:round/>
            <a:headEnd/>
            <a:tailEnd/>
          </a:ln>
          <a:effectLst/>
          <a:extLst/>
        </p:spPr>
        <p:txBody>
          <a:bodyPr/>
          <a:lstStyle/>
          <a:p>
            <a:pPr>
              <a:defRPr/>
            </a:pPr>
            <a:endParaRPr lang="it-IT">
              <a:cs typeface="+mn-cs"/>
            </a:endParaRPr>
          </a:p>
        </p:txBody>
      </p:sp>
      <p:sp>
        <p:nvSpPr>
          <p:cNvPr id="5131" name="Text Box 11"/>
          <p:cNvSpPr txBox="1">
            <a:spLocks noChangeArrowheads="1"/>
          </p:cNvSpPr>
          <p:nvPr/>
        </p:nvSpPr>
        <p:spPr bwMode="auto">
          <a:xfrm>
            <a:off x="7935913" y="5897563"/>
            <a:ext cx="336550" cy="366712"/>
          </a:xfrm>
          <a:prstGeom prst="rect">
            <a:avLst/>
          </a:prstGeom>
          <a:noFill/>
          <a:ln>
            <a:noFill/>
          </a:ln>
          <a:effectLst/>
          <a:extLst/>
        </p:spPr>
        <p:txBody>
          <a:bodyPr wrap="none">
            <a:spAutoFit/>
          </a:bodyPr>
          <a:lstStyle/>
          <a:p>
            <a:pPr>
              <a:defRPr/>
            </a:pPr>
            <a:r>
              <a:rPr lang="it-IT">
                <a:cs typeface="+mn-cs"/>
              </a:rPr>
              <a:t>Y</a:t>
            </a:r>
          </a:p>
        </p:txBody>
      </p:sp>
      <p:sp>
        <p:nvSpPr>
          <p:cNvPr id="5132" name="Text Box 12"/>
          <p:cNvSpPr txBox="1">
            <a:spLocks noChangeArrowheads="1"/>
          </p:cNvSpPr>
          <p:nvPr/>
        </p:nvSpPr>
        <p:spPr bwMode="auto">
          <a:xfrm>
            <a:off x="5148263" y="6092825"/>
            <a:ext cx="425450" cy="366713"/>
          </a:xfrm>
          <a:prstGeom prst="rect">
            <a:avLst/>
          </a:prstGeom>
          <a:noFill/>
          <a:ln>
            <a:noFill/>
          </a:ln>
          <a:effectLst/>
          <a:extLst/>
        </p:spPr>
        <p:txBody>
          <a:bodyPr wrap="none">
            <a:spAutoFit/>
          </a:bodyPr>
          <a:lstStyle/>
          <a:p>
            <a:pPr>
              <a:defRPr/>
            </a:pPr>
            <a:r>
              <a:rPr lang="it-IT">
                <a:cs typeface="+mn-cs"/>
              </a:rPr>
              <a:t>Y*</a:t>
            </a:r>
          </a:p>
        </p:txBody>
      </p:sp>
      <p:sp>
        <p:nvSpPr>
          <p:cNvPr id="5133" name="Line 13"/>
          <p:cNvSpPr>
            <a:spLocks noChangeShapeType="1"/>
          </p:cNvSpPr>
          <p:nvPr/>
        </p:nvSpPr>
        <p:spPr bwMode="auto">
          <a:xfrm>
            <a:off x="684213" y="4652963"/>
            <a:ext cx="0" cy="503237"/>
          </a:xfrm>
          <a:prstGeom prst="line">
            <a:avLst/>
          </a:prstGeom>
          <a:noFill/>
          <a:ln w="9525">
            <a:solidFill>
              <a:schemeClr val="tx1"/>
            </a:solidFill>
            <a:round/>
            <a:headEnd/>
            <a:tailEnd/>
          </a:ln>
          <a:effectLst/>
          <a:extLst/>
        </p:spPr>
        <p:txBody>
          <a:bodyPr/>
          <a:lstStyle/>
          <a:p>
            <a:pPr>
              <a:defRPr/>
            </a:pPr>
            <a:endParaRPr lang="it-IT">
              <a:cs typeface="+mn-cs"/>
            </a:endParaRPr>
          </a:p>
        </p:txBody>
      </p:sp>
      <p:sp>
        <p:nvSpPr>
          <p:cNvPr id="5134" name="Line 14"/>
          <p:cNvSpPr>
            <a:spLocks noChangeShapeType="1"/>
          </p:cNvSpPr>
          <p:nvPr/>
        </p:nvSpPr>
        <p:spPr bwMode="auto">
          <a:xfrm flipV="1">
            <a:off x="684213" y="1673225"/>
            <a:ext cx="5903912" cy="2952750"/>
          </a:xfrm>
          <a:prstGeom prst="line">
            <a:avLst/>
          </a:prstGeom>
          <a:noFill/>
          <a:ln w="38100">
            <a:solidFill>
              <a:schemeClr val="tx1"/>
            </a:solidFill>
            <a:round/>
            <a:headEnd/>
            <a:tailEnd/>
          </a:ln>
          <a:effectLst/>
          <a:extLst/>
        </p:spPr>
        <p:txBody>
          <a:bodyPr/>
          <a:lstStyle/>
          <a:p>
            <a:pPr>
              <a:defRPr/>
            </a:pPr>
            <a:endParaRPr lang="it-IT">
              <a:cs typeface="+mn-cs"/>
            </a:endParaRPr>
          </a:p>
        </p:txBody>
      </p:sp>
      <p:sp>
        <p:nvSpPr>
          <p:cNvPr id="5135" name="Text Box 15"/>
          <p:cNvSpPr txBox="1">
            <a:spLocks noChangeArrowheads="1"/>
          </p:cNvSpPr>
          <p:nvPr/>
        </p:nvSpPr>
        <p:spPr bwMode="auto">
          <a:xfrm>
            <a:off x="6784975" y="5392738"/>
            <a:ext cx="247650" cy="366712"/>
          </a:xfrm>
          <a:prstGeom prst="rect">
            <a:avLst/>
          </a:prstGeom>
          <a:noFill/>
          <a:ln>
            <a:noFill/>
          </a:ln>
          <a:effectLst/>
          <a:extLst/>
        </p:spPr>
        <p:txBody>
          <a:bodyPr wrap="none">
            <a:spAutoFit/>
          </a:bodyPr>
          <a:lstStyle/>
          <a:p>
            <a:pPr>
              <a:defRPr/>
            </a:pPr>
            <a:r>
              <a:rPr lang="it-IT">
                <a:cs typeface="+mn-cs"/>
              </a:rPr>
              <a:t>I</a:t>
            </a:r>
          </a:p>
        </p:txBody>
      </p:sp>
      <p:sp>
        <p:nvSpPr>
          <p:cNvPr id="5136" name="Text Box 16"/>
          <p:cNvSpPr txBox="1">
            <a:spLocks noChangeArrowheads="1"/>
          </p:cNvSpPr>
          <p:nvPr/>
        </p:nvSpPr>
        <p:spPr bwMode="auto">
          <a:xfrm>
            <a:off x="6711950" y="1936750"/>
            <a:ext cx="349250" cy="366713"/>
          </a:xfrm>
          <a:prstGeom prst="rect">
            <a:avLst/>
          </a:prstGeom>
          <a:noFill/>
          <a:ln>
            <a:noFill/>
          </a:ln>
          <a:effectLst/>
          <a:extLst/>
        </p:spPr>
        <p:txBody>
          <a:bodyPr wrap="none">
            <a:spAutoFit/>
          </a:bodyPr>
          <a:lstStyle/>
          <a:p>
            <a:pPr>
              <a:defRPr/>
            </a:pPr>
            <a:r>
              <a:rPr lang="it-IT">
                <a:cs typeface="+mn-cs"/>
              </a:rPr>
              <a:t>C</a:t>
            </a:r>
          </a:p>
        </p:txBody>
      </p:sp>
      <p:sp>
        <p:nvSpPr>
          <p:cNvPr id="5137" name="Text Box 17"/>
          <p:cNvSpPr txBox="1">
            <a:spLocks noChangeArrowheads="1"/>
          </p:cNvSpPr>
          <p:nvPr/>
        </p:nvSpPr>
        <p:spPr bwMode="auto">
          <a:xfrm>
            <a:off x="6640513" y="1431925"/>
            <a:ext cx="673100" cy="366713"/>
          </a:xfrm>
          <a:prstGeom prst="rect">
            <a:avLst/>
          </a:prstGeom>
          <a:noFill/>
          <a:ln>
            <a:noFill/>
          </a:ln>
          <a:effectLst/>
          <a:extLst/>
        </p:spPr>
        <p:txBody>
          <a:bodyPr wrap="none">
            <a:spAutoFit/>
          </a:bodyPr>
          <a:lstStyle/>
          <a:p>
            <a:pPr>
              <a:defRPr/>
            </a:pPr>
            <a:r>
              <a:rPr lang="it-IT">
                <a:cs typeface="+mn-cs"/>
              </a:rPr>
              <a:t>C + I</a:t>
            </a:r>
          </a:p>
        </p:txBody>
      </p:sp>
      <p:sp>
        <p:nvSpPr>
          <p:cNvPr id="5140" name="Line 20"/>
          <p:cNvSpPr>
            <a:spLocks noChangeShapeType="1"/>
          </p:cNvSpPr>
          <p:nvPr/>
        </p:nvSpPr>
        <p:spPr bwMode="auto">
          <a:xfrm>
            <a:off x="2484438" y="4292600"/>
            <a:ext cx="0" cy="1800225"/>
          </a:xfrm>
          <a:prstGeom prst="line">
            <a:avLst/>
          </a:prstGeom>
          <a:noFill/>
          <a:ln w="9525">
            <a:solidFill>
              <a:schemeClr val="tx1"/>
            </a:solidFill>
            <a:round/>
            <a:headEnd/>
            <a:tailEnd/>
          </a:ln>
          <a:effectLst/>
          <a:extLst/>
        </p:spPr>
        <p:txBody>
          <a:bodyPr/>
          <a:lstStyle/>
          <a:p>
            <a:pPr>
              <a:defRPr/>
            </a:pPr>
            <a:endParaRPr lang="it-IT">
              <a:cs typeface="+mn-cs"/>
            </a:endParaRPr>
          </a:p>
        </p:txBody>
      </p:sp>
      <p:sp>
        <p:nvSpPr>
          <p:cNvPr id="46096" name="Text Box 21"/>
          <p:cNvSpPr txBox="1">
            <a:spLocks noChangeArrowheads="1"/>
          </p:cNvSpPr>
          <p:nvPr/>
        </p:nvSpPr>
        <p:spPr bwMode="auto">
          <a:xfrm>
            <a:off x="2339975" y="6092825"/>
            <a:ext cx="446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t>Y</a:t>
            </a:r>
            <a:r>
              <a:rPr lang="it-IT" sz="1800" baseline="-25000"/>
              <a:t>C</a:t>
            </a:r>
          </a:p>
        </p:txBody>
      </p:sp>
      <p:sp>
        <p:nvSpPr>
          <p:cNvPr id="46097" name="Text Box 22"/>
          <p:cNvSpPr txBox="1">
            <a:spLocks noChangeArrowheads="1"/>
          </p:cNvSpPr>
          <p:nvPr/>
        </p:nvSpPr>
        <p:spPr bwMode="auto">
          <a:xfrm>
            <a:off x="3336925" y="6100763"/>
            <a:ext cx="577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t>Y</a:t>
            </a:r>
            <a:r>
              <a:rPr lang="it-IT" sz="1800" baseline="-25000"/>
              <a:t>C+I</a:t>
            </a:r>
          </a:p>
        </p:txBody>
      </p:sp>
      <p:sp>
        <p:nvSpPr>
          <p:cNvPr id="5143" name="Line 23"/>
          <p:cNvSpPr>
            <a:spLocks noChangeShapeType="1"/>
          </p:cNvSpPr>
          <p:nvPr/>
        </p:nvSpPr>
        <p:spPr bwMode="auto">
          <a:xfrm>
            <a:off x="3635375" y="3141663"/>
            <a:ext cx="0" cy="2951162"/>
          </a:xfrm>
          <a:prstGeom prst="line">
            <a:avLst/>
          </a:prstGeom>
          <a:noFill/>
          <a:ln w="9525">
            <a:solidFill>
              <a:schemeClr val="tx1"/>
            </a:solidFill>
            <a:round/>
            <a:headEnd/>
            <a:tailEnd/>
          </a:ln>
          <a:effectLst/>
          <a:extLst/>
        </p:spPr>
        <p:txBody>
          <a:bodyPr/>
          <a:lstStyle/>
          <a:p>
            <a:pPr>
              <a:defRPr/>
            </a:pPr>
            <a:endParaRPr lang="it-IT">
              <a:cs typeface="+mn-cs"/>
            </a:endParaRPr>
          </a:p>
        </p:txBody>
      </p:sp>
      <p:sp>
        <p:nvSpPr>
          <p:cNvPr id="46099" name="Text Box 25"/>
          <p:cNvSpPr txBox="1">
            <a:spLocks noChangeArrowheads="1"/>
          </p:cNvSpPr>
          <p:nvPr/>
        </p:nvSpPr>
        <p:spPr bwMode="auto">
          <a:xfrm>
            <a:off x="303213" y="4960938"/>
            <a:ext cx="4333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t>C</a:t>
            </a:r>
            <a:r>
              <a:rPr lang="it-IT" sz="1800" baseline="-25000"/>
              <a:t>0</a:t>
            </a:r>
          </a:p>
        </p:txBody>
      </p:sp>
      <p:sp>
        <p:nvSpPr>
          <p:cNvPr id="46100" name="Text Box 26"/>
          <p:cNvSpPr txBox="1">
            <a:spLocks noChangeArrowheads="1"/>
          </p:cNvSpPr>
          <p:nvPr/>
        </p:nvSpPr>
        <p:spPr bwMode="auto">
          <a:xfrm>
            <a:off x="342900" y="5362575"/>
            <a:ext cx="331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t>I</a:t>
            </a:r>
            <a:r>
              <a:rPr lang="it-IT" sz="1800" baseline="-25000"/>
              <a:t>0</a:t>
            </a:r>
          </a:p>
        </p:txBody>
      </p:sp>
      <p:sp>
        <p:nvSpPr>
          <p:cNvPr id="5147" name="Line 27"/>
          <p:cNvSpPr>
            <a:spLocks noChangeShapeType="1"/>
          </p:cNvSpPr>
          <p:nvPr/>
        </p:nvSpPr>
        <p:spPr bwMode="auto">
          <a:xfrm flipH="1">
            <a:off x="684213" y="1412875"/>
            <a:ext cx="4679950" cy="0"/>
          </a:xfrm>
          <a:prstGeom prst="line">
            <a:avLst/>
          </a:prstGeom>
          <a:noFill/>
          <a:ln w="9525">
            <a:solidFill>
              <a:schemeClr val="tx1"/>
            </a:solidFill>
            <a:round/>
            <a:headEnd/>
            <a:tailEnd/>
          </a:ln>
          <a:effectLst/>
          <a:extLst/>
        </p:spPr>
        <p:txBody>
          <a:bodyPr/>
          <a:lstStyle/>
          <a:p>
            <a:pPr>
              <a:defRPr/>
            </a:pPr>
            <a:endParaRPr lang="it-IT">
              <a:cs typeface="+mn-cs"/>
            </a:endParaRPr>
          </a:p>
        </p:txBody>
      </p:sp>
      <p:sp>
        <p:nvSpPr>
          <p:cNvPr id="5148" name="Text Box 28"/>
          <p:cNvSpPr txBox="1">
            <a:spLocks noChangeArrowheads="1"/>
          </p:cNvSpPr>
          <p:nvPr/>
        </p:nvSpPr>
        <p:spPr bwMode="auto">
          <a:xfrm>
            <a:off x="87313" y="1216025"/>
            <a:ext cx="590550" cy="366713"/>
          </a:xfrm>
          <a:prstGeom prst="rect">
            <a:avLst/>
          </a:prstGeom>
          <a:noFill/>
          <a:ln>
            <a:noFill/>
          </a:ln>
          <a:effectLst/>
          <a:extLst/>
        </p:spPr>
        <p:txBody>
          <a:bodyPr wrap="none">
            <a:spAutoFit/>
          </a:bodyPr>
          <a:lstStyle/>
          <a:p>
            <a:pPr>
              <a:defRPr/>
            </a:pPr>
            <a:r>
              <a:rPr lang="it-IT">
                <a:cs typeface="+mn-cs"/>
              </a:rPr>
              <a:t>AD*</a:t>
            </a:r>
          </a:p>
        </p:txBody>
      </p:sp>
      <p:sp>
        <p:nvSpPr>
          <p:cNvPr id="46103" name="Text Box 29"/>
          <p:cNvSpPr txBox="1">
            <a:spLocks noChangeArrowheads="1"/>
          </p:cNvSpPr>
          <p:nvPr/>
        </p:nvSpPr>
        <p:spPr bwMode="auto">
          <a:xfrm>
            <a:off x="0" y="4365625"/>
            <a:ext cx="714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t>C</a:t>
            </a:r>
            <a:r>
              <a:rPr lang="it-IT" sz="1800" baseline="-25000"/>
              <a:t>0</a:t>
            </a:r>
            <a:r>
              <a:rPr lang="it-IT" sz="1800"/>
              <a:t>+I</a:t>
            </a:r>
            <a:r>
              <a:rPr lang="it-IT" sz="1800" baseline="-25000"/>
              <a:t>0</a:t>
            </a:r>
          </a:p>
        </p:txBody>
      </p:sp>
      <p:sp>
        <p:nvSpPr>
          <p:cNvPr id="5151" name="Line 31"/>
          <p:cNvSpPr>
            <a:spLocks noChangeShapeType="1"/>
          </p:cNvSpPr>
          <p:nvPr/>
        </p:nvSpPr>
        <p:spPr bwMode="auto">
          <a:xfrm flipH="1">
            <a:off x="684213" y="4237038"/>
            <a:ext cx="1800225" cy="0"/>
          </a:xfrm>
          <a:prstGeom prst="line">
            <a:avLst/>
          </a:prstGeom>
          <a:noFill/>
          <a:ln w="9525">
            <a:solidFill>
              <a:schemeClr val="tx1"/>
            </a:solidFill>
            <a:round/>
            <a:headEnd/>
            <a:tailEnd/>
          </a:ln>
          <a:effectLst/>
          <a:extLst/>
        </p:spPr>
        <p:txBody>
          <a:bodyPr/>
          <a:lstStyle/>
          <a:p>
            <a:pPr>
              <a:defRPr/>
            </a:pPr>
            <a:endParaRPr lang="it-IT">
              <a:cs typeface="+mn-cs"/>
            </a:endParaRPr>
          </a:p>
        </p:txBody>
      </p:sp>
      <p:sp>
        <p:nvSpPr>
          <p:cNvPr id="5152" name="Line 32"/>
          <p:cNvSpPr>
            <a:spLocks noChangeShapeType="1"/>
          </p:cNvSpPr>
          <p:nvPr/>
        </p:nvSpPr>
        <p:spPr bwMode="auto">
          <a:xfrm flipH="1">
            <a:off x="684213" y="3141663"/>
            <a:ext cx="2951162" cy="0"/>
          </a:xfrm>
          <a:prstGeom prst="line">
            <a:avLst/>
          </a:prstGeom>
          <a:noFill/>
          <a:ln w="9525">
            <a:solidFill>
              <a:schemeClr val="tx1"/>
            </a:solidFill>
            <a:round/>
            <a:headEnd/>
            <a:tailEnd/>
          </a:ln>
          <a:effectLst/>
          <a:extLst/>
        </p:spPr>
        <p:txBody>
          <a:bodyPr/>
          <a:lstStyle/>
          <a:p>
            <a:pPr>
              <a:defRPr/>
            </a:pPr>
            <a:endParaRPr lang="it-IT">
              <a:cs typeface="+mn-cs"/>
            </a:endParaRPr>
          </a:p>
        </p:txBody>
      </p:sp>
      <p:sp>
        <p:nvSpPr>
          <p:cNvPr id="46106" name="Text Box 33"/>
          <p:cNvSpPr txBox="1">
            <a:spLocks noChangeArrowheads="1"/>
          </p:cNvSpPr>
          <p:nvPr/>
        </p:nvSpPr>
        <p:spPr bwMode="auto">
          <a:xfrm>
            <a:off x="87313" y="3952875"/>
            <a:ext cx="57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t>AD</a:t>
            </a:r>
            <a:r>
              <a:rPr lang="it-IT" sz="1800" baseline="-25000"/>
              <a:t>c</a:t>
            </a:r>
          </a:p>
        </p:txBody>
      </p:sp>
      <p:sp>
        <p:nvSpPr>
          <p:cNvPr id="46107" name="Text Box 34"/>
          <p:cNvSpPr txBox="1">
            <a:spLocks noChangeArrowheads="1"/>
          </p:cNvSpPr>
          <p:nvPr/>
        </p:nvSpPr>
        <p:spPr bwMode="auto">
          <a:xfrm>
            <a:off x="0" y="2997200"/>
            <a:ext cx="7096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t>AD</a:t>
            </a:r>
            <a:r>
              <a:rPr lang="it-IT" sz="1800" baseline="-25000"/>
              <a:t>c+I</a:t>
            </a:r>
          </a:p>
        </p:txBody>
      </p:sp>
      <p:sp>
        <p:nvSpPr>
          <p:cNvPr id="46108" name="Segnaposto piè di pagina 1"/>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l-PL" sz="1400"/>
              <a:t>roberto.fini@univr.it</a:t>
            </a:r>
            <a:endParaRPr lang="it-IT" sz="140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Line 4"/>
          <p:cNvSpPr>
            <a:spLocks noChangeShapeType="1"/>
          </p:cNvSpPr>
          <p:nvPr/>
        </p:nvSpPr>
        <p:spPr bwMode="auto">
          <a:xfrm flipV="1">
            <a:off x="684213" y="836613"/>
            <a:ext cx="0" cy="5256212"/>
          </a:xfrm>
          <a:prstGeom prst="line">
            <a:avLst/>
          </a:prstGeom>
          <a:noFill/>
          <a:ln w="9525">
            <a:solidFill>
              <a:schemeClr val="tx1"/>
            </a:solidFill>
            <a:round/>
            <a:headEnd/>
            <a:tailEnd type="triangle" w="med" len="med"/>
          </a:ln>
          <a:effectLst/>
          <a:extLst/>
        </p:spPr>
        <p:txBody>
          <a:bodyPr/>
          <a:lstStyle/>
          <a:p>
            <a:pPr>
              <a:defRPr/>
            </a:pPr>
            <a:endParaRPr lang="it-IT">
              <a:cs typeface="+mn-cs"/>
            </a:endParaRPr>
          </a:p>
        </p:txBody>
      </p:sp>
      <p:sp>
        <p:nvSpPr>
          <p:cNvPr id="9221" name="Line 5"/>
          <p:cNvSpPr>
            <a:spLocks noChangeShapeType="1"/>
          </p:cNvSpPr>
          <p:nvPr/>
        </p:nvSpPr>
        <p:spPr bwMode="auto">
          <a:xfrm>
            <a:off x="684213" y="6092825"/>
            <a:ext cx="7127875" cy="0"/>
          </a:xfrm>
          <a:prstGeom prst="line">
            <a:avLst/>
          </a:prstGeom>
          <a:noFill/>
          <a:ln w="9525">
            <a:solidFill>
              <a:schemeClr val="tx1"/>
            </a:solidFill>
            <a:round/>
            <a:headEnd/>
            <a:tailEnd type="triangle" w="med" len="med"/>
          </a:ln>
          <a:effectLst/>
          <a:extLst/>
        </p:spPr>
        <p:txBody>
          <a:bodyPr/>
          <a:lstStyle/>
          <a:p>
            <a:pPr>
              <a:defRPr/>
            </a:pPr>
            <a:endParaRPr lang="it-IT">
              <a:cs typeface="+mn-cs"/>
            </a:endParaRPr>
          </a:p>
        </p:txBody>
      </p:sp>
      <p:sp>
        <p:nvSpPr>
          <p:cNvPr id="9222" name="Line 6"/>
          <p:cNvSpPr>
            <a:spLocks noChangeShapeType="1"/>
          </p:cNvSpPr>
          <p:nvPr/>
        </p:nvSpPr>
        <p:spPr bwMode="auto">
          <a:xfrm flipV="1">
            <a:off x="684213" y="815975"/>
            <a:ext cx="5265737" cy="5276850"/>
          </a:xfrm>
          <a:prstGeom prst="line">
            <a:avLst/>
          </a:prstGeom>
          <a:noFill/>
          <a:ln w="9525">
            <a:solidFill>
              <a:schemeClr val="tx1"/>
            </a:solidFill>
            <a:prstDash val="sysDot"/>
            <a:round/>
            <a:headEnd/>
            <a:tailEnd/>
          </a:ln>
          <a:effectLst/>
          <a:extLst/>
        </p:spPr>
        <p:txBody>
          <a:bodyPr/>
          <a:lstStyle/>
          <a:p>
            <a:pPr>
              <a:defRPr/>
            </a:pPr>
            <a:endParaRPr lang="it-IT">
              <a:cs typeface="+mn-cs"/>
            </a:endParaRPr>
          </a:p>
        </p:txBody>
      </p:sp>
      <p:sp>
        <p:nvSpPr>
          <p:cNvPr id="9223" name="Line 7"/>
          <p:cNvSpPr>
            <a:spLocks noChangeShapeType="1"/>
          </p:cNvSpPr>
          <p:nvPr/>
        </p:nvSpPr>
        <p:spPr bwMode="auto">
          <a:xfrm flipV="1">
            <a:off x="706438" y="2201863"/>
            <a:ext cx="5903912" cy="2952750"/>
          </a:xfrm>
          <a:prstGeom prst="line">
            <a:avLst/>
          </a:prstGeom>
          <a:noFill/>
          <a:ln w="38100">
            <a:solidFill>
              <a:schemeClr val="tx1"/>
            </a:solidFill>
            <a:round/>
            <a:headEnd/>
            <a:tailEnd/>
          </a:ln>
          <a:effectLst/>
          <a:extLst/>
        </p:spPr>
        <p:txBody>
          <a:bodyPr/>
          <a:lstStyle/>
          <a:p>
            <a:pPr>
              <a:defRPr/>
            </a:pPr>
            <a:endParaRPr lang="it-IT">
              <a:cs typeface="+mn-cs"/>
            </a:endParaRPr>
          </a:p>
        </p:txBody>
      </p:sp>
      <p:sp>
        <p:nvSpPr>
          <p:cNvPr id="9224" name="Line 8"/>
          <p:cNvSpPr>
            <a:spLocks noChangeShapeType="1"/>
          </p:cNvSpPr>
          <p:nvPr/>
        </p:nvSpPr>
        <p:spPr bwMode="auto">
          <a:xfrm>
            <a:off x="695325" y="5592763"/>
            <a:ext cx="6119813" cy="0"/>
          </a:xfrm>
          <a:prstGeom prst="line">
            <a:avLst/>
          </a:prstGeom>
          <a:noFill/>
          <a:ln w="38100">
            <a:solidFill>
              <a:schemeClr val="tx1"/>
            </a:solidFill>
            <a:round/>
            <a:headEnd/>
            <a:tailEnd/>
          </a:ln>
          <a:effectLst/>
          <a:extLst/>
        </p:spPr>
        <p:txBody>
          <a:bodyPr/>
          <a:lstStyle/>
          <a:p>
            <a:pPr>
              <a:defRPr/>
            </a:pPr>
            <a:endParaRPr lang="it-IT">
              <a:cs typeface="+mn-cs"/>
            </a:endParaRPr>
          </a:p>
        </p:txBody>
      </p:sp>
      <p:sp>
        <p:nvSpPr>
          <p:cNvPr id="9225" name="Text Box 9"/>
          <p:cNvSpPr txBox="1">
            <a:spLocks noChangeArrowheads="1"/>
          </p:cNvSpPr>
          <p:nvPr/>
        </p:nvSpPr>
        <p:spPr bwMode="auto">
          <a:xfrm>
            <a:off x="303213" y="423863"/>
            <a:ext cx="501650" cy="366712"/>
          </a:xfrm>
          <a:prstGeom prst="rect">
            <a:avLst/>
          </a:prstGeom>
          <a:noFill/>
          <a:ln>
            <a:noFill/>
          </a:ln>
          <a:effectLst/>
          <a:extLst/>
        </p:spPr>
        <p:txBody>
          <a:bodyPr wrap="none">
            <a:spAutoFit/>
          </a:bodyPr>
          <a:lstStyle/>
          <a:p>
            <a:pPr>
              <a:defRPr/>
            </a:pPr>
            <a:r>
              <a:rPr lang="it-IT">
                <a:cs typeface="+mn-cs"/>
              </a:rPr>
              <a:t>AD</a:t>
            </a:r>
          </a:p>
        </p:txBody>
      </p:sp>
      <p:sp>
        <p:nvSpPr>
          <p:cNvPr id="9226" name="Line 10"/>
          <p:cNvSpPr>
            <a:spLocks noChangeShapeType="1"/>
          </p:cNvSpPr>
          <p:nvPr/>
        </p:nvSpPr>
        <p:spPr bwMode="auto">
          <a:xfrm flipH="1" flipV="1">
            <a:off x="5348288" y="1408113"/>
            <a:ext cx="11112" cy="4684712"/>
          </a:xfrm>
          <a:prstGeom prst="line">
            <a:avLst/>
          </a:prstGeom>
          <a:noFill/>
          <a:ln w="28575">
            <a:solidFill>
              <a:schemeClr val="tx1"/>
            </a:solidFill>
            <a:round/>
            <a:headEnd/>
            <a:tailEnd/>
          </a:ln>
          <a:effectLst/>
          <a:extLst/>
        </p:spPr>
        <p:txBody>
          <a:bodyPr/>
          <a:lstStyle/>
          <a:p>
            <a:pPr>
              <a:defRPr/>
            </a:pPr>
            <a:endParaRPr lang="it-IT">
              <a:cs typeface="+mn-cs"/>
            </a:endParaRPr>
          </a:p>
        </p:txBody>
      </p:sp>
      <p:sp>
        <p:nvSpPr>
          <p:cNvPr id="9227" name="Text Box 11"/>
          <p:cNvSpPr txBox="1">
            <a:spLocks noChangeArrowheads="1"/>
          </p:cNvSpPr>
          <p:nvPr/>
        </p:nvSpPr>
        <p:spPr bwMode="auto">
          <a:xfrm>
            <a:off x="7935913" y="5897563"/>
            <a:ext cx="336550" cy="366712"/>
          </a:xfrm>
          <a:prstGeom prst="rect">
            <a:avLst/>
          </a:prstGeom>
          <a:noFill/>
          <a:ln>
            <a:noFill/>
          </a:ln>
          <a:effectLst/>
          <a:extLst/>
        </p:spPr>
        <p:txBody>
          <a:bodyPr wrap="none">
            <a:spAutoFit/>
          </a:bodyPr>
          <a:lstStyle/>
          <a:p>
            <a:pPr>
              <a:defRPr/>
            </a:pPr>
            <a:r>
              <a:rPr lang="it-IT">
                <a:cs typeface="+mn-cs"/>
              </a:rPr>
              <a:t>Y</a:t>
            </a:r>
          </a:p>
        </p:txBody>
      </p:sp>
      <p:sp>
        <p:nvSpPr>
          <p:cNvPr id="9228" name="Text Box 12"/>
          <p:cNvSpPr txBox="1">
            <a:spLocks noChangeArrowheads="1"/>
          </p:cNvSpPr>
          <p:nvPr/>
        </p:nvSpPr>
        <p:spPr bwMode="auto">
          <a:xfrm>
            <a:off x="5148263" y="6092825"/>
            <a:ext cx="425450" cy="366713"/>
          </a:xfrm>
          <a:prstGeom prst="rect">
            <a:avLst/>
          </a:prstGeom>
          <a:noFill/>
          <a:ln>
            <a:noFill/>
          </a:ln>
          <a:effectLst/>
          <a:extLst/>
        </p:spPr>
        <p:txBody>
          <a:bodyPr wrap="none">
            <a:spAutoFit/>
          </a:bodyPr>
          <a:lstStyle/>
          <a:p>
            <a:pPr>
              <a:defRPr/>
            </a:pPr>
            <a:r>
              <a:rPr lang="it-IT">
                <a:cs typeface="+mn-cs"/>
              </a:rPr>
              <a:t>Y*</a:t>
            </a:r>
          </a:p>
        </p:txBody>
      </p:sp>
      <p:sp>
        <p:nvSpPr>
          <p:cNvPr id="9229" name="Line 13"/>
          <p:cNvSpPr>
            <a:spLocks noChangeShapeType="1"/>
          </p:cNvSpPr>
          <p:nvPr/>
        </p:nvSpPr>
        <p:spPr bwMode="auto">
          <a:xfrm>
            <a:off x="684213" y="4652963"/>
            <a:ext cx="0" cy="503237"/>
          </a:xfrm>
          <a:prstGeom prst="line">
            <a:avLst/>
          </a:prstGeom>
          <a:noFill/>
          <a:ln w="9525">
            <a:solidFill>
              <a:schemeClr val="tx1"/>
            </a:solidFill>
            <a:round/>
            <a:headEnd/>
            <a:tailEnd/>
          </a:ln>
          <a:effectLst/>
          <a:extLst/>
        </p:spPr>
        <p:txBody>
          <a:bodyPr/>
          <a:lstStyle/>
          <a:p>
            <a:pPr>
              <a:defRPr/>
            </a:pPr>
            <a:endParaRPr lang="it-IT">
              <a:cs typeface="+mn-cs"/>
            </a:endParaRPr>
          </a:p>
        </p:txBody>
      </p:sp>
      <p:sp>
        <p:nvSpPr>
          <p:cNvPr id="9230" name="Line 14"/>
          <p:cNvSpPr>
            <a:spLocks noChangeShapeType="1"/>
          </p:cNvSpPr>
          <p:nvPr/>
        </p:nvSpPr>
        <p:spPr bwMode="auto">
          <a:xfrm flipV="1">
            <a:off x="684213" y="1673225"/>
            <a:ext cx="5903912" cy="2952750"/>
          </a:xfrm>
          <a:prstGeom prst="line">
            <a:avLst/>
          </a:prstGeom>
          <a:noFill/>
          <a:ln w="38100">
            <a:solidFill>
              <a:schemeClr val="tx1"/>
            </a:solidFill>
            <a:round/>
            <a:headEnd/>
            <a:tailEnd/>
          </a:ln>
          <a:effectLst/>
          <a:extLst/>
        </p:spPr>
        <p:txBody>
          <a:bodyPr/>
          <a:lstStyle/>
          <a:p>
            <a:pPr>
              <a:defRPr/>
            </a:pPr>
            <a:endParaRPr lang="it-IT">
              <a:cs typeface="+mn-cs"/>
            </a:endParaRPr>
          </a:p>
        </p:txBody>
      </p:sp>
      <p:sp>
        <p:nvSpPr>
          <p:cNvPr id="9231" name="Text Box 15"/>
          <p:cNvSpPr txBox="1">
            <a:spLocks noChangeArrowheads="1"/>
          </p:cNvSpPr>
          <p:nvPr/>
        </p:nvSpPr>
        <p:spPr bwMode="auto">
          <a:xfrm>
            <a:off x="6784975" y="5392738"/>
            <a:ext cx="247650" cy="366712"/>
          </a:xfrm>
          <a:prstGeom prst="rect">
            <a:avLst/>
          </a:prstGeom>
          <a:noFill/>
          <a:ln>
            <a:noFill/>
          </a:ln>
          <a:effectLst/>
          <a:extLst/>
        </p:spPr>
        <p:txBody>
          <a:bodyPr wrap="none">
            <a:spAutoFit/>
          </a:bodyPr>
          <a:lstStyle/>
          <a:p>
            <a:pPr>
              <a:defRPr/>
            </a:pPr>
            <a:r>
              <a:rPr lang="it-IT">
                <a:cs typeface="+mn-cs"/>
              </a:rPr>
              <a:t>I</a:t>
            </a:r>
          </a:p>
        </p:txBody>
      </p:sp>
      <p:sp>
        <p:nvSpPr>
          <p:cNvPr id="9232" name="Text Box 16"/>
          <p:cNvSpPr txBox="1">
            <a:spLocks noChangeArrowheads="1"/>
          </p:cNvSpPr>
          <p:nvPr/>
        </p:nvSpPr>
        <p:spPr bwMode="auto">
          <a:xfrm>
            <a:off x="6711950" y="1936750"/>
            <a:ext cx="349250" cy="366713"/>
          </a:xfrm>
          <a:prstGeom prst="rect">
            <a:avLst/>
          </a:prstGeom>
          <a:noFill/>
          <a:ln>
            <a:noFill/>
          </a:ln>
          <a:effectLst/>
          <a:extLst/>
        </p:spPr>
        <p:txBody>
          <a:bodyPr wrap="none">
            <a:spAutoFit/>
          </a:bodyPr>
          <a:lstStyle/>
          <a:p>
            <a:pPr>
              <a:defRPr/>
            </a:pPr>
            <a:r>
              <a:rPr lang="it-IT">
                <a:cs typeface="+mn-cs"/>
              </a:rPr>
              <a:t>C</a:t>
            </a:r>
          </a:p>
        </p:txBody>
      </p:sp>
      <p:sp>
        <p:nvSpPr>
          <p:cNvPr id="9233" name="Text Box 17"/>
          <p:cNvSpPr txBox="1">
            <a:spLocks noChangeArrowheads="1"/>
          </p:cNvSpPr>
          <p:nvPr/>
        </p:nvSpPr>
        <p:spPr bwMode="auto">
          <a:xfrm>
            <a:off x="6640513" y="1431925"/>
            <a:ext cx="673100" cy="366713"/>
          </a:xfrm>
          <a:prstGeom prst="rect">
            <a:avLst/>
          </a:prstGeom>
          <a:noFill/>
          <a:ln>
            <a:noFill/>
          </a:ln>
          <a:effectLst/>
          <a:extLst/>
        </p:spPr>
        <p:txBody>
          <a:bodyPr wrap="none">
            <a:spAutoFit/>
          </a:bodyPr>
          <a:lstStyle/>
          <a:p>
            <a:pPr>
              <a:defRPr/>
            </a:pPr>
            <a:r>
              <a:rPr lang="it-IT">
                <a:cs typeface="+mn-cs"/>
              </a:rPr>
              <a:t>C + I</a:t>
            </a:r>
          </a:p>
        </p:txBody>
      </p:sp>
      <p:sp>
        <p:nvSpPr>
          <p:cNvPr id="9234" name="Line 18"/>
          <p:cNvSpPr>
            <a:spLocks noChangeShapeType="1"/>
          </p:cNvSpPr>
          <p:nvPr/>
        </p:nvSpPr>
        <p:spPr bwMode="auto">
          <a:xfrm>
            <a:off x="2484438" y="4292600"/>
            <a:ext cx="0" cy="1800225"/>
          </a:xfrm>
          <a:prstGeom prst="line">
            <a:avLst/>
          </a:prstGeom>
          <a:noFill/>
          <a:ln w="9525">
            <a:solidFill>
              <a:schemeClr val="tx1"/>
            </a:solidFill>
            <a:round/>
            <a:headEnd/>
            <a:tailEnd/>
          </a:ln>
          <a:effectLst/>
          <a:extLst/>
        </p:spPr>
        <p:txBody>
          <a:bodyPr/>
          <a:lstStyle/>
          <a:p>
            <a:pPr>
              <a:defRPr/>
            </a:pPr>
            <a:endParaRPr lang="it-IT">
              <a:cs typeface="+mn-cs"/>
            </a:endParaRPr>
          </a:p>
        </p:txBody>
      </p:sp>
      <p:sp>
        <p:nvSpPr>
          <p:cNvPr id="47120" name="Text Box 19"/>
          <p:cNvSpPr txBox="1">
            <a:spLocks noChangeArrowheads="1"/>
          </p:cNvSpPr>
          <p:nvPr/>
        </p:nvSpPr>
        <p:spPr bwMode="auto">
          <a:xfrm>
            <a:off x="2339975" y="6092825"/>
            <a:ext cx="446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t>Y</a:t>
            </a:r>
            <a:r>
              <a:rPr lang="it-IT" sz="1800" baseline="-25000"/>
              <a:t>C</a:t>
            </a:r>
          </a:p>
        </p:txBody>
      </p:sp>
      <p:sp>
        <p:nvSpPr>
          <p:cNvPr id="47121" name="Text Box 20"/>
          <p:cNvSpPr txBox="1">
            <a:spLocks noChangeArrowheads="1"/>
          </p:cNvSpPr>
          <p:nvPr/>
        </p:nvSpPr>
        <p:spPr bwMode="auto">
          <a:xfrm>
            <a:off x="3336925" y="6100763"/>
            <a:ext cx="577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t>Y</a:t>
            </a:r>
            <a:r>
              <a:rPr lang="it-IT" sz="1800" baseline="-25000"/>
              <a:t>C+I</a:t>
            </a:r>
          </a:p>
        </p:txBody>
      </p:sp>
      <p:sp>
        <p:nvSpPr>
          <p:cNvPr id="9237" name="Line 21"/>
          <p:cNvSpPr>
            <a:spLocks noChangeShapeType="1"/>
          </p:cNvSpPr>
          <p:nvPr/>
        </p:nvSpPr>
        <p:spPr bwMode="auto">
          <a:xfrm>
            <a:off x="3635375" y="3141663"/>
            <a:ext cx="0" cy="2951162"/>
          </a:xfrm>
          <a:prstGeom prst="line">
            <a:avLst/>
          </a:prstGeom>
          <a:noFill/>
          <a:ln w="9525">
            <a:solidFill>
              <a:schemeClr val="tx1"/>
            </a:solidFill>
            <a:round/>
            <a:headEnd/>
            <a:tailEnd/>
          </a:ln>
          <a:effectLst/>
          <a:extLst/>
        </p:spPr>
        <p:txBody>
          <a:bodyPr/>
          <a:lstStyle/>
          <a:p>
            <a:pPr>
              <a:defRPr/>
            </a:pPr>
            <a:endParaRPr lang="it-IT">
              <a:cs typeface="+mn-cs"/>
            </a:endParaRPr>
          </a:p>
        </p:txBody>
      </p:sp>
      <p:sp>
        <p:nvSpPr>
          <p:cNvPr id="47123" name="Text Box 22"/>
          <p:cNvSpPr txBox="1">
            <a:spLocks noChangeArrowheads="1"/>
          </p:cNvSpPr>
          <p:nvPr/>
        </p:nvSpPr>
        <p:spPr bwMode="auto">
          <a:xfrm>
            <a:off x="303213" y="4960938"/>
            <a:ext cx="4333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t>C</a:t>
            </a:r>
            <a:r>
              <a:rPr lang="it-IT" sz="1800" baseline="-25000"/>
              <a:t>0</a:t>
            </a:r>
          </a:p>
        </p:txBody>
      </p:sp>
      <p:sp>
        <p:nvSpPr>
          <p:cNvPr id="47124" name="Text Box 23"/>
          <p:cNvSpPr txBox="1">
            <a:spLocks noChangeArrowheads="1"/>
          </p:cNvSpPr>
          <p:nvPr/>
        </p:nvSpPr>
        <p:spPr bwMode="auto">
          <a:xfrm>
            <a:off x="342900" y="5362575"/>
            <a:ext cx="331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t>I</a:t>
            </a:r>
            <a:r>
              <a:rPr lang="it-IT" sz="1800" baseline="-25000"/>
              <a:t>0</a:t>
            </a:r>
          </a:p>
        </p:txBody>
      </p:sp>
      <p:sp>
        <p:nvSpPr>
          <p:cNvPr id="9240" name="Line 24"/>
          <p:cNvSpPr>
            <a:spLocks noChangeShapeType="1"/>
          </p:cNvSpPr>
          <p:nvPr/>
        </p:nvSpPr>
        <p:spPr bwMode="auto">
          <a:xfrm flipH="1">
            <a:off x="684213" y="1412875"/>
            <a:ext cx="4679950" cy="0"/>
          </a:xfrm>
          <a:prstGeom prst="line">
            <a:avLst/>
          </a:prstGeom>
          <a:noFill/>
          <a:ln w="9525">
            <a:solidFill>
              <a:schemeClr val="tx1"/>
            </a:solidFill>
            <a:round/>
            <a:headEnd/>
            <a:tailEnd/>
          </a:ln>
          <a:effectLst/>
          <a:extLst/>
        </p:spPr>
        <p:txBody>
          <a:bodyPr/>
          <a:lstStyle/>
          <a:p>
            <a:pPr>
              <a:defRPr/>
            </a:pPr>
            <a:endParaRPr lang="it-IT">
              <a:cs typeface="+mn-cs"/>
            </a:endParaRPr>
          </a:p>
        </p:txBody>
      </p:sp>
      <p:sp>
        <p:nvSpPr>
          <p:cNvPr id="9241" name="Text Box 25"/>
          <p:cNvSpPr txBox="1">
            <a:spLocks noChangeArrowheads="1"/>
          </p:cNvSpPr>
          <p:nvPr/>
        </p:nvSpPr>
        <p:spPr bwMode="auto">
          <a:xfrm>
            <a:off x="0" y="1052513"/>
            <a:ext cx="590550" cy="366712"/>
          </a:xfrm>
          <a:prstGeom prst="rect">
            <a:avLst/>
          </a:prstGeom>
          <a:noFill/>
          <a:ln>
            <a:noFill/>
          </a:ln>
          <a:effectLst/>
          <a:extLst/>
        </p:spPr>
        <p:txBody>
          <a:bodyPr wrap="none">
            <a:spAutoFit/>
          </a:bodyPr>
          <a:lstStyle/>
          <a:p>
            <a:pPr>
              <a:defRPr/>
            </a:pPr>
            <a:r>
              <a:rPr lang="it-IT">
                <a:cs typeface="+mn-cs"/>
              </a:rPr>
              <a:t>AD*</a:t>
            </a:r>
          </a:p>
        </p:txBody>
      </p:sp>
      <p:sp>
        <p:nvSpPr>
          <p:cNvPr id="47127" name="Text Box 26"/>
          <p:cNvSpPr txBox="1">
            <a:spLocks noChangeArrowheads="1"/>
          </p:cNvSpPr>
          <p:nvPr/>
        </p:nvSpPr>
        <p:spPr bwMode="auto">
          <a:xfrm>
            <a:off x="0" y="4365625"/>
            <a:ext cx="714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t>C</a:t>
            </a:r>
            <a:r>
              <a:rPr lang="it-IT" sz="1800" baseline="-25000"/>
              <a:t>0</a:t>
            </a:r>
            <a:r>
              <a:rPr lang="it-IT" sz="1800"/>
              <a:t>+I</a:t>
            </a:r>
            <a:r>
              <a:rPr lang="it-IT" sz="1800" baseline="-25000"/>
              <a:t>0</a:t>
            </a:r>
          </a:p>
        </p:txBody>
      </p:sp>
      <p:sp>
        <p:nvSpPr>
          <p:cNvPr id="9243" name="Line 27"/>
          <p:cNvSpPr>
            <a:spLocks noChangeShapeType="1"/>
          </p:cNvSpPr>
          <p:nvPr/>
        </p:nvSpPr>
        <p:spPr bwMode="auto">
          <a:xfrm flipH="1">
            <a:off x="684213" y="4237038"/>
            <a:ext cx="1800225" cy="0"/>
          </a:xfrm>
          <a:prstGeom prst="line">
            <a:avLst/>
          </a:prstGeom>
          <a:noFill/>
          <a:ln w="9525">
            <a:solidFill>
              <a:schemeClr val="tx1"/>
            </a:solidFill>
            <a:round/>
            <a:headEnd/>
            <a:tailEnd/>
          </a:ln>
          <a:effectLst/>
          <a:extLst/>
        </p:spPr>
        <p:txBody>
          <a:bodyPr/>
          <a:lstStyle/>
          <a:p>
            <a:pPr>
              <a:defRPr/>
            </a:pPr>
            <a:endParaRPr lang="it-IT">
              <a:cs typeface="+mn-cs"/>
            </a:endParaRPr>
          </a:p>
        </p:txBody>
      </p:sp>
      <p:sp>
        <p:nvSpPr>
          <p:cNvPr id="9244" name="Line 28"/>
          <p:cNvSpPr>
            <a:spLocks noChangeShapeType="1"/>
          </p:cNvSpPr>
          <p:nvPr/>
        </p:nvSpPr>
        <p:spPr bwMode="auto">
          <a:xfrm flipH="1">
            <a:off x="684213" y="3141663"/>
            <a:ext cx="2951162" cy="0"/>
          </a:xfrm>
          <a:prstGeom prst="line">
            <a:avLst/>
          </a:prstGeom>
          <a:noFill/>
          <a:ln w="9525">
            <a:solidFill>
              <a:schemeClr val="tx1"/>
            </a:solidFill>
            <a:round/>
            <a:headEnd/>
            <a:tailEnd/>
          </a:ln>
          <a:effectLst/>
          <a:extLst/>
        </p:spPr>
        <p:txBody>
          <a:bodyPr/>
          <a:lstStyle/>
          <a:p>
            <a:pPr>
              <a:defRPr/>
            </a:pPr>
            <a:endParaRPr lang="it-IT">
              <a:cs typeface="+mn-cs"/>
            </a:endParaRPr>
          </a:p>
        </p:txBody>
      </p:sp>
      <p:sp>
        <p:nvSpPr>
          <p:cNvPr id="47130" name="Text Box 29"/>
          <p:cNvSpPr txBox="1">
            <a:spLocks noChangeArrowheads="1"/>
          </p:cNvSpPr>
          <p:nvPr/>
        </p:nvSpPr>
        <p:spPr bwMode="auto">
          <a:xfrm>
            <a:off x="87313" y="3952875"/>
            <a:ext cx="57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t>AD</a:t>
            </a:r>
            <a:r>
              <a:rPr lang="it-IT" sz="1800" baseline="-25000"/>
              <a:t>c</a:t>
            </a:r>
          </a:p>
        </p:txBody>
      </p:sp>
      <p:sp>
        <p:nvSpPr>
          <p:cNvPr id="47131" name="Text Box 30"/>
          <p:cNvSpPr txBox="1">
            <a:spLocks noChangeArrowheads="1"/>
          </p:cNvSpPr>
          <p:nvPr/>
        </p:nvSpPr>
        <p:spPr bwMode="auto">
          <a:xfrm>
            <a:off x="0" y="2997200"/>
            <a:ext cx="7096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t>AD</a:t>
            </a:r>
            <a:r>
              <a:rPr lang="it-IT" sz="1800" baseline="-25000"/>
              <a:t>c+I</a:t>
            </a:r>
          </a:p>
        </p:txBody>
      </p:sp>
      <p:sp>
        <p:nvSpPr>
          <p:cNvPr id="9247" name="Line 31"/>
          <p:cNvSpPr>
            <a:spLocks noChangeShapeType="1"/>
          </p:cNvSpPr>
          <p:nvPr/>
        </p:nvSpPr>
        <p:spPr bwMode="auto">
          <a:xfrm flipV="1">
            <a:off x="711200" y="776288"/>
            <a:ext cx="5903913" cy="2952750"/>
          </a:xfrm>
          <a:prstGeom prst="line">
            <a:avLst/>
          </a:prstGeom>
          <a:noFill/>
          <a:ln w="38100">
            <a:solidFill>
              <a:schemeClr val="tx1"/>
            </a:solidFill>
            <a:round/>
            <a:headEnd/>
            <a:tailEnd/>
          </a:ln>
          <a:effectLst/>
          <a:extLst/>
        </p:spPr>
        <p:txBody>
          <a:bodyPr/>
          <a:lstStyle/>
          <a:p>
            <a:pPr>
              <a:defRPr/>
            </a:pPr>
            <a:endParaRPr lang="it-IT">
              <a:cs typeface="+mn-cs"/>
            </a:endParaRPr>
          </a:p>
        </p:txBody>
      </p:sp>
      <p:sp>
        <p:nvSpPr>
          <p:cNvPr id="9248" name="Text Box 32"/>
          <p:cNvSpPr txBox="1">
            <a:spLocks noChangeArrowheads="1"/>
          </p:cNvSpPr>
          <p:nvPr/>
        </p:nvSpPr>
        <p:spPr bwMode="auto">
          <a:xfrm>
            <a:off x="6640513" y="496888"/>
            <a:ext cx="1111250" cy="366712"/>
          </a:xfrm>
          <a:prstGeom prst="rect">
            <a:avLst/>
          </a:prstGeom>
          <a:noFill/>
          <a:ln>
            <a:noFill/>
          </a:ln>
          <a:effectLst/>
          <a:extLst/>
        </p:spPr>
        <p:txBody>
          <a:bodyPr wrap="none">
            <a:spAutoFit/>
          </a:bodyPr>
          <a:lstStyle/>
          <a:p>
            <a:pPr>
              <a:defRPr/>
            </a:pPr>
            <a:r>
              <a:rPr lang="it-IT">
                <a:cs typeface="+mn-cs"/>
              </a:rPr>
              <a:t>C + I + G</a:t>
            </a:r>
          </a:p>
        </p:txBody>
      </p:sp>
      <p:sp>
        <p:nvSpPr>
          <p:cNvPr id="47134" name="Segnaposto piè di pagina 1"/>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l-PL" sz="1400"/>
              <a:t>roberto.fini@univr.it</a:t>
            </a:r>
            <a:endParaRPr lang="it-IT" sz="140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Budget deficit and the National </a:t>
            </a:r>
            <a:r>
              <a:rPr lang="it-IT" dirty="0" err="1"/>
              <a:t>Debt</a:t>
            </a:r>
            <a:endParaRPr lang="it-IT" dirty="0"/>
          </a:p>
        </p:txBody>
      </p:sp>
      <p:sp>
        <p:nvSpPr>
          <p:cNvPr id="4" name="Segnaposto testo 3"/>
          <p:cNvSpPr>
            <a:spLocks noGrp="1"/>
          </p:cNvSpPr>
          <p:nvPr>
            <p:ph type="body" idx="1"/>
          </p:nvPr>
        </p:nvSpPr>
        <p:spPr/>
        <p:txBody>
          <a:bodyPr/>
          <a:lstStyle/>
          <a:p>
            <a:r>
              <a:rPr lang="it-IT" dirty="0" err="1" smtClean="0"/>
              <a:t>Lesson</a:t>
            </a:r>
            <a:r>
              <a:rPr lang="it-IT" dirty="0" smtClean="0"/>
              <a:t> 2</a:t>
            </a:r>
          </a:p>
          <a:p>
            <a:r>
              <a:rPr lang="it-IT" dirty="0" err="1" smtClean="0"/>
              <a:t>Section</a:t>
            </a:r>
            <a:r>
              <a:rPr lang="it-IT" dirty="0" smtClean="0"/>
              <a:t> 2.3: Budget deficit (</a:t>
            </a:r>
            <a:r>
              <a:rPr lang="it-IT" dirty="0" err="1" smtClean="0"/>
              <a:t>causes</a:t>
            </a:r>
            <a:r>
              <a:rPr lang="it-IT" dirty="0" smtClean="0"/>
              <a:t> and </a:t>
            </a:r>
            <a:r>
              <a:rPr lang="it-IT" dirty="0" err="1" smtClean="0"/>
              <a:t>effects</a:t>
            </a:r>
            <a:r>
              <a:rPr lang="it-IT" dirty="0" smtClean="0"/>
              <a:t>)</a:t>
            </a:r>
            <a:endParaRPr lang="it-IT" dirty="0"/>
          </a:p>
        </p:txBody>
      </p:sp>
      <p:sp>
        <p:nvSpPr>
          <p:cNvPr id="2" name="Segnaposto piè di pagina 1"/>
          <p:cNvSpPr>
            <a:spLocks noGrp="1"/>
          </p:cNvSpPr>
          <p:nvPr>
            <p:ph type="ftr" sz="quarter" idx="11"/>
          </p:nvPr>
        </p:nvSpPr>
        <p:spPr/>
        <p:txBody>
          <a:bodyPr/>
          <a:lstStyle/>
          <a:p>
            <a:pPr>
              <a:defRPr/>
            </a:pPr>
            <a:r>
              <a:rPr lang="pl-PL" smtClean="0"/>
              <a:t>roberto.fini@univr.it</a:t>
            </a:r>
            <a:endParaRPr lang="it-IT"/>
          </a:p>
        </p:txBody>
      </p:sp>
    </p:spTree>
    <p:extLst>
      <p:ext uri="{BB962C8B-B14F-4D97-AF65-F5344CB8AC3E}">
        <p14:creationId xmlns:p14="http://schemas.microsoft.com/office/powerpoint/2010/main" val="39007277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olo 1"/>
          <p:cNvSpPr>
            <a:spLocks noGrp="1"/>
          </p:cNvSpPr>
          <p:nvPr>
            <p:ph type="title"/>
          </p:nvPr>
        </p:nvSpPr>
        <p:spPr/>
        <p:txBody>
          <a:bodyPr/>
          <a:lstStyle/>
          <a:p>
            <a:r>
              <a:rPr lang="it-IT" dirty="0" err="1" smtClean="0">
                <a:latin typeface="Arial" charset="0"/>
                <a:ea typeface="ＭＳ Ｐゴシック" charset="0"/>
              </a:rPr>
              <a:t>Growing</a:t>
            </a:r>
            <a:r>
              <a:rPr lang="it-IT" dirty="0" smtClean="0">
                <a:latin typeface="Arial" charset="0"/>
                <a:ea typeface="ＭＳ Ｐゴシック" charset="0"/>
              </a:rPr>
              <a:t> deficit </a:t>
            </a:r>
            <a:r>
              <a:rPr lang="it-IT" dirty="0" err="1" smtClean="0">
                <a:latin typeface="Arial" charset="0"/>
                <a:ea typeface="ＭＳ Ｐゴシック" charset="0"/>
              </a:rPr>
              <a:t>responsabilities</a:t>
            </a:r>
            <a:endParaRPr lang="it-IT" dirty="0">
              <a:latin typeface="Arial" charset="0"/>
              <a:ea typeface="ＭＳ Ｐゴシック" charset="0"/>
            </a:endParaRPr>
          </a:p>
        </p:txBody>
      </p:sp>
      <p:sp>
        <p:nvSpPr>
          <p:cNvPr id="3" name="Segnaposto contenuto 2"/>
          <p:cNvSpPr>
            <a:spLocks noGrp="1"/>
          </p:cNvSpPr>
          <p:nvPr>
            <p:ph idx="1"/>
          </p:nvPr>
        </p:nvSpPr>
        <p:spPr/>
        <p:txBody>
          <a:bodyPr>
            <a:normAutofit fontScale="40000" lnSpcReduction="20000"/>
          </a:bodyPr>
          <a:lstStyle/>
          <a:p>
            <a:pPr>
              <a:defRPr/>
            </a:pPr>
            <a:r>
              <a:rPr lang="en-US" sz="5100" b="1" dirty="0"/>
              <a:t>Three main culprits were responsible for the growing </a:t>
            </a:r>
            <a:r>
              <a:rPr lang="en-US" sz="5100" b="1" dirty="0" smtClean="0"/>
              <a:t>deficit</a:t>
            </a:r>
            <a:endParaRPr lang="en-US" sz="4400" dirty="0" smtClean="0"/>
          </a:p>
          <a:p>
            <a:pPr>
              <a:defRPr/>
            </a:pPr>
            <a:r>
              <a:rPr lang="en-US" sz="4400" b="1" dirty="0" smtClean="0"/>
              <a:t>1</a:t>
            </a:r>
            <a:r>
              <a:rPr lang="en-US" sz="4400" b="1" dirty="0"/>
              <a:t>. </a:t>
            </a:r>
            <a:r>
              <a:rPr lang="en-US" sz="4400" b="1" i="1" dirty="0"/>
              <a:t>Tax decreases.</a:t>
            </a:r>
            <a:r>
              <a:rPr lang="en-US" sz="4400" b="1" dirty="0"/>
              <a:t> </a:t>
            </a:r>
            <a:endParaRPr lang="en-US" sz="4400" b="1" dirty="0" smtClean="0"/>
          </a:p>
          <a:p>
            <a:pPr lvl="1">
              <a:defRPr/>
            </a:pPr>
            <a:r>
              <a:rPr lang="en-US" sz="4000" b="1" dirty="0" smtClean="0"/>
              <a:t>The </a:t>
            </a:r>
            <a:r>
              <a:rPr lang="en-US" sz="4000" b="1" dirty="0"/>
              <a:t>ratio of tax revenue to GDP is about 30 percent in the United States, the lowest of all OECD countries. Canada's ratio is about 40 percent, and Sweden's is about 50 percent.</a:t>
            </a:r>
            <a:r>
              <a:rPr lang="en-US" sz="4000" dirty="0"/>
              <a:t>		</a:t>
            </a:r>
            <a:r>
              <a:rPr lang="it-IT" sz="4000" dirty="0"/>
              <a:t>		</a:t>
            </a:r>
            <a:endParaRPr lang="it-IT" sz="4000" dirty="0" smtClean="0"/>
          </a:p>
          <a:p>
            <a:pPr>
              <a:defRPr/>
            </a:pPr>
            <a:r>
              <a:rPr lang="en-US" sz="4400" b="1" dirty="0" smtClean="0"/>
              <a:t>2</a:t>
            </a:r>
            <a:r>
              <a:rPr lang="en-US" sz="4400" b="1" dirty="0"/>
              <a:t>. </a:t>
            </a:r>
            <a:r>
              <a:rPr lang="en-US" sz="4400" b="1" i="1" dirty="0"/>
              <a:t>Growing entitlement expenditures.</a:t>
            </a:r>
            <a:r>
              <a:rPr lang="en-US" sz="4400" b="1" dirty="0"/>
              <a:t> </a:t>
            </a:r>
            <a:endParaRPr lang="en-US" sz="4400" b="1" dirty="0" smtClean="0"/>
          </a:p>
          <a:p>
            <a:pPr lvl="1">
              <a:defRPr/>
            </a:pPr>
            <a:r>
              <a:rPr lang="en-US" sz="4000" b="1" dirty="0" smtClean="0"/>
              <a:t>Social </a:t>
            </a:r>
            <a:r>
              <a:rPr lang="en-US" sz="4000" b="1" dirty="0"/>
              <a:t>Security and </a:t>
            </a:r>
            <a:r>
              <a:rPr lang="en-US" sz="4000" b="1" dirty="0" smtClean="0"/>
              <a:t>Public Health  Service expenditures </a:t>
            </a:r>
            <a:r>
              <a:rPr lang="en-US" sz="4000" b="1" dirty="0"/>
              <a:t>cannot easily be controlled because anyone eligible is entitled to coverage. As our population ages, spending </a:t>
            </a:r>
            <a:r>
              <a:rPr lang="en-US" sz="4000" b="1" dirty="0" smtClean="0"/>
              <a:t>in these </a:t>
            </a:r>
            <a:r>
              <a:rPr lang="en-US" sz="4000" b="1" dirty="0"/>
              <a:t>two categories continually increases, with politicians refusing to increase taxes to pay for it.</a:t>
            </a:r>
            <a:r>
              <a:rPr lang="en-US" sz="4000" dirty="0"/>
              <a:t>			</a:t>
            </a:r>
            <a:endParaRPr lang="en-US" sz="4000" dirty="0" smtClean="0"/>
          </a:p>
          <a:p>
            <a:pPr>
              <a:defRPr/>
            </a:pPr>
            <a:r>
              <a:rPr lang="en-US" sz="4400" b="1" dirty="0" smtClean="0"/>
              <a:t>3</a:t>
            </a:r>
            <a:r>
              <a:rPr lang="en-US" sz="4400" b="1" dirty="0"/>
              <a:t>. </a:t>
            </a:r>
            <a:r>
              <a:rPr lang="en-US" sz="4400" b="1" i="1" dirty="0"/>
              <a:t>Higher interest payments.</a:t>
            </a:r>
            <a:r>
              <a:rPr lang="en-US" sz="4400" b="1" dirty="0"/>
              <a:t> </a:t>
            </a:r>
            <a:endParaRPr lang="en-US" sz="4400" b="1" dirty="0" smtClean="0"/>
          </a:p>
          <a:p>
            <a:pPr lvl="1">
              <a:defRPr/>
            </a:pPr>
            <a:r>
              <a:rPr lang="en-US" sz="4000" b="1" dirty="0" smtClean="0"/>
              <a:t>Because </a:t>
            </a:r>
            <a:r>
              <a:rPr lang="en-US" sz="4000" b="1" dirty="0"/>
              <a:t>of higher interest rates and a higher national debt, interest payments as a fraction of government spending have jumped from about 9 percent to about 13 percent. Recent decreases in interest rates have alleviated this burden considerably.			</a:t>
            </a:r>
          </a:p>
          <a:p>
            <a:pPr>
              <a:defRPr/>
            </a:pPr>
            <a:endParaRPr lang="it-IT"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olo 1"/>
          <p:cNvSpPr>
            <a:spLocks noGrp="1"/>
          </p:cNvSpPr>
          <p:nvPr>
            <p:ph type="title"/>
          </p:nvPr>
        </p:nvSpPr>
        <p:spPr/>
        <p:txBody>
          <a:bodyPr/>
          <a:lstStyle/>
          <a:p>
            <a:r>
              <a:rPr lang="it-IT" dirty="0" smtClean="0">
                <a:latin typeface="Arial" charset="0"/>
                <a:ea typeface="ＭＳ Ｐゴシック" charset="0"/>
              </a:rPr>
              <a:t>Budget deficit: </a:t>
            </a:r>
            <a:r>
              <a:rPr lang="it-IT" dirty="0" err="1" smtClean="0">
                <a:latin typeface="Arial" charset="0"/>
                <a:ea typeface="ＭＳ Ｐゴシック" charset="0"/>
              </a:rPr>
              <a:t>costs</a:t>
            </a:r>
            <a:r>
              <a:rPr lang="it-IT" dirty="0" smtClean="0">
                <a:latin typeface="Arial" charset="0"/>
                <a:ea typeface="ＭＳ Ｐゴシック" charset="0"/>
              </a:rPr>
              <a:t> and benefits</a:t>
            </a:r>
            <a:endParaRPr lang="it-IT" dirty="0">
              <a:latin typeface="Arial" charset="0"/>
              <a:ea typeface="ＭＳ Ｐゴシック" charset="0"/>
            </a:endParaRPr>
          </a:p>
        </p:txBody>
      </p:sp>
      <p:sp>
        <p:nvSpPr>
          <p:cNvPr id="3" name="Segnaposto contenuto 2"/>
          <p:cNvSpPr>
            <a:spLocks noGrp="1"/>
          </p:cNvSpPr>
          <p:nvPr>
            <p:ph idx="1"/>
          </p:nvPr>
        </p:nvSpPr>
        <p:spPr/>
        <p:txBody>
          <a:bodyPr>
            <a:normAutofit fontScale="92500" lnSpcReduction="10000"/>
          </a:bodyPr>
          <a:lstStyle/>
          <a:p>
            <a:pPr>
              <a:defRPr/>
            </a:pPr>
            <a:r>
              <a:rPr lang="en-US" dirty="0"/>
              <a:t>Budget deficits carry both costs and benefits for the economy. Any assessment of their desirability must weigh these costs and benefits carefully.	</a:t>
            </a:r>
            <a:endParaRPr lang="it-IT" dirty="0"/>
          </a:p>
          <a:p>
            <a:pPr marL="457200" lvl="1" indent="0">
              <a:buFontTx/>
              <a:buNone/>
              <a:defRPr/>
            </a:pPr>
            <a:r>
              <a:rPr lang="en-US" dirty="0" smtClean="0"/>
              <a:t>1</a:t>
            </a:r>
            <a:r>
              <a:rPr lang="en-US" dirty="0"/>
              <a:t>. </a:t>
            </a:r>
            <a:r>
              <a:rPr lang="en-US" i="1" dirty="0"/>
              <a:t>Lower </a:t>
            </a:r>
            <a:r>
              <a:rPr lang="en-US" i="1" dirty="0" smtClean="0"/>
              <a:t>unemployment</a:t>
            </a:r>
            <a:r>
              <a:rPr lang="en-US" dirty="0"/>
              <a:t>	</a:t>
            </a:r>
            <a:endParaRPr lang="en-US" dirty="0" smtClean="0"/>
          </a:p>
          <a:p>
            <a:pPr marL="457200" lvl="1" indent="0">
              <a:buFontTx/>
              <a:buNone/>
              <a:defRPr/>
            </a:pPr>
            <a:r>
              <a:rPr lang="en-US" dirty="0"/>
              <a:t>2. </a:t>
            </a:r>
            <a:r>
              <a:rPr lang="en-US" i="1" dirty="0"/>
              <a:t>Public </a:t>
            </a:r>
            <a:r>
              <a:rPr lang="en-US" i="1" dirty="0" smtClean="0"/>
              <a:t>investment</a:t>
            </a:r>
          </a:p>
          <a:p>
            <a:pPr marL="457200" lvl="1" indent="0">
              <a:buFontTx/>
              <a:buNone/>
              <a:defRPr/>
            </a:pPr>
            <a:r>
              <a:rPr lang="en-US" dirty="0"/>
              <a:t>3. </a:t>
            </a:r>
            <a:r>
              <a:rPr lang="en-US" i="1" dirty="0"/>
              <a:t>Lower national </a:t>
            </a:r>
            <a:r>
              <a:rPr lang="en-US" i="1" dirty="0" smtClean="0"/>
              <a:t>saving</a:t>
            </a:r>
          </a:p>
          <a:p>
            <a:pPr marL="457200" lvl="1" indent="0">
              <a:buFontTx/>
              <a:buNone/>
              <a:defRPr/>
            </a:pPr>
            <a:r>
              <a:rPr lang="en-US" dirty="0"/>
              <a:t>4. </a:t>
            </a:r>
            <a:r>
              <a:rPr lang="en-US" i="1" dirty="0"/>
              <a:t>International </a:t>
            </a:r>
            <a:r>
              <a:rPr lang="en-US" i="1" dirty="0" smtClean="0"/>
              <a:t>implications</a:t>
            </a:r>
          </a:p>
          <a:p>
            <a:pPr marL="457200" lvl="1" indent="0">
              <a:buFontTx/>
              <a:buNone/>
              <a:defRPr/>
            </a:pPr>
            <a:r>
              <a:rPr lang="en-US" dirty="0"/>
              <a:t>5. </a:t>
            </a:r>
            <a:r>
              <a:rPr lang="en-US" i="1" dirty="0"/>
              <a:t>Debt </a:t>
            </a:r>
            <a:r>
              <a:rPr lang="en-US" i="1" dirty="0" smtClean="0"/>
              <a:t>monetization</a:t>
            </a:r>
          </a:p>
          <a:p>
            <a:pPr marL="457200" lvl="1" indent="0">
              <a:buFontTx/>
              <a:buNone/>
              <a:defRPr/>
            </a:pPr>
            <a:r>
              <a:rPr lang="en-US" dirty="0"/>
              <a:t>6. </a:t>
            </a:r>
            <a:r>
              <a:rPr lang="en-US" i="1" dirty="0"/>
              <a:t>Growing national debt</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3038" y="423863"/>
            <a:ext cx="8794750" cy="5702300"/>
          </a:xfrm>
        </p:spPr>
        <p:txBody>
          <a:bodyPr>
            <a:normAutofit fontScale="25000" lnSpcReduction="20000"/>
          </a:bodyPr>
          <a:lstStyle/>
          <a:p>
            <a:pPr>
              <a:defRPr/>
            </a:pPr>
            <a:r>
              <a:rPr lang="en-US" sz="12800" i="1" dirty="0" smtClean="0"/>
              <a:t>Especially, growing </a:t>
            </a:r>
            <a:r>
              <a:rPr lang="en-US" sz="12800" i="1" dirty="0"/>
              <a:t>national debt</a:t>
            </a:r>
            <a:r>
              <a:rPr lang="en-US" sz="12800" i="1" dirty="0" smtClean="0"/>
              <a:t>.</a:t>
            </a:r>
          </a:p>
          <a:p>
            <a:pPr lvl="1">
              <a:defRPr/>
            </a:pPr>
            <a:r>
              <a:rPr lang="en-US" sz="11200" dirty="0" smtClean="0"/>
              <a:t> </a:t>
            </a:r>
            <a:r>
              <a:rPr lang="en-US" sz="11200" dirty="0"/>
              <a:t>Continued budget deficits increase the national debt. A growing national debt has several important implications:</a:t>
            </a:r>
            <a:endParaRPr lang="it-IT" sz="11200" dirty="0" smtClean="0"/>
          </a:p>
          <a:p>
            <a:pPr lvl="2">
              <a:defRPr/>
            </a:pPr>
            <a:r>
              <a:rPr lang="en-US" sz="8000" dirty="0"/>
              <a:t>a. A growing national debt means growing interest payments on that national debt. Over time, the interest payments may become a sufficiently large fraction of the government's financing needs that they render fiscal policy inflexible. Fiscal policy to attack unemployment, for example, may not be undertaken because financing is not available</a:t>
            </a:r>
            <a:r>
              <a:rPr lang="en-US" sz="8000" dirty="0" smtClean="0"/>
              <a:t>.</a:t>
            </a:r>
            <a:r>
              <a:rPr lang="en-US" sz="8000" dirty="0"/>
              <a:t>	</a:t>
            </a:r>
            <a:endParaRPr lang="en-US" sz="8000" dirty="0" smtClean="0"/>
          </a:p>
          <a:p>
            <a:pPr lvl="2">
              <a:defRPr/>
            </a:pPr>
            <a:r>
              <a:rPr lang="en-US" sz="8000" dirty="0" smtClean="0"/>
              <a:t>b</a:t>
            </a:r>
            <a:r>
              <a:rPr lang="en-US" sz="8000" dirty="0"/>
              <a:t>. A growing national debt inevitably means that tax rates rise as much as politicians dare, to facilitate handling the high interest payments. Tax increases create disincentive effects, as emphasized by the supply-siders.			</a:t>
            </a:r>
            <a:endParaRPr lang="en-US" sz="8000" dirty="0" smtClean="0"/>
          </a:p>
          <a:p>
            <a:pPr lvl="2">
              <a:defRPr/>
            </a:pPr>
            <a:r>
              <a:rPr lang="en-US" sz="8000" dirty="0" smtClean="0"/>
              <a:t>c</a:t>
            </a:r>
            <a:r>
              <a:rPr lang="en-US" sz="8000" dirty="0"/>
              <a:t>. A growing national debt means that we may be placing a burden on future generations who will inherit that debt. Many view this practice as morally </a:t>
            </a:r>
            <a:r>
              <a:rPr lang="en-US" sz="8000" dirty="0" smtClean="0"/>
              <a:t>wrong. d</a:t>
            </a:r>
            <a:r>
              <a:rPr lang="en-US" sz="8000" dirty="0"/>
              <a:t>. A national debt could grow to the point where it will become too large for the country to service, causing a major crisis in the </a:t>
            </a:r>
            <a:r>
              <a:rPr lang="en-US" sz="8000" dirty="0" smtClean="0"/>
              <a:t>economy. </a:t>
            </a:r>
            <a:r>
              <a:rPr lang="en-US" sz="8000" dirty="0"/>
              <a:t>One way of measuring whether an economy is headed in this direction is to calculate the structural deficit.		</a:t>
            </a:r>
            <a:r>
              <a:rPr lang="en-US" sz="8000" dirty="0" smtClean="0"/>
              <a:t>	</a:t>
            </a:r>
          </a:p>
          <a:p>
            <a:pPr marL="0" indent="0">
              <a:buFontTx/>
              <a:buNone/>
              <a:defRPr/>
            </a:pPr>
            <a:r>
              <a:rPr lang="it-IT" sz="8000" dirty="0" smtClean="0"/>
              <a:t>					</a:t>
            </a:r>
          </a:p>
          <a:p>
            <a:pPr>
              <a:defRPr/>
            </a:pPr>
            <a:endParaRPr lang="it-IT"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85775"/>
            <a:ext cx="8229600" cy="5640388"/>
          </a:xfrm>
        </p:spPr>
        <p:txBody>
          <a:bodyPr>
            <a:normAutofit fontScale="25000" lnSpcReduction="20000"/>
          </a:bodyPr>
          <a:lstStyle/>
          <a:p>
            <a:pPr>
              <a:defRPr/>
            </a:pPr>
            <a:r>
              <a:rPr lang="en-US" sz="8000" dirty="0"/>
              <a:t>The </a:t>
            </a:r>
            <a:r>
              <a:rPr lang="en-US" sz="8000" i="1" dirty="0"/>
              <a:t>structural deficit</a:t>
            </a:r>
            <a:r>
              <a:rPr lang="en-US" sz="8000" dirty="0"/>
              <a:t> is the part of the current budget that in the long run increases the ratio of the publicly held national debt to nominal GDP. </a:t>
            </a:r>
            <a:endParaRPr lang="en-US" sz="8000" dirty="0" smtClean="0"/>
          </a:p>
          <a:p>
            <a:pPr>
              <a:defRPr/>
            </a:pPr>
            <a:r>
              <a:rPr lang="en-US" sz="8000" dirty="0" smtClean="0"/>
              <a:t>Three </a:t>
            </a:r>
            <a:r>
              <a:rPr lang="en-US" sz="8000" dirty="0"/>
              <a:t>adjustments must be made to the current budget deficit to calculate the structural deficit:	</a:t>
            </a:r>
            <a:r>
              <a:rPr lang="en-US" sz="5600" dirty="0"/>
              <a:t>		</a:t>
            </a:r>
          </a:p>
          <a:p>
            <a:pPr lvl="1">
              <a:defRPr/>
            </a:pPr>
            <a:r>
              <a:rPr lang="en-US" sz="4800" dirty="0"/>
              <a:t>	</a:t>
            </a:r>
            <a:r>
              <a:rPr lang="en-US" sz="6400" dirty="0"/>
              <a:t>1. </a:t>
            </a:r>
            <a:r>
              <a:rPr lang="en-US" sz="6400" dirty="0"/>
              <a:t>A correction is needed for cyclical effects that hinder the current deficit's </a:t>
            </a:r>
            <a:r>
              <a:rPr lang="en-US" sz="6400" dirty="0" smtClean="0"/>
              <a:t>ability </a:t>
            </a:r>
            <a:r>
              <a:rPr lang="en-US" sz="6400" dirty="0"/>
              <a:t>to reflect any long-run trend accurately. For example, if GDP drops below its long-run trend average by $100, it is estimated that tax receipts fall by $25 and government </a:t>
            </a:r>
            <a:r>
              <a:rPr lang="en-US" sz="6400" dirty="0" smtClean="0"/>
              <a:t>spending on </a:t>
            </a:r>
            <a:r>
              <a:rPr lang="en-US" sz="6400" dirty="0"/>
              <a:t>transfers increases by $8, so that $33 of the deficit does not correspond to long-run behavior. </a:t>
            </a:r>
            <a:r>
              <a:rPr lang="en-US" sz="6400" dirty="0"/>
              <a:t>It should be noted that there is not a universal definition of the structural deficit. Some textbooks define it as involving only this cyclical adjustment.			</a:t>
            </a:r>
            <a:r>
              <a:rPr lang="it-IT" sz="6400" dirty="0"/>
              <a:t>				</a:t>
            </a:r>
            <a:endParaRPr lang="it-IT" sz="6400" dirty="0" smtClean="0"/>
          </a:p>
          <a:p>
            <a:pPr lvl="1">
              <a:defRPr/>
            </a:pPr>
            <a:r>
              <a:rPr lang="en-US" sz="6400" dirty="0" smtClean="0"/>
              <a:t>2</a:t>
            </a:r>
            <a:r>
              <a:rPr lang="en-US" sz="6400" dirty="0"/>
              <a:t>. A correction is needed for real growth and inflation because if nominal GDP is growing the publicly held debt can grow without affecting their ratio.			</a:t>
            </a:r>
          </a:p>
          <a:p>
            <a:pPr lvl="1">
              <a:defRPr/>
            </a:pPr>
            <a:r>
              <a:rPr lang="en-US" sz="6400" dirty="0" smtClean="0"/>
              <a:t>3</a:t>
            </a:r>
            <a:r>
              <a:rPr lang="en-US" sz="6400" dirty="0"/>
              <a:t>. A correction is needed for </a:t>
            </a:r>
            <a:r>
              <a:rPr lang="en-US" sz="6400" dirty="0" err="1"/>
              <a:t>seigniorage</a:t>
            </a:r>
            <a:r>
              <a:rPr lang="en-US" sz="6400" dirty="0"/>
              <a:t>. Each year, an increase in the money supply is required to accommodate money demand increases, allowing the government to finance some of its deficit by printing money. This financing does not affect the publicly held debt.</a:t>
            </a:r>
            <a:r>
              <a:rPr lang="en-US" sz="4000" dirty="0"/>
              <a:t>		</a:t>
            </a:r>
            <a:r>
              <a:rPr lang="en-US" sz="3200" dirty="0"/>
              <a:t>	</a:t>
            </a:r>
          </a:p>
          <a:p>
            <a:pPr marL="0" indent="0">
              <a:buFontTx/>
              <a:buNone/>
              <a:defRPr/>
            </a:pPr>
            <a:r>
              <a:rPr lang="en-US" dirty="0"/>
              <a:t>	</a:t>
            </a:r>
          </a:p>
          <a:p>
            <a:pPr>
              <a:defRPr/>
            </a:pPr>
            <a:endParaRPr lang="it-I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egnaposto contenuto 2"/>
          <p:cNvSpPr>
            <a:spLocks noGrp="1"/>
          </p:cNvSpPr>
          <p:nvPr>
            <p:ph idx="1"/>
          </p:nvPr>
        </p:nvSpPr>
        <p:spPr>
          <a:xfrm>
            <a:off x="457200" y="836613"/>
            <a:ext cx="8229600" cy="5289550"/>
          </a:xfrm>
        </p:spPr>
        <p:txBody>
          <a:bodyPr/>
          <a:lstStyle/>
          <a:p>
            <a:r>
              <a:rPr lang="it-IT" sz="3600">
                <a:latin typeface="Arial" charset="0"/>
                <a:ea typeface="ＭＳ Ｐゴシック" charset="0"/>
              </a:rPr>
              <a:t>Economics</a:t>
            </a:r>
          </a:p>
          <a:p>
            <a:pPr lvl="1"/>
            <a:r>
              <a:rPr lang="it-IT" sz="3200">
                <a:latin typeface="Arial" charset="0"/>
                <a:ea typeface="ＭＳ Ｐゴシック" charset="0"/>
              </a:rPr>
              <a:t>Microeconomics (individual decisions and behaviour)</a:t>
            </a:r>
          </a:p>
          <a:p>
            <a:pPr lvl="1"/>
            <a:r>
              <a:rPr lang="it-IT" sz="3200">
                <a:latin typeface="Arial" charset="0"/>
                <a:ea typeface="ＭＳ Ｐゴシック" charset="0"/>
              </a:rPr>
              <a:t>Macroeconomics (aggregate decisions and collective behaviour)</a:t>
            </a:r>
          </a:p>
          <a:p>
            <a:pPr lvl="2"/>
            <a:r>
              <a:rPr lang="it-IT" sz="2800">
                <a:latin typeface="Arial" charset="0"/>
                <a:ea typeface="ＭＳ Ｐゴシック" charset="0"/>
              </a:rPr>
              <a:t>Political Economy (economic role of government)</a:t>
            </a:r>
          </a:p>
          <a:p>
            <a:pPr lvl="3"/>
            <a:r>
              <a:rPr lang="it-IT" sz="2400">
                <a:latin typeface="Arial" charset="0"/>
                <a:ea typeface="ＭＳ Ｐゴシック" charset="0"/>
              </a:rPr>
              <a:t>International Political Economy (economic role of government in international field)</a:t>
            </a:r>
          </a:p>
        </p:txBody>
      </p:sp>
      <p:sp>
        <p:nvSpPr>
          <p:cNvPr id="19458" name="Segnaposto piè di pagina 3"/>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l-PL" sz="1400"/>
              <a:t>roberto.fini@univr.it</a:t>
            </a:r>
            <a:endParaRPr lang="it-IT" sz="140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olo 1"/>
          <p:cNvSpPr>
            <a:spLocks noGrp="1"/>
          </p:cNvSpPr>
          <p:nvPr>
            <p:ph type="title"/>
          </p:nvPr>
        </p:nvSpPr>
        <p:spPr/>
        <p:txBody>
          <a:bodyPr/>
          <a:lstStyle/>
          <a:p>
            <a:endParaRPr lang="it-IT" dirty="0">
              <a:latin typeface="Arial" charset="0"/>
              <a:ea typeface="ＭＳ Ｐゴシック" charset="0"/>
            </a:endParaRPr>
          </a:p>
        </p:txBody>
      </p:sp>
      <p:sp>
        <p:nvSpPr>
          <p:cNvPr id="3" name="Segnaposto contenuto 2"/>
          <p:cNvSpPr>
            <a:spLocks noGrp="1"/>
          </p:cNvSpPr>
          <p:nvPr>
            <p:ph idx="1"/>
          </p:nvPr>
        </p:nvSpPr>
        <p:spPr/>
        <p:txBody>
          <a:bodyPr>
            <a:normAutofit fontScale="70000" lnSpcReduction="20000"/>
          </a:bodyPr>
          <a:lstStyle/>
          <a:p>
            <a:pPr>
              <a:defRPr/>
            </a:pPr>
            <a:r>
              <a:rPr lang="en-US" i="1" dirty="0"/>
              <a:t>Correction for cyclical </a:t>
            </a:r>
            <a:r>
              <a:rPr lang="en-US" i="1" dirty="0" smtClean="0"/>
              <a:t>effects</a:t>
            </a:r>
          </a:p>
          <a:p>
            <a:pPr lvl="1">
              <a:defRPr/>
            </a:pPr>
            <a:r>
              <a:rPr lang="en-US" dirty="0"/>
              <a:t>The economy is currently experiencing an unemployment rate greater than its long-run average, so part of the current deficit does not reflect the long-run contribution of the deficit to the national debt</a:t>
            </a:r>
            <a:r>
              <a:rPr lang="en-US" dirty="0" smtClean="0"/>
              <a:t>.</a:t>
            </a:r>
          </a:p>
          <a:p>
            <a:pPr>
              <a:defRPr/>
            </a:pPr>
            <a:r>
              <a:rPr lang="en-US" i="1" dirty="0"/>
              <a:t>Correction for nominal </a:t>
            </a:r>
            <a:r>
              <a:rPr lang="en-US" i="1" dirty="0" smtClean="0"/>
              <a:t>growth</a:t>
            </a:r>
          </a:p>
          <a:p>
            <a:pPr lvl="1">
              <a:defRPr/>
            </a:pPr>
            <a:r>
              <a:rPr lang="en-US" dirty="0" smtClean="0"/>
              <a:t>Nominal </a:t>
            </a:r>
            <a:r>
              <a:rPr lang="en-US" dirty="0"/>
              <a:t>GDP—the denominator of the ratio of the publicly held debt to GDP—is growing, so the numerator can grow at the same rate without increasing this </a:t>
            </a:r>
            <a:r>
              <a:rPr lang="en-US" dirty="0" smtClean="0"/>
              <a:t>ratio</a:t>
            </a:r>
          </a:p>
          <a:p>
            <a:pPr>
              <a:defRPr/>
            </a:pPr>
            <a:r>
              <a:rPr lang="en-US" i="1" dirty="0"/>
              <a:t>Correction for </a:t>
            </a:r>
            <a:r>
              <a:rPr lang="en-US" i="1" dirty="0" err="1"/>
              <a:t>seigniorage</a:t>
            </a:r>
            <a:r>
              <a:rPr lang="en-US" i="1" dirty="0"/>
              <a:t>.</a:t>
            </a:r>
            <a:r>
              <a:rPr lang="en-US" dirty="0"/>
              <a:t> </a:t>
            </a:r>
            <a:endParaRPr lang="en-US" dirty="0" smtClean="0"/>
          </a:p>
          <a:p>
            <a:pPr lvl="1">
              <a:defRPr/>
            </a:pPr>
            <a:r>
              <a:rPr lang="en-US" dirty="0" smtClean="0"/>
              <a:t>Each </a:t>
            </a:r>
            <a:r>
              <a:rPr lang="en-US" dirty="0"/>
              <a:t>year the central bank increases the money supply to accommodate the economy's nominal growth. This increase allows some of the deficit to be financed by selling bonds to the central bank (printing money) rather than to the public. These bond sales do not affect the publicly held debt and thus do not affect the ratio of the publicly held debt to GDP</a:t>
            </a:r>
            <a:endParaRPr lang="en-US" dirty="0" smtClean="0"/>
          </a:p>
          <a:p>
            <a:pPr>
              <a:defRPr/>
            </a:pPr>
            <a:endParaRPr lang="en-US" i="1" dirty="0" smtClean="0"/>
          </a:p>
          <a:p>
            <a:pPr>
              <a:defRPr/>
            </a:pPr>
            <a:endParaRPr lang="it-IT"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olo 4"/>
          <p:cNvSpPr>
            <a:spLocks noGrp="1"/>
          </p:cNvSpPr>
          <p:nvPr>
            <p:ph type="title"/>
          </p:nvPr>
        </p:nvSpPr>
        <p:spPr/>
        <p:txBody>
          <a:bodyPr/>
          <a:lstStyle/>
          <a:p>
            <a:r>
              <a:rPr lang="it-IT" dirty="0" smtClean="0">
                <a:latin typeface="Arial" charset="0"/>
                <a:ea typeface="ＭＳ Ｐゴシック" charset="0"/>
              </a:rPr>
              <a:t>Budget deficit and future </a:t>
            </a:r>
            <a:r>
              <a:rPr lang="it-IT" dirty="0" err="1" smtClean="0">
                <a:latin typeface="Arial" charset="0"/>
                <a:ea typeface="ＭＳ Ｐゴシック" charset="0"/>
              </a:rPr>
              <a:t>generations</a:t>
            </a:r>
            <a:endParaRPr lang="it-IT" dirty="0">
              <a:latin typeface="Arial" charset="0"/>
              <a:ea typeface="ＭＳ Ｐゴシック" charset="0"/>
            </a:endParaRPr>
          </a:p>
        </p:txBody>
      </p:sp>
      <p:sp>
        <p:nvSpPr>
          <p:cNvPr id="3" name="Segnaposto contenuto 2"/>
          <p:cNvSpPr>
            <a:spLocks noGrp="1"/>
          </p:cNvSpPr>
          <p:nvPr>
            <p:ph sz="half" idx="1"/>
          </p:nvPr>
        </p:nvSpPr>
        <p:spPr/>
        <p:txBody>
          <a:bodyPr>
            <a:normAutofit fontScale="85000" lnSpcReduction="10000"/>
          </a:bodyPr>
          <a:lstStyle/>
          <a:p>
            <a:pPr>
              <a:defRPr/>
            </a:pPr>
            <a:r>
              <a:rPr lang="en-US" dirty="0"/>
              <a:t>The question of whether a burden is being passed on to future generations is best addressed by examining the capital stock that is being passed on at the same time. Let us examine this issue first by assuming only domestic borrowing and second by assuming borrowing from foreigners</a:t>
            </a:r>
            <a:endParaRPr lang="it-IT" dirty="0"/>
          </a:p>
        </p:txBody>
      </p:sp>
      <p:pic>
        <p:nvPicPr>
          <p:cNvPr id="53251" name="Segnaposto contenuto 6"/>
          <p:cNvPicPr>
            <a:picLocks noGrp="1" noChangeAspect="1"/>
          </p:cNvPicPr>
          <p:nvPr>
            <p:ph sz="half" idx="2"/>
          </p:nvPr>
        </p:nvPicPr>
        <p:blipFill>
          <a:blip r:embed="rId2">
            <a:extLst>
              <a:ext uri="{28A0092B-C50C-407E-A947-70E740481C1C}">
                <a14:useLocalDpi xmlns:a14="http://schemas.microsoft.com/office/drawing/2010/main" val="0"/>
              </a:ext>
            </a:extLst>
          </a:blip>
          <a:srcRect l="17953" r="17953"/>
          <a:stretch>
            <a:fillRect/>
          </a:stretch>
        </p:blip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olo 1"/>
          <p:cNvSpPr>
            <a:spLocks noGrp="1"/>
          </p:cNvSpPr>
          <p:nvPr>
            <p:ph type="title"/>
          </p:nvPr>
        </p:nvSpPr>
        <p:spPr/>
        <p:txBody>
          <a:bodyPr/>
          <a:lstStyle/>
          <a:p>
            <a:r>
              <a:rPr lang="it-IT" dirty="0" err="1" smtClean="0">
                <a:latin typeface="Arial" charset="0"/>
                <a:ea typeface="ＭＳ Ｐゴシック" charset="0"/>
              </a:rPr>
              <a:t>Domestic</a:t>
            </a:r>
            <a:r>
              <a:rPr lang="it-IT" dirty="0" smtClean="0">
                <a:latin typeface="Arial" charset="0"/>
                <a:ea typeface="ＭＳ Ｐゴシック" charset="0"/>
              </a:rPr>
              <a:t> budget deficit</a:t>
            </a:r>
            <a:endParaRPr lang="it-IT" dirty="0">
              <a:latin typeface="Arial" charset="0"/>
              <a:ea typeface="ＭＳ Ｐゴシック" charset="0"/>
            </a:endParaRPr>
          </a:p>
        </p:txBody>
      </p:sp>
      <p:sp>
        <p:nvSpPr>
          <p:cNvPr id="3" name="Segnaposto contenuto 2"/>
          <p:cNvSpPr>
            <a:spLocks noGrp="1"/>
          </p:cNvSpPr>
          <p:nvPr>
            <p:ph idx="1"/>
          </p:nvPr>
        </p:nvSpPr>
        <p:spPr/>
        <p:txBody>
          <a:bodyPr>
            <a:normAutofit fontScale="92500" lnSpcReduction="20000"/>
          </a:bodyPr>
          <a:lstStyle/>
          <a:p>
            <a:pPr>
              <a:defRPr/>
            </a:pPr>
            <a:r>
              <a:rPr lang="en-US" dirty="0"/>
              <a:t>If the borrowing is domestic, then we owe the debt to ourselves, and it seems that overall there is no intergenerational burden. </a:t>
            </a:r>
            <a:endParaRPr lang="en-US" dirty="0" smtClean="0"/>
          </a:p>
          <a:p>
            <a:pPr>
              <a:defRPr/>
            </a:pPr>
            <a:r>
              <a:rPr lang="en-US" dirty="0" smtClean="0"/>
              <a:t>This </a:t>
            </a:r>
            <a:r>
              <a:rPr lang="en-US" dirty="0"/>
              <a:t>reasoning is misleading, however</a:t>
            </a:r>
            <a:r>
              <a:rPr lang="en-US" dirty="0" smtClean="0"/>
              <a:t>.</a:t>
            </a:r>
          </a:p>
          <a:p>
            <a:pPr>
              <a:defRPr/>
            </a:pPr>
            <a:r>
              <a:rPr lang="en-US" dirty="0" smtClean="0"/>
              <a:t> </a:t>
            </a:r>
            <a:r>
              <a:rPr lang="en-US" dirty="0"/>
              <a:t>Domestic borrowing to finance a deficit crowds out some investment spending. </a:t>
            </a:r>
            <a:endParaRPr lang="en-US" dirty="0" smtClean="0"/>
          </a:p>
          <a:p>
            <a:pPr>
              <a:defRPr/>
            </a:pPr>
            <a:r>
              <a:rPr lang="en-US" dirty="0" smtClean="0"/>
              <a:t>If </a:t>
            </a:r>
            <a:r>
              <a:rPr lang="en-US" dirty="0"/>
              <a:t>the deficit spending is on capital assets such as roads and airports, it is possible that the capital stock passed on to the future generation is of more value than the investment spending that is crowded </a:t>
            </a:r>
            <a:r>
              <a:rPr lang="en-US" dirty="0" smtClean="0"/>
              <a:t>out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olo 1"/>
          <p:cNvSpPr>
            <a:spLocks noGrp="1"/>
          </p:cNvSpPr>
          <p:nvPr>
            <p:ph type="title"/>
          </p:nvPr>
        </p:nvSpPr>
        <p:spPr/>
        <p:txBody>
          <a:bodyPr/>
          <a:lstStyle/>
          <a:p>
            <a:r>
              <a:rPr lang="it-IT" dirty="0" smtClean="0">
                <a:latin typeface="Arial" charset="0"/>
                <a:ea typeface="ＭＳ Ｐゴシック" charset="0"/>
              </a:rPr>
              <a:t>Budget </a:t>
            </a:r>
            <a:r>
              <a:rPr lang="it-IT" dirty="0" err="1" smtClean="0">
                <a:latin typeface="Arial" charset="0"/>
                <a:ea typeface="ＭＳ Ｐゴシック" charset="0"/>
              </a:rPr>
              <a:t>deficiti</a:t>
            </a:r>
            <a:r>
              <a:rPr lang="it-IT" dirty="0" smtClean="0">
                <a:latin typeface="Arial" charset="0"/>
                <a:ea typeface="ＭＳ Ｐゴシック" charset="0"/>
              </a:rPr>
              <a:t> for </a:t>
            </a:r>
            <a:r>
              <a:rPr lang="it-IT" dirty="0" err="1" smtClean="0">
                <a:latin typeface="Arial" charset="0"/>
                <a:ea typeface="ＭＳ Ｐゴシック" charset="0"/>
              </a:rPr>
              <a:t>foreigners</a:t>
            </a:r>
            <a:endParaRPr lang="it-IT" dirty="0">
              <a:latin typeface="Arial" charset="0"/>
              <a:ea typeface="ＭＳ Ｐゴシック" charset="0"/>
            </a:endParaRPr>
          </a:p>
        </p:txBody>
      </p:sp>
      <p:sp>
        <p:nvSpPr>
          <p:cNvPr id="3" name="Segnaposto contenuto 2"/>
          <p:cNvSpPr>
            <a:spLocks noGrp="1"/>
          </p:cNvSpPr>
          <p:nvPr>
            <p:ph idx="1"/>
          </p:nvPr>
        </p:nvSpPr>
        <p:spPr/>
        <p:txBody>
          <a:bodyPr>
            <a:normAutofit fontScale="70000" lnSpcReduction="20000"/>
          </a:bodyPr>
          <a:lstStyle/>
          <a:p>
            <a:pPr>
              <a:defRPr/>
            </a:pPr>
            <a:r>
              <a:rPr lang="en-US" dirty="0" smtClean="0"/>
              <a:t>The </a:t>
            </a:r>
            <a:r>
              <a:rPr lang="en-US" dirty="0"/>
              <a:t>great advantage of borrowing from foreigners is that crowding out can be avoided. </a:t>
            </a:r>
            <a:endParaRPr lang="en-US" dirty="0" smtClean="0"/>
          </a:p>
          <a:p>
            <a:pPr>
              <a:defRPr/>
            </a:pPr>
            <a:r>
              <a:rPr lang="en-US" dirty="0" smtClean="0"/>
              <a:t>The </a:t>
            </a:r>
            <a:r>
              <a:rPr lang="en-US" dirty="0"/>
              <a:t>foreign exchange obtained by the borrowing can be used to import more goods and services, allowing the economy to have extra output to distribute to its citizens. </a:t>
            </a:r>
            <a:endParaRPr lang="en-US" dirty="0" smtClean="0"/>
          </a:p>
          <a:p>
            <a:pPr>
              <a:defRPr/>
            </a:pPr>
            <a:r>
              <a:rPr lang="en-US" dirty="0" smtClean="0"/>
              <a:t>In </a:t>
            </a:r>
            <a:r>
              <a:rPr lang="en-US" dirty="0"/>
              <a:t>this case, however, future generations must pay interest and principal to foreigners, so it looks as though they are being burdened. </a:t>
            </a:r>
            <a:endParaRPr lang="en-US" dirty="0" smtClean="0"/>
          </a:p>
          <a:p>
            <a:pPr>
              <a:defRPr/>
            </a:pPr>
            <a:r>
              <a:rPr lang="en-US" dirty="0" smtClean="0"/>
              <a:t>Once </a:t>
            </a:r>
            <a:r>
              <a:rPr lang="en-US" dirty="0"/>
              <a:t>again, though, this conclusion depends on the nature of the deficit spending. </a:t>
            </a:r>
            <a:r>
              <a:rPr lang="en-US" dirty="0"/>
              <a:t>If the government has borrowed to invest in social infrastructure that increases the economy's productivity by enough to create additional annual income sufficient to pay off the interest and principal of the debt, then the deficit cannot be said to burden future generations.</a:t>
            </a:r>
            <a:endParaRPr lang="it-IT"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olo 1"/>
          <p:cNvSpPr>
            <a:spLocks noGrp="1"/>
          </p:cNvSpPr>
          <p:nvPr>
            <p:ph type="title"/>
          </p:nvPr>
        </p:nvSpPr>
        <p:spPr/>
        <p:txBody>
          <a:bodyPr/>
          <a:lstStyle/>
          <a:p>
            <a:r>
              <a:rPr lang="it-IT" dirty="0"/>
              <a:t>Budget deficit and the National </a:t>
            </a:r>
            <a:r>
              <a:rPr lang="it-IT" dirty="0" err="1"/>
              <a:t>Debt</a:t>
            </a:r>
            <a:endParaRPr lang="it-IT" cap="none" dirty="0">
              <a:latin typeface="Arial" charset="0"/>
              <a:ea typeface="ＭＳ Ｐゴシック" charset="0"/>
            </a:endParaRPr>
          </a:p>
        </p:txBody>
      </p:sp>
      <p:sp>
        <p:nvSpPr>
          <p:cNvPr id="56322" name="Segnaposto testo 2"/>
          <p:cNvSpPr>
            <a:spLocks noGrp="1"/>
          </p:cNvSpPr>
          <p:nvPr>
            <p:ph type="body" idx="1"/>
          </p:nvPr>
        </p:nvSpPr>
        <p:spPr/>
        <p:txBody>
          <a:bodyPr/>
          <a:lstStyle/>
          <a:p>
            <a:r>
              <a:rPr lang="it-IT" dirty="0" err="1" smtClean="0">
                <a:latin typeface="Arial" charset="0"/>
                <a:ea typeface="ＭＳ Ｐゴシック" charset="0"/>
              </a:rPr>
              <a:t>Lesson</a:t>
            </a:r>
            <a:r>
              <a:rPr lang="it-IT" dirty="0" smtClean="0">
                <a:latin typeface="Arial" charset="0"/>
                <a:ea typeface="ＭＳ Ｐゴシック" charset="0"/>
              </a:rPr>
              <a:t> 2</a:t>
            </a:r>
          </a:p>
          <a:p>
            <a:r>
              <a:rPr lang="it-IT" dirty="0" err="1" smtClean="0">
                <a:latin typeface="Arial" charset="0"/>
                <a:ea typeface="ＭＳ Ｐゴシック" charset="0"/>
              </a:rPr>
              <a:t>Section</a:t>
            </a:r>
            <a:r>
              <a:rPr lang="it-IT" dirty="0" smtClean="0">
                <a:latin typeface="Arial" charset="0"/>
                <a:ea typeface="ＭＳ Ｐゴシック" charset="0"/>
              </a:rPr>
              <a:t> 2.4: the Twin </a:t>
            </a:r>
            <a:r>
              <a:rPr lang="it-IT" dirty="0">
                <a:latin typeface="Arial" charset="0"/>
                <a:ea typeface="ＭＳ Ｐゴシック" charset="0"/>
              </a:rPr>
              <a:t>D</a:t>
            </a:r>
            <a:r>
              <a:rPr lang="it-IT" dirty="0" smtClean="0">
                <a:latin typeface="Arial" charset="0"/>
                <a:ea typeface="ＭＳ Ｐゴシック" charset="0"/>
              </a:rPr>
              <a:t>eficit</a:t>
            </a:r>
            <a:endParaRPr lang="it-IT" dirty="0">
              <a:latin typeface="Arial" charset="0"/>
              <a:ea typeface="ＭＳ Ｐゴシック" charset="0"/>
            </a:endParaRPr>
          </a:p>
        </p:txBody>
      </p:sp>
      <p:sp>
        <p:nvSpPr>
          <p:cNvPr id="56323" name="Segnaposto piè di pagina 3"/>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l-PL" sz="1400"/>
              <a:t>roberto.fini@univr.it</a:t>
            </a:r>
            <a:endParaRPr lang="it-IT" sz="1400"/>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olo 14"/>
          <p:cNvSpPr>
            <a:spLocks noGrp="1"/>
          </p:cNvSpPr>
          <p:nvPr>
            <p:ph type="title"/>
          </p:nvPr>
        </p:nvSpPr>
        <p:spPr/>
        <p:txBody>
          <a:bodyPr/>
          <a:lstStyle/>
          <a:p>
            <a:r>
              <a:rPr lang="it-IT">
                <a:latin typeface="Arial" charset="0"/>
                <a:ea typeface="ＭＳ Ｐゴシック" charset="0"/>
              </a:rPr>
              <a:t>USA</a:t>
            </a:r>
          </a:p>
        </p:txBody>
      </p:sp>
      <p:sp>
        <p:nvSpPr>
          <p:cNvPr id="57346" name="Segnaposto piè di pagina 3"/>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l-PL" sz="1400"/>
              <a:t>roberto.fini@univr.it</a:t>
            </a:r>
            <a:endParaRPr lang="it-IT" sz="1400"/>
          </a:p>
        </p:txBody>
      </p:sp>
      <p:graphicFrame>
        <p:nvGraphicFramePr>
          <p:cNvPr id="20" name="Segnaposto contenuto 19"/>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olo 1"/>
          <p:cNvSpPr>
            <a:spLocks noGrp="1"/>
          </p:cNvSpPr>
          <p:nvPr>
            <p:ph type="title"/>
          </p:nvPr>
        </p:nvSpPr>
        <p:spPr/>
        <p:txBody>
          <a:bodyPr/>
          <a:lstStyle/>
          <a:p>
            <a:r>
              <a:rPr lang="it-IT">
                <a:latin typeface="Arial" charset="0"/>
                <a:ea typeface="ＭＳ Ｐゴシック" charset="0"/>
              </a:rPr>
              <a:t>China</a:t>
            </a:r>
          </a:p>
        </p:txBody>
      </p:sp>
      <p:sp>
        <p:nvSpPr>
          <p:cNvPr id="58370" name="Segnaposto piè di pagina 3"/>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l-PL" sz="1400"/>
              <a:t>roberto.fini@univr.it</a:t>
            </a:r>
            <a:endParaRPr lang="it-IT" sz="1400"/>
          </a:p>
        </p:txBody>
      </p:sp>
      <p:graphicFrame>
        <p:nvGraphicFramePr>
          <p:cNvPr id="6" name="Segnaposto contenuto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olo 1"/>
          <p:cNvSpPr>
            <a:spLocks noGrp="1"/>
          </p:cNvSpPr>
          <p:nvPr>
            <p:ph type="title"/>
          </p:nvPr>
        </p:nvSpPr>
        <p:spPr/>
        <p:txBody>
          <a:bodyPr/>
          <a:lstStyle/>
          <a:p>
            <a:r>
              <a:rPr lang="it-IT">
                <a:latin typeface="Arial" charset="0"/>
                <a:ea typeface="ＭＳ Ｐゴシック" charset="0"/>
              </a:rPr>
              <a:t>Germany</a:t>
            </a:r>
          </a:p>
        </p:txBody>
      </p:sp>
      <p:sp>
        <p:nvSpPr>
          <p:cNvPr id="59394" name="Segnaposto piè di pagina 3"/>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l-PL" sz="1400"/>
              <a:t>roberto.fini@univr.it</a:t>
            </a:r>
            <a:endParaRPr lang="it-IT" sz="1400"/>
          </a:p>
        </p:txBody>
      </p:sp>
      <p:graphicFrame>
        <p:nvGraphicFramePr>
          <p:cNvPr id="7" name="Segnaposto contenuto 6"/>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olo 1"/>
          <p:cNvSpPr>
            <a:spLocks noGrp="1"/>
          </p:cNvSpPr>
          <p:nvPr>
            <p:ph type="title"/>
          </p:nvPr>
        </p:nvSpPr>
        <p:spPr/>
        <p:txBody>
          <a:bodyPr/>
          <a:lstStyle/>
          <a:p>
            <a:r>
              <a:rPr lang="it-IT">
                <a:latin typeface="Arial" charset="0"/>
                <a:ea typeface="ＭＳ Ｐゴシック" charset="0"/>
              </a:rPr>
              <a:t>Italy</a:t>
            </a:r>
          </a:p>
        </p:txBody>
      </p:sp>
      <p:sp>
        <p:nvSpPr>
          <p:cNvPr id="60418" name="Segnaposto piè di pagina 3"/>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l-PL" sz="1400"/>
              <a:t>roberto.fini@univr.it</a:t>
            </a:r>
            <a:endParaRPr lang="it-IT" sz="1400"/>
          </a:p>
        </p:txBody>
      </p:sp>
      <p:graphicFrame>
        <p:nvGraphicFramePr>
          <p:cNvPr id="5" name="Segnaposto contenuto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olo 1"/>
          <p:cNvSpPr>
            <a:spLocks noGrp="1"/>
          </p:cNvSpPr>
          <p:nvPr>
            <p:ph type="title"/>
          </p:nvPr>
        </p:nvSpPr>
        <p:spPr/>
        <p:txBody>
          <a:bodyPr/>
          <a:lstStyle/>
          <a:p>
            <a:r>
              <a:rPr lang="it-IT">
                <a:latin typeface="Arial" charset="0"/>
                <a:ea typeface="ＭＳ Ｐゴシック" charset="0"/>
              </a:rPr>
              <a:t>India</a:t>
            </a:r>
          </a:p>
        </p:txBody>
      </p:sp>
      <p:sp>
        <p:nvSpPr>
          <p:cNvPr id="61442" name="Segnaposto piè di pagina 3"/>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l-PL" sz="1400"/>
              <a:t>roberto.fini@univr.it</a:t>
            </a:r>
            <a:endParaRPr lang="it-IT" sz="1400"/>
          </a:p>
        </p:txBody>
      </p:sp>
      <p:graphicFrame>
        <p:nvGraphicFramePr>
          <p:cNvPr id="5" name="Segnaposto contenuto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olo 4"/>
          <p:cNvSpPr>
            <a:spLocks noGrp="1"/>
          </p:cNvSpPr>
          <p:nvPr>
            <p:ph type="title"/>
          </p:nvPr>
        </p:nvSpPr>
        <p:spPr/>
        <p:txBody>
          <a:bodyPr/>
          <a:lstStyle/>
          <a:p>
            <a:r>
              <a:rPr lang="it-IT">
                <a:latin typeface="Arial" charset="0"/>
                <a:ea typeface="ＭＳ Ｐゴシック" charset="0"/>
              </a:rPr>
              <a:t>Course Outline</a:t>
            </a:r>
          </a:p>
        </p:txBody>
      </p:sp>
      <p:sp>
        <p:nvSpPr>
          <p:cNvPr id="31746" name="Segnaposto contenuto 5"/>
          <p:cNvSpPr>
            <a:spLocks noGrp="1"/>
          </p:cNvSpPr>
          <p:nvPr>
            <p:ph idx="1"/>
          </p:nvPr>
        </p:nvSpPr>
        <p:spPr/>
        <p:txBody>
          <a:bodyPr/>
          <a:lstStyle/>
          <a:p>
            <a:r>
              <a:rPr lang="it-IT">
                <a:latin typeface="Arial" charset="0"/>
                <a:ea typeface="ＭＳ Ｐゴシック" charset="0"/>
              </a:rPr>
              <a:t>Quantitative Dimensions of Globalization </a:t>
            </a:r>
          </a:p>
          <a:p>
            <a:r>
              <a:rPr lang="it-IT">
                <a:latin typeface="Arial" charset="0"/>
                <a:ea typeface="ＭＳ Ｐゴシック" charset="0"/>
              </a:rPr>
              <a:t>Budget Deficit and Public Debt</a:t>
            </a:r>
          </a:p>
          <a:p>
            <a:r>
              <a:rPr lang="it-IT">
                <a:latin typeface="Arial" charset="0"/>
                <a:ea typeface="ＭＳ Ｐゴシック" charset="0"/>
              </a:rPr>
              <a:t>The Balance of Payments</a:t>
            </a:r>
          </a:p>
          <a:p>
            <a:r>
              <a:rPr lang="it-IT">
                <a:latin typeface="Arial" charset="0"/>
                <a:ea typeface="ＭＳ Ｐゴシック" charset="0"/>
              </a:rPr>
              <a:t>Political economics in Open Economy</a:t>
            </a:r>
          </a:p>
          <a:p>
            <a:r>
              <a:rPr lang="it-IT">
                <a:latin typeface="Arial" charset="0"/>
                <a:ea typeface="ＭＳ Ｐゴシック" charset="0"/>
              </a:rPr>
              <a:t>Purchasing Power Parity</a:t>
            </a:r>
          </a:p>
          <a:p>
            <a:r>
              <a:rPr lang="it-IT">
                <a:latin typeface="Arial" charset="0"/>
                <a:ea typeface="ＭＳ Ｐゴシック" charset="0"/>
              </a:rPr>
              <a:t>Interest Rate Parity</a:t>
            </a:r>
          </a:p>
        </p:txBody>
      </p:sp>
      <p:sp>
        <p:nvSpPr>
          <p:cNvPr id="31747" name="Segnaposto piè di pagina 3"/>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l-PL" sz="1400"/>
              <a:t>roberto.fini@univr.it</a:t>
            </a:r>
            <a:endParaRPr lang="it-IT" sz="1400"/>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olo 1"/>
          <p:cNvSpPr>
            <a:spLocks noGrp="1"/>
          </p:cNvSpPr>
          <p:nvPr>
            <p:ph type="title"/>
          </p:nvPr>
        </p:nvSpPr>
        <p:spPr/>
        <p:txBody>
          <a:bodyPr/>
          <a:lstStyle/>
          <a:p>
            <a:r>
              <a:rPr lang="it-IT">
                <a:latin typeface="Arial" charset="0"/>
                <a:ea typeface="ＭＳ Ｐゴシック" charset="0"/>
              </a:rPr>
              <a:t>Japan</a:t>
            </a:r>
          </a:p>
        </p:txBody>
      </p:sp>
      <p:sp>
        <p:nvSpPr>
          <p:cNvPr id="62466" name="Segnaposto piè di pagina 3"/>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l-PL" sz="1400"/>
              <a:t>roberto.fini@univr.it</a:t>
            </a:r>
            <a:endParaRPr lang="it-IT" sz="1400"/>
          </a:p>
        </p:txBody>
      </p:sp>
      <p:graphicFrame>
        <p:nvGraphicFramePr>
          <p:cNvPr id="5" name="Segnaposto contenuto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pPr>
              <a:defRPr/>
            </a:pPr>
            <a:r>
              <a:rPr lang="it-IT" dirty="0" smtClean="0"/>
              <a:t>Data </a:t>
            </a:r>
            <a:r>
              <a:rPr lang="it-IT" dirty="0" err="1" smtClean="0"/>
              <a:t>sources</a:t>
            </a:r>
            <a:endParaRPr lang="it-IT" dirty="0"/>
          </a:p>
        </p:txBody>
      </p:sp>
      <p:sp>
        <p:nvSpPr>
          <p:cNvPr id="20482" name="Segnaposto testo 5"/>
          <p:cNvSpPr>
            <a:spLocks noGrp="1"/>
          </p:cNvSpPr>
          <p:nvPr>
            <p:ph type="body" idx="1"/>
          </p:nvPr>
        </p:nvSpPr>
        <p:spPr/>
        <p:txBody>
          <a:bodyPr/>
          <a:lstStyle/>
          <a:p>
            <a:r>
              <a:rPr lang="it-IT" dirty="0" err="1" smtClean="0">
                <a:latin typeface="Arial" charset="0"/>
                <a:ea typeface="ＭＳ Ｐゴシック" charset="0"/>
              </a:rPr>
              <a:t>Lesson</a:t>
            </a:r>
            <a:r>
              <a:rPr lang="it-IT" dirty="0" smtClean="0">
                <a:latin typeface="Arial" charset="0"/>
                <a:ea typeface="ＭＳ Ｐゴシック" charset="0"/>
              </a:rPr>
              <a:t> 1</a:t>
            </a:r>
          </a:p>
          <a:p>
            <a:r>
              <a:rPr lang="it-IT" dirty="0" err="1" smtClean="0">
                <a:latin typeface="Arial" charset="0"/>
                <a:ea typeface="ＭＳ Ｐゴシック" charset="0"/>
              </a:rPr>
              <a:t>Section</a:t>
            </a:r>
            <a:r>
              <a:rPr lang="it-IT" dirty="0" smtClean="0">
                <a:latin typeface="Arial" charset="0"/>
                <a:ea typeface="ＭＳ Ｐゴシック" charset="0"/>
              </a:rPr>
              <a:t> 1.2</a:t>
            </a:r>
            <a:endParaRPr lang="it-IT" dirty="0">
              <a:latin typeface="Arial" charset="0"/>
              <a:ea typeface="ＭＳ Ｐゴシック" charset="0"/>
            </a:endParaRPr>
          </a:p>
        </p:txBody>
      </p:sp>
      <p:sp>
        <p:nvSpPr>
          <p:cNvPr id="20483" name="Segnaposto piè di pagina 3"/>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l-PL" sz="1400"/>
              <a:t>roberto.fini@univr.it</a:t>
            </a:r>
            <a:endParaRPr lang="it-IT"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olo 6"/>
          <p:cNvSpPr>
            <a:spLocks noGrp="1"/>
          </p:cNvSpPr>
          <p:nvPr>
            <p:ph type="title"/>
          </p:nvPr>
        </p:nvSpPr>
        <p:spPr/>
        <p:txBody>
          <a:bodyPr/>
          <a:lstStyle/>
          <a:p>
            <a:r>
              <a:rPr lang="it-IT">
                <a:latin typeface="Arial" charset="0"/>
                <a:ea typeface="ＭＳ Ｐゴシック" charset="0"/>
              </a:rPr>
              <a:t>IMF</a:t>
            </a:r>
          </a:p>
        </p:txBody>
      </p:sp>
      <p:pic>
        <p:nvPicPr>
          <p:cNvPr id="21506" name="Segnaposto contenuto 8" descr="Schermata 2011-02-19 a 17.38.30.png"/>
          <p:cNvPicPr>
            <a:picLocks noGrp="1" noChangeAspect="1"/>
          </p:cNvPicPr>
          <p:nvPr>
            <p:ph idx="1"/>
          </p:nvPr>
        </p:nvPicPr>
        <p:blipFill>
          <a:blip r:embed="rId2">
            <a:extLst>
              <a:ext uri="{28A0092B-C50C-407E-A947-70E740481C1C}">
                <a14:useLocalDpi xmlns:a14="http://schemas.microsoft.com/office/drawing/2010/main" val="0"/>
              </a:ext>
            </a:extLst>
          </a:blip>
          <a:srcRect t="15627" b="15627"/>
          <a:stretch>
            <a:fillRect/>
          </a:stretch>
        </p:blipFill>
        <p:spPr/>
      </p:pic>
      <p:sp>
        <p:nvSpPr>
          <p:cNvPr id="21507" name="Segnaposto piè di pagina 3"/>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l-PL" sz="1400"/>
              <a:t>roberto.fini@univr.it</a:t>
            </a:r>
            <a:endParaRPr lang="it-IT" sz="140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olo 1"/>
          <p:cNvSpPr>
            <a:spLocks noGrp="1"/>
          </p:cNvSpPr>
          <p:nvPr>
            <p:ph type="title"/>
          </p:nvPr>
        </p:nvSpPr>
        <p:spPr/>
        <p:txBody>
          <a:bodyPr/>
          <a:lstStyle/>
          <a:p>
            <a:r>
              <a:rPr lang="it-IT">
                <a:latin typeface="Arial" charset="0"/>
                <a:ea typeface="ＭＳ Ｐゴシック" charset="0"/>
              </a:rPr>
              <a:t>World Bank</a:t>
            </a:r>
          </a:p>
        </p:txBody>
      </p:sp>
      <p:pic>
        <p:nvPicPr>
          <p:cNvPr id="22530" name="Segnaposto contenuto 4" descr="Schermata 2011-02-19 a 17.42.48.png"/>
          <p:cNvPicPr>
            <a:picLocks noGrp="1" noChangeAspect="1"/>
          </p:cNvPicPr>
          <p:nvPr>
            <p:ph idx="1"/>
          </p:nvPr>
        </p:nvPicPr>
        <p:blipFill>
          <a:blip r:embed="rId2">
            <a:extLst>
              <a:ext uri="{28A0092B-C50C-407E-A947-70E740481C1C}">
                <a14:useLocalDpi xmlns:a14="http://schemas.microsoft.com/office/drawing/2010/main" val="0"/>
              </a:ext>
            </a:extLst>
          </a:blip>
          <a:srcRect t="15627" b="15627"/>
          <a:stretch>
            <a:fillRect/>
          </a:stretch>
        </p:blipFill>
        <p:spPr/>
      </p:pic>
      <p:sp>
        <p:nvSpPr>
          <p:cNvPr id="22531" name="Segnaposto piè di pagina 3"/>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l-PL" sz="1400"/>
              <a:t>roberto.fini@univr.it</a:t>
            </a:r>
            <a:endParaRPr lang="it-IT" sz="140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808</TotalTime>
  <Words>1434</Words>
  <Application>Microsoft Macintosh PowerPoint</Application>
  <PresentationFormat>Presentazione su schermo (4:3)</PresentationFormat>
  <Paragraphs>240</Paragraphs>
  <Slides>60</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60</vt:i4>
      </vt:variant>
    </vt:vector>
  </HeadingPairs>
  <TitlesOfParts>
    <vt:vector size="64" baseType="lpstr">
      <vt:lpstr>Arial</vt:lpstr>
      <vt:lpstr>ＭＳ Ｐゴシック</vt:lpstr>
      <vt:lpstr>Calibri</vt:lpstr>
      <vt:lpstr>Struttura predefinita</vt:lpstr>
      <vt:lpstr>International Political Economy</vt:lpstr>
      <vt:lpstr>What is the international political economy?</vt:lpstr>
      <vt:lpstr>Presentazione di PowerPoint</vt:lpstr>
      <vt:lpstr>Presentazione di PowerPoint</vt:lpstr>
      <vt:lpstr>Presentazione di PowerPoint</vt:lpstr>
      <vt:lpstr>Course Outline</vt:lpstr>
      <vt:lpstr>Data sources</vt:lpstr>
      <vt:lpstr>IMF</vt:lpstr>
      <vt:lpstr>World Bank</vt:lpstr>
      <vt:lpstr>OECD</vt:lpstr>
      <vt:lpstr>Central Banks (http://centralbank.monnaie.me/)</vt:lpstr>
      <vt:lpstr>Federal Reserve</vt:lpstr>
      <vt:lpstr>ECB</vt:lpstr>
      <vt:lpstr>Eurostat</vt:lpstr>
      <vt:lpstr>Banca d’Italia</vt:lpstr>
      <vt:lpstr>People’s Bank of China</vt:lpstr>
      <vt:lpstr>ISTAT</vt:lpstr>
      <vt:lpstr>GDP: The present and next future</vt:lpstr>
      <vt:lpstr>Presentazione di PowerPoint</vt:lpstr>
      <vt:lpstr>Presentazione di PowerPoint</vt:lpstr>
      <vt:lpstr>Presentazione di PowerPoint</vt:lpstr>
      <vt:lpstr>Presentazione di PowerPoint</vt:lpstr>
      <vt:lpstr>Presentazione di PowerPoint</vt:lpstr>
      <vt:lpstr>GDP</vt:lpstr>
      <vt:lpstr>GDP</vt:lpstr>
      <vt:lpstr>GDP</vt:lpstr>
      <vt:lpstr>GDP</vt:lpstr>
      <vt:lpstr>GDP</vt:lpstr>
      <vt:lpstr>GDP</vt:lpstr>
      <vt:lpstr>GDP</vt:lpstr>
      <vt:lpstr>GDP</vt:lpstr>
      <vt:lpstr>GDP: BRICs</vt:lpstr>
      <vt:lpstr>GDP: G7 vs BRICs</vt:lpstr>
      <vt:lpstr>GDP per capita: Europe (and Canada and Japan) vs USA</vt:lpstr>
      <vt:lpstr>GDP per capita: All vs USA</vt:lpstr>
      <vt:lpstr>Budget deficit and the National Debt</vt:lpstr>
      <vt:lpstr>Presentazione di PowerPoint</vt:lpstr>
      <vt:lpstr>Presentazione di PowerPoint</vt:lpstr>
      <vt:lpstr>Presentazione di PowerPoint</vt:lpstr>
      <vt:lpstr>Budget deficit and the National Debt</vt:lpstr>
      <vt:lpstr>Presentazione di PowerPoint</vt:lpstr>
      <vt:lpstr>Presentazione di PowerPoint</vt:lpstr>
      <vt:lpstr>Presentazione di PowerPoint</vt:lpstr>
      <vt:lpstr>Presentazione di PowerPoint</vt:lpstr>
      <vt:lpstr>Budget deficit and the National Debt</vt:lpstr>
      <vt:lpstr>Growing deficit responsabilities</vt:lpstr>
      <vt:lpstr>Budget deficit: costs and benefits</vt:lpstr>
      <vt:lpstr>Presentazione di PowerPoint</vt:lpstr>
      <vt:lpstr>Presentazione di PowerPoint</vt:lpstr>
      <vt:lpstr>Presentazione di PowerPoint</vt:lpstr>
      <vt:lpstr>Budget deficit and future generations</vt:lpstr>
      <vt:lpstr>Domestic budget deficit</vt:lpstr>
      <vt:lpstr>Budget deficiti for foreigners</vt:lpstr>
      <vt:lpstr>Budget deficit and the National Debt</vt:lpstr>
      <vt:lpstr>USA</vt:lpstr>
      <vt:lpstr>China</vt:lpstr>
      <vt:lpstr>Germany</vt:lpstr>
      <vt:lpstr>Italy</vt:lpstr>
      <vt:lpstr>India</vt:lpstr>
      <vt:lpstr>Japan</vt:lpstr>
    </vt:vector>
  </TitlesOfParts>
  <Company>Servizi Informatici di Ateneo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Università degli Studi di Verona</dc:creator>
  <cp:lastModifiedBy>roberto fini</cp:lastModifiedBy>
  <cp:revision>31</cp:revision>
  <dcterms:created xsi:type="dcterms:W3CDTF">2011-02-16T14:21:32Z</dcterms:created>
  <dcterms:modified xsi:type="dcterms:W3CDTF">2011-02-20T13:35:54Z</dcterms:modified>
</cp:coreProperties>
</file>