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85" r:id="rId3"/>
    <p:sldId id="274" r:id="rId4"/>
    <p:sldId id="275" r:id="rId5"/>
    <p:sldId id="283" r:id="rId6"/>
    <p:sldId id="276" r:id="rId7"/>
    <p:sldId id="277" r:id="rId8"/>
    <p:sldId id="280" r:id="rId9"/>
    <p:sldId id="281" r:id="rId10"/>
    <p:sldId id="278" r:id="rId11"/>
    <p:sldId id="279" r:id="rId12"/>
    <p:sldId id="282" r:id="rId13"/>
    <p:sldId id="284" r:id="rId14"/>
  </p:sldIdLst>
  <p:sldSz cx="9144000" cy="6858000" type="screen4x3"/>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F6"/>
    <a:srgbClr val="6EE0D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777"/>
  </p:normalViewPr>
  <p:slideViewPr>
    <p:cSldViewPr>
      <p:cViewPr varScale="1">
        <p:scale>
          <a:sx n="108" d="100"/>
          <a:sy n="108" d="100"/>
        </p:scale>
        <p:origin x="177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4302317" cy="340102"/>
          </a:xfrm>
          <a:prstGeom prst="rect">
            <a:avLst/>
          </a:prstGeom>
        </p:spPr>
        <p:txBody>
          <a:bodyPr vert="horz" lIns="91418" tIns="45709" rIns="91418" bIns="45709" rtlCol="0"/>
          <a:lstStyle>
            <a:lvl1pPr algn="l">
              <a:defRPr sz="1200"/>
            </a:lvl1pPr>
          </a:lstStyle>
          <a:p>
            <a:endParaRPr lang="it-IT"/>
          </a:p>
        </p:txBody>
      </p:sp>
      <p:sp>
        <p:nvSpPr>
          <p:cNvPr id="3" name="Segnaposto data 2"/>
          <p:cNvSpPr>
            <a:spLocks noGrp="1"/>
          </p:cNvSpPr>
          <p:nvPr>
            <p:ph type="dt" sz="quarter" idx="1"/>
          </p:nvPr>
        </p:nvSpPr>
        <p:spPr>
          <a:xfrm>
            <a:off x="5622004" y="1"/>
            <a:ext cx="4302317" cy="340102"/>
          </a:xfrm>
          <a:prstGeom prst="rect">
            <a:avLst/>
          </a:prstGeom>
        </p:spPr>
        <p:txBody>
          <a:bodyPr vert="horz" lIns="91418" tIns="45709" rIns="91418" bIns="45709" rtlCol="0"/>
          <a:lstStyle>
            <a:lvl1pPr algn="r">
              <a:defRPr sz="1200"/>
            </a:lvl1pPr>
          </a:lstStyle>
          <a:p>
            <a:fld id="{34EE0561-15E1-49CC-8D33-8C6308FDE035}" type="datetimeFigureOut">
              <a:rPr lang="it-IT" smtClean="0"/>
              <a:pPr/>
              <a:t>24/05/2022</a:t>
            </a:fld>
            <a:endParaRPr lang="it-IT"/>
          </a:p>
        </p:txBody>
      </p:sp>
      <p:sp>
        <p:nvSpPr>
          <p:cNvPr id="4" name="Segnaposto piè di pagina 3"/>
          <p:cNvSpPr>
            <a:spLocks noGrp="1"/>
          </p:cNvSpPr>
          <p:nvPr>
            <p:ph type="ftr" sz="quarter" idx="2"/>
          </p:nvPr>
        </p:nvSpPr>
        <p:spPr>
          <a:xfrm>
            <a:off x="1" y="6456488"/>
            <a:ext cx="4302317" cy="340102"/>
          </a:xfrm>
          <a:prstGeom prst="rect">
            <a:avLst/>
          </a:prstGeom>
        </p:spPr>
        <p:txBody>
          <a:bodyPr vert="horz" lIns="91418" tIns="45709" rIns="91418" bIns="45709" rtlCol="0" anchor="b"/>
          <a:lstStyle>
            <a:lvl1pPr algn="l">
              <a:defRPr sz="1200"/>
            </a:lvl1pPr>
          </a:lstStyle>
          <a:p>
            <a:endParaRPr lang="it-IT"/>
          </a:p>
        </p:txBody>
      </p:sp>
      <p:sp>
        <p:nvSpPr>
          <p:cNvPr id="5" name="Segnaposto numero diapositiva 4"/>
          <p:cNvSpPr>
            <a:spLocks noGrp="1"/>
          </p:cNvSpPr>
          <p:nvPr>
            <p:ph type="sldNum" sz="quarter" idx="3"/>
          </p:nvPr>
        </p:nvSpPr>
        <p:spPr>
          <a:xfrm>
            <a:off x="5622004" y="6456488"/>
            <a:ext cx="4302317" cy="340102"/>
          </a:xfrm>
          <a:prstGeom prst="rect">
            <a:avLst/>
          </a:prstGeom>
        </p:spPr>
        <p:txBody>
          <a:bodyPr vert="horz" lIns="91418" tIns="45709" rIns="91418" bIns="45709" rtlCol="0" anchor="b"/>
          <a:lstStyle>
            <a:lvl1pPr algn="r">
              <a:defRPr sz="1200"/>
            </a:lvl1pPr>
          </a:lstStyle>
          <a:p>
            <a:fld id="{AF634B23-D410-4D48-A795-38F0CA625779}" type="slidenum">
              <a:rPr lang="it-IT" smtClean="0"/>
              <a:pPr/>
              <a:t>‹N›</a:t>
            </a:fld>
            <a:endParaRPr lang="it-IT"/>
          </a:p>
        </p:txBody>
      </p:sp>
    </p:spTree>
    <p:extLst>
      <p:ext uri="{BB962C8B-B14F-4D97-AF65-F5344CB8AC3E}">
        <p14:creationId xmlns:p14="http://schemas.microsoft.com/office/powerpoint/2010/main" val="41996028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2" cy="339884"/>
          </a:xfrm>
          <a:prstGeom prst="rect">
            <a:avLst/>
          </a:prstGeom>
        </p:spPr>
        <p:txBody>
          <a:bodyPr vert="horz" lIns="91418" tIns="45709" rIns="91418" bIns="45709" rtlCol="0"/>
          <a:lstStyle>
            <a:lvl1pPr algn="l">
              <a:defRPr sz="1200"/>
            </a:lvl1pPr>
          </a:lstStyle>
          <a:p>
            <a:endParaRPr lang="it-IT"/>
          </a:p>
        </p:txBody>
      </p:sp>
      <p:sp>
        <p:nvSpPr>
          <p:cNvPr id="3" name="Date Placeholder 2"/>
          <p:cNvSpPr>
            <a:spLocks noGrp="1"/>
          </p:cNvSpPr>
          <p:nvPr>
            <p:ph type="dt" idx="1"/>
          </p:nvPr>
        </p:nvSpPr>
        <p:spPr>
          <a:xfrm>
            <a:off x="5622800" y="1"/>
            <a:ext cx="4301542" cy="339884"/>
          </a:xfrm>
          <a:prstGeom prst="rect">
            <a:avLst/>
          </a:prstGeom>
        </p:spPr>
        <p:txBody>
          <a:bodyPr vert="horz" lIns="91418" tIns="45709" rIns="91418" bIns="45709" rtlCol="0"/>
          <a:lstStyle>
            <a:lvl1pPr algn="r">
              <a:defRPr sz="1200"/>
            </a:lvl1pPr>
          </a:lstStyle>
          <a:p>
            <a:fld id="{03FD4DE0-12BD-4405-B10F-5100B08488C3}" type="datetimeFigureOut">
              <a:rPr lang="it-IT" smtClean="0"/>
              <a:pPr/>
              <a:t>24/05/2022</a:t>
            </a:fld>
            <a:endParaRPr lang="it-IT"/>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18" tIns="45709" rIns="91418" bIns="45709" rtlCol="0" anchor="ctr"/>
          <a:lstStyle/>
          <a:p>
            <a:endParaRPr lang="it-IT"/>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18" tIns="45709" rIns="91418" bIns="457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1" y="6456612"/>
            <a:ext cx="4301542" cy="339884"/>
          </a:xfrm>
          <a:prstGeom prst="rect">
            <a:avLst/>
          </a:prstGeom>
        </p:spPr>
        <p:txBody>
          <a:bodyPr vert="horz" lIns="91418" tIns="45709" rIns="91418" bIns="45709" rtlCol="0" anchor="b"/>
          <a:lstStyle>
            <a:lvl1pPr algn="l">
              <a:defRPr sz="1200"/>
            </a:lvl1pPr>
          </a:lstStyle>
          <a:p>
            <a:endParaRPr lang="it-IT"/>
          </a:p>
        </p:txBody>
      </p:sp>
      <p:sp>
        <p:nvSpPr>
          <p:cNvPr id="7" name="Slide Number Placeholder 6"/>
          <p:cNvSpPr>
            <a:spLocks noGrp="1"/>
          </p:cNvSpPr>
          <p:nvPr>
            <p:ph type="sldNum" sz="quarter" idx="5"/>
          </p:nvPr>
        </p:nvSpPr>
        <p:spPr>
          <a:xfrm>
            <a:off x="5622800" y="6456612"/>
            <a:ext cx="4301542" cy="339884"/>
          </a:xfrm>
          <a:prstGeom prst="rect">
            <a:avLst/>
          </a:prstGeom>
        </p:spPr>
        <p:txBody>
          <a:bodyPr vert="horz" lIns="91418" tIns="45709" rIns="91418" bIns="45709" rtlCol="0" anchor="b"/>
          <a:lstStyle>
            <a:lvl1pPr algn="r">
              <a:defRPr sz="1200"/>
            </a:lvl1pPr>
          </a:lstStyle>
          <a:p>
            <a:fld id="{85B88B40-3BB8-4EF3-9601-D43AABE864F9}" type="slidenum">
              <a:rPr lang="it-IT" smtClean="0"/>
              <a:pPr/>
              <a:t>‹N›</a:t>
            </a:fld>
            <a:endParaRPr lang="it-IT"/>
          </a:p>
        </p:txBody>
      </p:sp>
    </p:spTree>
    <p:extLst>
      <p:ext uri="{BB962C8B-B14F-4D97-AF65-F5344CB8AC3E}">
        <p14:creationId xmlns:p14="http://schemas.microsoft.com/office/powerpoint/2010/main" val="1767852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276026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443405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D5A300-4EE7-15B8-5EB1-0EB5F3D74B6A}"/>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E46805D-EC16-271E-87C0-F46531EE15F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FD3F42F-0663-4100-F44F-3F47852972D3}"/>
              </a:ext>
            </a:extLst>
          </p:cNvPr>
          <p:cNvSpPr>
            <a:spLocks noGrp="1"/>
          </p:cNvSpPr>
          <p:nvPr>
            <p:ph type="dt" sz="half" idx="10"/>
          </p:nvPr>
        </p:nvSpPr>
        <p:spPr/>
        <p:txBody>
          <a:bodyPr/>
          <a:lstStyle/>
          <a:p>
            <a:fld id="{CEDD3248-EFFE-4EE8-B6FE-F9C3B925AD7C}" type="datetime1">
              <a:rPr lang="it-IT" smtClean="0"/>
              <a:pPr/>
              <a:t>24/05/2022</a:t>
            </a:fld>
            <a:endParaRPr lang="it-IT"/>
          </a:p>
        </p:txBody>
      </p:sp>
      <p:sp>
        <p:nvSpPr>
          <p:cNvPr id="5" name="Segnaposto piè di pagina 4">
            <a:extLst>
              <a:ext uri="{FF2B5EF4-FFF2-40B4-BE49-F238E27FC236}">
                <a16:creationId xmlns:a16="http://schemas.microsoft.com/office/drawing/2014/main" id="{D4EAC355-99C6-36E7-EA28-5D3B1CFE617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00CD0D-02A5-CDFF-6104-81F623979CA3}"/>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2296283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F8BB20-4399-EC4E-7D37-A77D595D9CD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BE52625-BD7F-5A6B-585F-6B33E8333FB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345D09C-E4D2-95F0-B085-CE632F1ECF80}"/>
              </a:ext>
            </a:extLst>
          </p:cNvPr>
          <p:cNvSpPr>
            <a:spLocks noGrp="1"/>
          </p:cNvSpPr>
          <p:nvPr>
            <p:ph type="dt" sz="half" idx="10"/>
          </p:nvPr>
        </p:nvSpPr>
        <p:spPr/>
        <p:txBody>
          <a:bodyPr/>
          <a:lstStyle/>
          <a:p>
            <a:fld id="{7D3286AA-936F-4B93-9398-C5345DE1458D}" type="datetime1">
              <a:rPr lang="it-IT" smtClean="0"/>
              <a:pPr/>
              <a:t>24/05/2022</a:t>
            </a:fld>
            <a:endParaRPr lang="it-IT"/>
          </a:p>
        </p:txBody>
      </p:sp>
      <p:sp>
        <p:nvSpPr>
          <p:cNvPr id="5" name="Segnaposto piè di pagina 4">
            <a:extLst>
              <a:ext uri="{FF2B5EF4-FFF2-40B4-BE49-F238E27FC236}">
                <a16:creationId xmlns:a16="http://schemas.microsoft.com/office/drawing/2014/main" id="{70AC7976-40D9-F1A6-5CC8-FCD7A1D284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0246800-937D-9304-0058-3346182DEB62}"/>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417984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5AEC119-87E8-8A35-4730-381851972F33}"/>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1FF185E-A53C-53C6-CF3E-8A987A434520}"/>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DEA4C4-841C-8788-DDA9-6746DCFFCBFA}"/>
              </a:ext>
            </a:extLst>
          </p:cNvPr>
          <p:cNvSpPr>
            <a:spLocks noGrp="1"/>
          </p:cNvSpPr>
          <p:nvPr>
            <p:ph type="dt" sz="half" idx="10"/>
          </p:nvPr>
        </p:nvSpPr>
        <p:spPr/>
        <p:txBody>
          <a:bodyPr/>
          <a:lstStyle/>
          <a:p>
            <a:fld id="{4C36A776-2748-435E-B505-8EC11CF8CBCD}" type="datetime1">
              <a:rPr lang="it-IT" smtClean="0"/>
              <a:pPr/>
              <a:t>24/05/2022</a:t>
            </a:fld>
            <a:endParaRPr lang="it-IT"/>
          </a:p>
        </p:txBody>
      </p:sp>
      <p:sp>
        <p:nvSpPr>
          <p:cNvPr id="5" name="Segnaposto piè di pagina 4">
            <a:extLst>
              <a:ext uri="{FF2B5EF4-FFF2-40B4-BE49-F238E27FC236}">
                <a16:creationId xmlns:a16="http://schemas.microsoft.com/office/drawing/2014/main" id="{E81673CD-B0D2-7B8F-9DF1-2146F10E74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18372F-163B-28D6-89DF-D43027B5444F}"/>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382336081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D1E15-19E5-E0D7-7F07-37325B627C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97C865F-E059-EDA3-A822-A3C7B7446A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E09C807-54E0-6FCC-91AD-4C638FE3756E}"/>
              </a:ext>
            </a:extLst>
          </p:cNvPr>
          <p:cNvSpPr>
            <a:spLocks noGrp="1"/>
          </p:cNvSpPr>
          <p:nvPr>
            <p:ph type="dt" sz="half" idx="10"/>
          </p:nvPr>
        </p:nvSpPr>
        <p:spPr/>
        <p:txBody>
          <a:bodyPr/>
          <a:lstStyle/>
          <a:p>
            <a:fld id="{53CAA15B-357F-429D-9C03-123247A76E48}" type="datetime1">
              <a:rPr lang="it-IT" smtClean="0"/>
              <a:pPr/>
              <a:t>24/05/2022</a:t>
            </a:fld>
            <a:endParaRPr lang="it-IT"/>
          </a:p>
        </p:txBody>
      </p:sp>
      <p:sp>
        <p:nvSpPr>
          <p:cNvPr id="5" name="Segnaposto piè di pagina 4">
            <a:extLst>
              <a:ext uri="{FF2B5EF4-FFF2-40B4-BE49-F238E27FC236}">
                <a16:creationId xmlns:a16="http://schemas.microsoft.com/office/drawing/2014/main" id="{46D2A4CA-E867-9251-65A0-8A6FF87169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2E68980-C6BC-AE38-6CB6-5514C67ACD57}"/>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55454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9D8BA5-9014-F234-C3F6-3A887140618B}"/>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14EA708-7E37-B6E7-7066-016BEC9DD23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3017A5A-85C8-17A6-D72A-88A03F963832}"/>
              </a:ext>
            </a:extLst>
          </p:cNvPr>
          <p:cNvSpPr>
            <a:spLocks noGrp="1"/>
          </p:cNvSpPr>
          <p:nvPr>
            <p:ph type="dt" sz="half" idx="10"/>
          </p:nvPr>
        </p:nvSpPr>
        <p:spPr/>
        <p:txBody>
          <a:bodyPr/>
          <a:lstStyle/>
          <a:p>
            <a:fld id="{AF2D94D7-99AF-4497-A823-E26D123EEE09}" type="datetime1">
              <a:rPr lang="it-IT" smtClean="0"/>
              <a:pPr/>
              <a:t>24/05/2022</a:t>
            </a:fld>
            <a:endParaRPr lang="it-IT"/>
          </a:p>
        </p:txBody>
      </p:sp>
      <p:sp>
        <p:nvSpPr>
          <p:cNvPr id="5" name="Segnaposto piè di pagina 4">
            <a:extLst>
              <a:ext uri="{FF2B5EF4-FFF2-40B4-BE49-F238E27FC236}">
                <a16:creationId xmlns:a16="http://schemas.microsoft.com/office/drawing/2014/main" id="{C34D9898-03D5-3C47-91F4-3CA9810793F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782239-031F-CDAD-8575-038088DFEDF7}"/>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99849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C1EF2D-AB29-A948-AA56-492CFF27BDC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7417FEB-36E4-1F20-C775-5719699DCBF9}"/>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7F6FA07-6A14-4DCE-31DA-9F02A3ABAF8C}"/>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5BD6B1E-049F-5895-AF5B-CDE2F6EF3DB4}"/>
              </a:ext>
            </a:extLst>
          </p:cNvPr>
          <p:cNvSpPr>
            <a:spLocks noGrp="1"/>
          </p:cNvSpPr>
          <p:nvPr>
            <p:ph type="dt" sz="half" idx="10"/>
          </p:nvPr>
        </p:nvSpPr>
        <p:spPr/>
        <p:txBody>
          <a:bodyPr/>
          <a:lstStyle/>
          <a:p>
            <a:fld id="{172BCB31-9C7F-479E-B9A4-357D4027209E}" type="datetime1">
              <a:rPr lang="it-IT" smtClean="0"/>
              <a:pPr/>
              <a:t>24/05/2022</a:t>
            </a:fld>
            <a:endParaRPr lang="it-IT"/>
          </a:p>
        </p:txBody>
      </p:sp>
      <p:sp>
        <p:nvSpPr>
          <p:cNvPr id="6" name="Segnaposto piè di pagina 5">
            <a:extLst>
              <a:ext uri="{FF2B5EF4-FFF2-40B4-BE49-F238E27FC236}">
                <a16:creationId xmlns:a16="http://schemas.microsoft.com/office/drawing/2014/main" id="{D8C944A2-EE7F-4C2F-E9AA-79D4C7BEA0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D5F2F3E-487C-4507-F9C4-341B3949EB3A}"/>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399579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40C731-6954-96C1-A4EC-369AB3815501}"/>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495C660-9D04-D7DC-6419-24736EB9D8E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51C311E-A0D0-B067-7336-6FB50F833E35}"/>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C1D5B34-1355-C2C8-DD80-10270FB8FA7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7BD4FA4-C80B-C088-7B7E-1E854048D445}"/>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E53584A-9B40-91B1-AF5C-7D8D3EC0AD0F}"/>
              </a:ext>
            </a:extLst>
          </p:cNvPr>
          <p:cNvSpPr>
            <a:spLocks noGrp="1"/>
          </p:cNvSpPr>
          <p:nvPr>
            <p:ph type="dt" sz="half" idx="10"/>
          </p:nvPr>
        </p:nvSpPr>
        <p:spPr/>
        <p:txBody>
          <a:bodyPr/>
          <a:lstStyle/>
          <a:p>
            <a:fld id="{B1EF5BC8-F311-45F8-AA41-BF49C506E8CD}" type="datetime1">
              <a:rPr lang="it-IT" smtClean="0"/>
              <a:pPr/>
              <a:t>24/05/2022</a:t>
            </a:fld>
            <a:endParaRPr lang="it-IT"/>
          </a:p>
        </p:txBody>
      </p:sp>
      <p:sp>
        <p:nvSpPr>
          <p:cNvPr id="8" name="Segnaposto piè di pagina 7">
            <a:extLst>
              <a:ext uri="{FF2B5EF4-FFF2-40B4-BE49-F238E27FC236}">
                <a16:creationId xmlns:a16="http://schemas.microsoft.com/office/drawing/2014/main" id="{63335A9F-4A04-C710-9EC4-223186D77C8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F39DE6A-1A34-F2D6-39A8-0449AC6641AB}"/>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368511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28E670-FC68-584C-D9A9-B97D37A77D5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3D5EA62-7C3D-B7A7-FE75-3AF683934DA6}"/>
              </a:ext>
            </a:extLst>
          </p:cNvPr>
          <p:cNvSpPr>
            <a:spLocks noGrp="1"/>
          </p:cNvSpPr>
          <p:nvPr>
            <p:ph type="dt" sz="half" idx="10"/>
          </p:nvPr>
        </p:nvSpPr>
        <p:spPr/>
        <p:txBody>
          <a:bodyPr/>
          <a:lstStyle/>
          <a:p>
            <a:fld id="{761F94D7-763A-4079-8F7F-84C7A6300D8B}" type="datetime1">
              <a:rPr lang="it-IT" smtClean="0"/>
              <a:pPr/>
              <a:t>24/05/2022</a:t>
            </a:fld>
            <a:endParaRPr lang="it-IT"/>
          </a:p>
        </p:txBody>
      </p:sp>
      <p:sp>
        <p:nvSpPr>
          <p:cNvPr id="4" name="Segnaposto piè di pagina 3">
            <a:extLst>
              <a:ext uri="{FF2B5EF4-FFF2-40B4-BE49-F238E27FC236}">
                <a16:creationId xmlns:a16="http://schemas.microsoft.com/office/drawing/2014/main" id="{F8C50ABF-2FCF-72E8-3402-84622E0BFE8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151770A-18EA-63D1-7CAB-C7F6C3D65EF4}"/>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93664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87F00BC-EB26-DFFF-700E-0EEA42ACD36A}"/>
              </a:ext>
            </a:extLst>
          </p:cNvPr>
          <p:cNvSpPr>
            <a:spLocks noGrp="1"/>
          </p:cNvSpPr>
          <p:nvPr>
            <p:ph type="dt" sz="half" idx="10"/>
          </p:nvPr>
        </p:nvSpPr>
        <p:spPr/>
        <p:txBody>
          <a:bodyPr/>
          <a:lstStyle/>
          <a:p>
            <a:fld id="{BE54627F-1ECF-4604-A843-8D37419D1B6D}" type="datetime1">
              <a:rPr lang="it-IT" smtClean="0"/>
              <a:pPr/>
              <a:t>24/05/2022</a:t>
            </a:fld>
            <a:endParaRPr lang="it-IT"/>
          </a:p>
        </p:txBody>
      </p:sp>
      <p:sp>
        <p:nvSpPr>
          <p:cNvPr id="3" name="Segnaposto piè di pagina 2">
            <a:extLst>
              <a:ext uri="{FF2B5EF4-FFF2-40B4-BE49-F238E27FC236}">
                <a16:creationId xmlns:a16="http://schemas.microsoft.com/office/drawing/2014/main" id="{EA1E4AC0-26CE-4512-A9CA-18161872E58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F56DEA3-0102-4C9D-CE6F-0A6CF2A3EF11}"/>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159633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090B95-FD5F-F913-8D52-478A46712B07}"/>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E0DB4C-607D-B48F-952F-267FAB89105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9E23D69-11EA-C4DC-1062-484643486DD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E3350F-E2F8-0FE4-B799-0EB35F35E9BE}"/>
              </a:ext>
            </a:extLst>
          </p:cNvPr>
          <p:cNvSpPr>
            <a:spLocks noGrp="1"/>
          </p:cNvSpPr>
          <p:nvPr>
            <p:ph type="dt" sz="half" idx="10"/>
          </p:nvPr>
        </p:nvSpPr>
        <p:spPr/>
        <p:txBody>
          <a:bodyPr/>
          <a:lstStyle/>
          <a:p>
            <a:fld id="{3491E268-44A3-4F26-B4F4-1D2E2B62709F}" type="datetime1">
              <a:rPr lang="it-IT" smtClean="0"/>
              <a:pPr/>
              <a:t>24/05/2022</a:t>
            </a:fld>
            <a:endParaRPr lang="it-IT"/>
          </a:p>
        </p:txBody>
      </p:sp>
      <p:sp>
        <p:nvSpPr>
          <p:cNvPr id="6" name="Segnaposto piè di pagina 5">
            <a:extLst>
              <a:ext uri="{FF2B5EF4-FFF2-40B4-BE49-F238E27FC236}">
                <a16:creationId xmlns:a16="http://schemas.microsoft.com/office/drawing/2014/main" id="{F1B0B4F7-80F9-A0B3-170C-C4392DF4CD4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4CF575C-B992-243C-D3F2-9D3F658F8B2B}"/>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1977275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35E31-ED5D-1DA7-31EE-6346864B2044}"/>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75AC8FD-27DB-F181-C50F-33BB3F008BD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C8F76A59-1744-28E8-804D-5444DF3E300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2C8624F-F9FD-B715-C4F7-5FF619F9C0EA}"/>
              </a:ext>
            </a:extLst>
          </p:cNvPr>
          <p:cNvSpPr>
            <a:spLocks noGrp="1"/>
          </p:cNvSpPr>
          <p:nvPr>
            <p:ph type="dt" sz="half" idx="10"/>
          </p:nvPr>
        </p:nvSpPr>
        <p:spPr/>
        <p:txBody>
          <a:bodyPr/>
          <a:lstStyle/>
          <a:p>
            <a:fld id="{25299AD9-3341-4A85-B264-04BFB2558CA5}" type="datetime1">
              <a:rPr lang="it-IT" smtClean="0"/>
              <a:pPr/>
              <a:t>24/05/2022</a:t>
            </a:fld>
            <a:endParaRPr lang="it-IT"/>
          </a:p>
        </p:txBody>
      </p:sp>
      <p:sp>
        <p:nvSpPr>
          <p:cNvPr id="6" name="Segnaposto piè di pagina 5">
            <a:extLst>
              <a:ext uri="{FF2B5EF4-FFF2-40B4-BE49-F238E27FC236}">
                <a16:creationId xmlns:a16="http://schemas.microsoft.com/office/drawing/2014/main" id="{DCFBF78C-F490-A775-E2AE-8BCA21A56CA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C2057E7-283B-21F8-6718-7495175DA88E}"/>
              </a:ext>
            </a:extLst>
          </p:cNvPr>
          <p:cNvSpPr>
            <a:spLocks noGrp="1"/>
          </p:cNvSpPr>
          <p:nvPr>
            <p:ph type="sldNum" sz="quarter" idx="12"/>
          </p:nvPr>
        </p:nvSpPr>
        <p:spPr/>
        <p:txBody>
          <a:bodyPr/>
          <a:lstStyle/>
          <a:p>
            <a:fld id="{7D32931D-133B-406D-A927-A315C6B7D197}" type="slidenum">
              <a:rPr lang="it-IT" smtClean="0"/>
              <a:pPr/>
              <a:t>‹N›</a:t>
            </a:fld>
            <a:endParaRPr lang="it-IT"/>
          </a:p>
        </p:txBody>
      </p:sp>
    </p:spTree>
    <p:extLst>
      <p:ext uri="{BB962C8B-B14F-4D97-AF65-F5344CB8AC3E}">
        <p14:creationId xmlns:p14="http://schemas.microsoft.com/office/powerpoint/2010/main" val="289627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D1E7213-9C35-08DF-265F-BFBE647554F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7CAD222-FAEA-BD9B-7971-E1FD9944A06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8760D88-94F5-E0D8-9FD9-BC521B9BA82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36A776-2748-435E-B505-8EC11CF8CBCD}" type="datetime1">
              <a:rPr lang="it-IT" smtClean="0"/>
              <a:pPr/>
              <a:t>24/05/2022</a:t>
            </a:fld>
            <a:endParaRPr lang="it-IT"/>
          </a:p>
        </p:txBody>
      </p:sp>
      <p:sp>
        <p:nvSpPr>
          <p:cNvPr id="5" name="Segnaposto piè di pagina 4">
            <a:extLst>
              <a:ext uri="{FF2B5EF4-FFF2-40B4-BE49-F238E27FC236}">
                <a16:creationId xmlns:a16="http://schemas.microsoft.com/office/drawing/2014/main" id="{D9A80EE6-975A-FAE8-B23A-3F69928406C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EF28838-8229-EB62-C226-35B6E812E1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32931D-133B-406D-A927-A315C6B7D197}" type="slidenum">
              <a:rPr lang="it-IT" smtClean="0"/>
              <a:pPr/>
              <a:t>‹N›</a:t>
            </a:fld>
            <a:endParaRPr lang="it-IT"/>
          </a:p>
        </p:txBody>
      </p:sp>
    </p:spTree>
    <p:extLst>
      <p:ext uri="{BB962C8B-B14F-4D97-AF65-F5344CB8AC3E}">
        <p14:creationId xmlns:p14="http://schemas.microsoft.com/office/powerpoint/2010/main" val="4263087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rasmus.economia@ateneo.univr.it"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se.univr.it/?ent=catdoc&amp;id=2995&amp;st=248#299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idattica.economia@ateneo.univr.it" TargetMode="External"/><Relationship Id="rId2" Type="http://schemas.openxmlformats.org/officeDocument/2006/relationships/hyperlink" Target="http://www.dse.univr.it/documenti/Documento/allegati/allegati801387.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dse.univr.it/documenti/Documento/allegati/allegati522855.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rasmus.economia@ateneo.univr.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6093296"/>
            <a:ext cx="7772400" cy="45719"/>
          </a:xfrm>
          <a:solidFill>
            <a:schemeClr val="bg1">
              <a:alpha val="0"/>
            </a:schemeClr>
          </a:solidFill>
          <a:ln>
            <a:noFill/>
          </a:ln>
        </p:spPr>
        <p:txBody>
          <a:bodyPr>
            <a:noAutofit/>
          </a:bodyPr>
          <a:lstStyle/>
          <a:p>
            <a:pPr algn="l"/>
            <a:br>
              <a:rPr lang="it-IT" sz="2800" b="1" dirty="0">
                <a:solidFill>
                  <a:srgbClr val="C00000"/>
                </a:solidFill>
                <a:effectLst>
                  <a:outerShdw blurRad="38100" dist="38100" dir="2700000" algn="tl">
                    <a:srgbClr val="000000">
                      <a:alpha val="43137"/>
                    </a:srgbClr>
                  </a:outerShdw>
                </a:effectLst>
              </a:rPr>
            </a:br>
            <a:r>
              <a:rPr lang="it-IT" sz="2800" b="1" dirty="0">
                <a:solidFill>
                  <a:srgbClr val="C00000"/>
                </a:solidFill>
                <a:effectLst>
                  <a:outerShdw blurRad="38100" dist="38100" dir="2700000" algn="tl">
                    <a:srgbClr val="000000">
                      <a:alpha val="43137"/>
                    </a:srgbClr>
                  </a:outerShdw>
                </a:effectLst>
              </a:rPr>
              <a:t>                                                    </a:t>
            </a:r>
            <a:br>
              <a:rPr lang="it-IT" sz="2800" b="1" dirty="0">
                <a:solidFill>
                  <a:srgbClr val="C00000"/>
                </a:solidFill>
                <a:effectLst>
                  <a:outerShdw blurRad="38100" dist="38100" dir="2700000" algn="tl">
                    <a:srgbClr val="000000">
                      <a:alpha val="43137"/>
                    </a:srgbClr>
                  </a:outerShdw>
                </a:effectLst>
              </a:rPr>
            </a:br>
            <a:r>
              <a:rPr lang="it-IT" sz="2600" b="1" dirty="0">
                <a:solidFill>
                  <a:srgbClr val="C00000"/>
                </a:solidFill>
                <a:effectLst>
                  <a:outerShdw blurRad="38100" dist="38100" dir="2700000" algn="tl">
                    <a:srgbClr val="000000">
                      <a:alpha val="43137"/>
                    </a:srgbClr>
                  </a:outerShdw>
                </a:effectLst>
              </a:rPr>
              <a:t>   </a:t>
            </a:r>
            <a:endParaRPr lang="it-IT" sz="2600" b="1" dirty="0">
              <a:solidFill>
                <a:schemeClr val="accent6">
                  <a:lumMod val="75000"/>
                </a:schemeClr>
              </a:solidFill>
              <a:effectLst>
                <a:outerShdw blurRad="38100" dist="38100" dir="2700000" algn="tl">
                  <a:srgbClr val="000000">
                    <a:alpha val="43137"/>
                  </a:srgbClr>
                </a:outerShdw>
              </a:effectLst>
            </a:endParaRPr>
          </a:p>
        </p:txBody>
      </p:sp>
      <p:pic>
        <p:nvPicPr>
          <p:cNvPr id="6" name="Picture 2" descr="C:\Users\dcndno80\Desktop\erasmus-logo.png"/>
          <p:cNvPicPr>
            <a:picLocks noChangeAspect="1" noChangeArrowheads="1"/>
          </p:cNvPicPr>
          <p:nvPr/>
        </p:nvPicPr>
        <p:blipFill>
          <a:blip r:embed="rId3" cstate="print"/>
          <a:srcRect/>
          <a:stretch>
            <a:fillRect/>
          </a:stretch>
        </p:blipFill>
        <p:spPr bwMode="auto">
          <a:xfrm>
            <a:off x="31276" y="28871"/>
            <a:ext cx="2012519" cy="809032"/>
          </a:xfrm>
          <a:prstGeom prst="rect">
            <a:avLst/>
          </a:prstGeom>
          <a:noFill/>
        </p:spPr>
      </p:pic>
      <p:sp>
        <p:nvSpPr>
          <p:cNvPr id="3" name="CasellaDiTesto 2">
            <a:extLst>
              <a:ext uri="{FF2B5EF4-FFF2-40B4-BE49-F238E27FC236}">
                <a16:creationId xmlns:a16="http://schemas.microsoft.com/office/drawing/2014/main" id="{14407121-62C4-8244-8A61-C43015C10738}"/>
              </a:ext>
            </a:extLst>
          </p:cNvPr>
          <p:cNvSpPr txBox="1"/>
          <p:nvPr/>
        </p:nvSpPr>
        <p:spPr>
          <a:xfrm>
            <a:off x="1140031" y="2422566"/>
            <a:ext cx="184731" cy="369332"/>
          </a:xfrm>
          <a:prstGeom prst="rect">
            <a:avLst/>
          </a:prstGeom>
          <a:noFill/>
        </p:spPr>
        <p:txBody>
          <a:bodyPr wrap="none" rtlCol="0">
            <a:spAutoFit/>
          </a:bodyPr>
          <a:lstStyle/>
          <a:p>
            <a:endParaRPr lang="it-IT" dirty="0"/>
          </a:p>
        </p:txBody>
      </p:sp>
      <p:pic>
        <p:nvPicPr>
          <p:cNvPr id="5" name="Immagine 4">
            <a:extLst>
              <a:ext uri="{FF2B5EF4-FFF2-40B4-BE49-F238E27FC236}">
                <a16:creationId xmlns:a16="http://schemas.microsoft.com/office/drawing/2014/main" id="{3A6B114F-7E3A-3747-A62C-ACBFE51A67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86883"/>
            <a:ext cx="9144000" cy="4021157"/>
          </a:xfrm>
          <a:prstGeom prst="rect">
            <a:avLst/>
          </a:prstGeom>
        </p:spPr>
      </p:pic>
      <p:sp>
        <p:nvSpPr>
          <p:cNvPr id="7" name="Rettangolo 6">
            <a:extLst>
              <a:ext uri="{FF2B5EF4-FFF2-40B4-BE49-F238E27FC236}">
                <a16:creationId xmlns:a16="http://schemas.microsoft.com/office/drawing/2014/main" id="{908BFAD5-E954-1F42-AE06-FF3CFAD07F38}"/>
              </a:ext>
            </a:extLst>
          </p:cNvPr>
          <p:cNvSpPr/>
          <p:nvPr/>
        </p:nvSpPr>
        <p:spPr>
          <a:xfrm>
            <a:off x="385784" y="1254347"/>
            <a:ext cx="8372431" cy="1754326"/>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INFO DAY – </a:t>
            </a:r>
            <a:r>
              <a:rPr lang="it-IT" sz="3600" dirty="0">
                <a:ln w="0"/>
                <a:effectLst>
                  <a:outerShdw blurRad="38100" dist="19050" dir="2700000" algn="tl" rotWithShape="0">
                    <a:schemeClr val="dk1">
                      <a:alpha val="40000"/>
                    </a:schemeClr>
                  </a:outerShdw>
                </a:effectLst>
              </a:rPr>
              <a:t>23 Maggio 2022</a:t>
            </a:r>
            <a:endParaRPr lang="it-IT" sz="3600" b="0" cap="none" spc="0" dirty="0">
              <a:ln w="0"/>
              <a:solidFill>
                <a:schemeClr val="tx1"/>
              </a:solidFill>
              <a:effectLst>
                <a:outerShdw blurRad="38100" dist="19050" dir="2700000" algn="tl" rotWithShape="0">
                  <a:schemeClr val="dk1">
                    <a:alpha val="40000"/>
                  </a:schemeClr>
                </a:outerShdw>
              </a:effectLst>
            </a:endParaRPr>
          </a:p>
          <a:p>
            <a:pPr algn="ctr"/>
            <a:r>
              <a:rPr lang="it-IT" sz="3600" dirty="0">
                <a:ln w="0"/>
                <a:effectLst>
                  <a:outerShdw blurRad="38100" dist="19050" dir="2700000" algn="tl" rotWithShape="0">
                    <a:schemeClr val="dk1">
                      <a:alpha val="40000"/>
                    </a:schemeClr>
                  </a:outerShdw>
                </a:effectLst>
              </a:rPr>
              <a:t>Assegnatari borsa Erasmus+ </a:t>
            </a:r>
            <a:r>
              <a:rPr lang="it-IT" sz="3600" dirty="0" err="1">
                <a:ln w="0"/>
                <a:effectLst>
                  <a:outerShdw blurRad="38100" dist="19050" dir="2700000" algn="tl" rotWithShape="0">
                    <a:schemeClr val="dk1">
                      <a:alpha val="40000"/>
                    </a:schemeClr>
                  </a:outerShdw>
                </a:effectLst>
              </a:rPr>
              <a:t>a.a</a:t>
            </a:r>
            <a:r>
              <a:rPr lang="it-IT" sz="3600" dirty="0">
                <a:ln w="0"/>
                <a:effectLst>
                  <a:outerShdw blurRad="38100" dist="19050" dir="2700000" algn="tl" rotWithShape="0">
                    <a:schemeClr val="dk1">
                      <a:alpha val="40000"/>
                    </a:schemeClr>
                  </a:outerShdw>
                </a:effectLst>
              </a:rPr>
              <a:t>. 2022/2023</a:t>
            </a:r>
          </a:p>
          <a:p>
            <a:pPr algn="ctr"/>
            <a:r>
              <a:rPr lang="it-IT" sz="3600" dirty="0">
                <a:ln w="0"/>
                <a:effectLst>
                  <a:outerShdw blurRad="38100" dist="19050" dir="2700000" algn="tl" rotWithShape="0">
                    <a:schemeClr val="dk1">
                      <a:alpha val="40000"/>
                    </a:schemeClr>
                  </a:outerShdw>
                </a:effectLst>
              </a:rPr>
              <a:t>Scuola di Economia e Management</a:t>
            </a:r>
            <a:endParaRPr lang="it-IT" sz="3600" b="0" cap="none" spc="0" dirty="0">
              <a:ln w="0"/>
              <a:solidFill>
                <a:schemeClr val="tx1"/>
              </a:solidFill>
              <a:effectLst>
                <a:outerShdw blurRad="38100" dist="19050" dir="2700000" algn="tl" rotWithShape="0">
                  <a:schemeClr val="dk1">
                    <a:alpha val="40000"/>
                  </a:schemeClr>
                </a:outerShdw>
              </a:effectLst>
            </a:endParaRPr>
          </a:p>
        </p:txBody>
      </p:sp>
      <p:pic>
        <p:nvPicPr>
          <p:cNvPr id="8" name="Immagine 7">
            <a:extLst>
              <a:ext uri="{FF2B5EF4-FFF2-40B4-BE49-F238E27FC236}">
                <a16:creationId xmlns:a16="http://schemas.microsoft.com/office/drawing/2014/main" id="{2E07B73C-F4A3-3D4C-A5E0-AC7DB2399F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4168" y="51922"/>
            <a:ext cx="2921000" cy="1066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052736"/>
            <a:ext cx="8229600" cy="706090"/>
          </a:xfrm>
        </p:spPr>
        <p:txBody>
          <a:bodyPr>
            <a:noAutofit/>
          </a:bodyPr>
          <a:lstStyle/>
          <a:p>
            <a:r>
              <a:rPr lang="it-IT" sz="2800" b="1" dirty="0">
                <a:effectLst>
                  <a:outerShdw blurRad="38100" dist="38100" dir="2700000" algn="tl">
                    <a:srgbClr val="000000">
                      <a:alpha val="43137"/>
                    </a:srgbClr>
                  </a:outerShdw>
                </a:effectLst>
              </a:rPr>
              <a:t>Delegato ai progetti di internazionalizzazione della Scuola di Economia e management</a:t>
            </a:r>
          </a:p>
        </p:txBody>
      </p:sp>
      <p:sp>
        <p:nvSpPr>
          <p:cNvPr id="3" name="Segnaposto contenuto 2"/>
          <p:cNvSpPr>
            <a:spLocks noGrp="1"/>
          </p:cNvSpPr>
          <p:nvPr>
            <p:ph idx="1"/>
          </p:nvPr>
        </p:nvSpPr>
        <p:spPr>
          <a:xfrm>
            <a:off x="3096957" y="2056200"/>
            <a:ext cx="2950086" cy="720080"/>
          </a:xfrm>
        </p:spPr>
        <p:txBody>
          <a:bodyPr>
            <a:normAutofit/>
          </a:bodyPr>
          <a:lstStyle/>
          <a:p>
            <a:r>
              <a:rPr lang="it-IT" dirty="0"/>
              <a:t>Prof. Bruno Giacomello</a:t>
            </a:r>
          </a:p>
        </p:txBody>
      </p:sp>
      <p:pic>
        <p:nvPicPr>
          <p:cNvPr id="5" name="Picture 2" descr="C:\Users\dcndno80\Desktop\erasmus-logo.png"/>
          <p:cNvPicPr>
            <a:picLocks noChangeAspect="1" noChangeArrowheads="1"/>
          </p:cNvPicPr>
          <p:nvPr/>
        </p:nvPicPr>
        <p:blipFill>
          <a:blip r:embed="rId2" cstate="print"/>
          <a:srcRect/>
          <a:stretch>
            <a:fillRect/>
          </a:stretch>
        </p:blipFill>
        <p:spPr bwMode="auto">
          <a:xfrm>
            <a:off x="10669" y="27680"/>
            <a:ext cx="2012519" cy="809032"/>
          </a:xfrm>
          <a:prstGeom prst="rect">
            <a:avLst/>
          </a:prstGeom>
          <a:noFill/>
        </p:spPr>
      </p:pic>
      <p:pic>
        <p:nvPicPr>
          <p:cNvPr id="6" name="Immagine 5">
            <a:extLst>
              <a:ext uri="{FF2B5EF4-FFF2-40B4-BE49-F238E27FC236}">
                <a16:creationId xmlns:a16="http://schemas.microsoft.com/office/drawing/2014/main" id="{609067D1-0D64-F3C4-5B9D-9330B3E61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6130" y="2738689"/>
            <a:ext cx="2011740" cy="3071358"/>
          </a:xfrm>
          <a:prstGeom prst="rect">
            <a:avLst/>
          </a:prstGeom>
        </p:spPr>
      </p:pic>
    </p:spTree>
    <p:extLst>
      <p:ext uri="{BB962C8B-B14F-4D97-AF65-F5344CB8AC3E}">
        <p14:creationId xmlns:p14="http://schemas.microsoft.com/office/powerpoint/2010/main" val="162527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35696" y="706197"/>
            <a:ext cx="6912768" cy="130515"/>
          </a:xfrm>
        </p:spPr>
        <p:txBody>
          <a:bodyPr>
            <a:normAutofit fontScale="90000"/>
          </a:bodyPr>
          <a:lstStyle/>
          <a:p>
            <a:r>
              <a:rPr lang="it-IT" b="1" dirty="0">
                <a:effectLst>
                  <a:outerShdw blurRad="38100" dist="38100" dir="2700000" algn="tl">
                    <a:srgbClr val="000000">
                      <a:alpha val="43137"/>
                    </a:srgbClr>
                  </a:outerShdw>
                </a:effectLst>
              </a:rPr>
              <a:t>Presidenti dei Collegi Didattici </a:t>
            </a:r>
          </a:p>
        </p:txBody>
      </p:sp>
      <p:sp>
        <p:nvSpPr>
          <p:cNvPr id="3" name="CasellaDiTesto 2"/>
          <p:cNvSpPr txBox="1"/>
          <p:nvPr/>
        </p:nvSpPr>
        <p:spPr>
          <a:xfrm>
            <a:off x="1016928" y="1124744"/>
            <a:ext cx="7992888" cy="5355312"/>
          </a:xfrm>
          <a:prstGeom prst="rect">
            <a:avLst/>
          </a:prstGeom>
          <a:noFill/>
        </p:spPr>
        <p:txBody>
          <a:bodyPr wrap="square" rtlCol="0">
            <a:spAutoFit/>
          </a:bodyPr>
          <a:lstStyle/>
          <a:p>
            <a:pPr marL="285750" indent="-285750">
              <a:buFont typeface="Arial" panose="020B0604020202020204" pitchFamily="34" charset="0"/>
              <a:buChar char="•"/>
            </a:pPr>
            <a:r>
              <a:rPr lang="it-IT" dirty="0"/>
              <a:t>Economia Aziendale e Management (VR) – Prof.ssa </a:t>
            </a:r>
            <a:r>
              <a:rPr lang="it-IT" b="1" dirty="0"/>
              <a:t>Cecilia Rossignoli</a:t>
            </a:r>
          </a:p>
          <a:p>
            <a:endParaRPr lang="it-IT" dirty="0"/>
          </a:p>
          <a:p>
            <a:pPr marL="285750" indent="-285750">
              <a:buFont typeface="Arial" panose="020B0604020202020204" pitchFamily="34" charset="0"/>
              <a:buChar char="•"/>
            </a:pPr>
            <a:r>
              <a:rPr lang="it-IT" dirty="0"/>
              <a:t>Economia e Innovazione Aziendale (VI) – Prof.ssa </a:t>
            </a:r>
            <a:r>
              <a:rPr lang="it-IT" b="1" dirty="0"/>
              <a:t>Paola Signori</a:t>
            </a:r>
          </a:p>
          <a:p>
            <a:endParaRPr lang="it-IT" dirty="0"/>
          </a:p>
          <a:p>
            <a:pPr marL="285750" indent="-285750">
              <a:buFont typeface="Arial" panose="020B0604020202020204" pitchFamily="34" charset="0"/>
              <a:buChar char="•"/>
            </a:pPr>
            <a:r>
              <a:rPr lang="it-IT" dirty="0"/>
              <a:t>Economia e Commercio (VR) – Prof. </a:t>
            </a:r>
            <a:r>
              <a:rPr lang="it-IT" b="1" dirty="0"/>
              <a:t>Marco Minozzo</a:t>
            </a:r>
          </a:p>
          <a:p>
            <a:endParaRPr lang="it-IT" dirty="0"/>
          </a:p>
          <a:p>
            <a:pPr marL="285750" indent="-285750">
              <a:buFont typeface="Arial" panose="020B0604020202020204" pitchFamily="34" charset="0"/>
              <a:buChar char="•"/>
            </a:pPr>
            <a:r>
              <a:rPr lang="it-IT" dirty="0"/>
              <a:t>Economia, Imprese e Mercati Internazionali (VI) – Prof. </a:t>
            </a:r>
            <a:r>
              <a:rPr lang="it-IT" b="1" dirty="0"/>
              <a:t>Edoardo Demo</a:t>
            </a:r>
          </a:p>
          <a:p>
            <a:endParaRPr lang="it-IT" b="1" dirty="0"/>
          </a:p>
          <a:p>
            <a:pPr marL="285750" indent="-285750">
              <a:buFont typeface="Arial" panose="020B0604020202020204" pitchFamily="34" charset="0"/>
              <a:buChar char="•"/>
            </a:pPr>
            <a:r>
              <a:rPr lang="it-IT" dirty="0"/>
              <a:t>Governance e Amministrazione d’Impresa – Prof. </a:t>
            </a:r>
            <a:r>
              <a:rPr lang="it-IT" b="1" dirty="0"/>
              <a:t>Riccardo </a:t>
            </a:r>
            <a:r>
              <a:rPr lang="it-IT" b="1" dirty="0" err="1"/>
              <a:t>Stacchezzini</a:t>
            </a:r>
            <a:endParaRPr lang="it-IT" b="1"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Marketing e Comunicazione d’Impresa – Prof. </a:t>
            </a:r>
            <a:r>
              <a:rPr lang="it-IT" b="1" dirty="0"/>
              <a:t>Ivan Russo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Management e Strategia d’Impresa – Prof. </a:t>
            </a:r>
            <a:r>
              <a:rPr lang="it-IT" b="1" dirty="0"/>
              <a:t>Giorgio </a:t>
            </a:r>
            <a:r>
              <a:rPr lang="it-IT" b="1" dirty="0" err="1"/>
              <a:t>Mion</a:t>
            </a:r>
            <a:endParaRPr lang="it-IT" b="1"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Banca e Finanza – Prof. </a:t>
            </a:r>
            <a:r>
              <a:rPr lang="it-IT" b="1" dirty="0"/>
              <a:t>Roberto Renò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err="1"/>
              <a:t>Economics</a:t>
            </a:r>
            <a:r>
              <a:rPr lang="it-IT" dirty="0"/>
              <a:t> and Data Analysis – Prof. </a:t>
            </a:r>
            <a:r>
              <a:rPr lang="it-IT" b="1" dirty="0"/>
              <a:t>Claudio Zoli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International </a:t>
            </a:r>
            <a:r>
              <a:rPr lang="it-IT" dirty="0" err="1"/>
              <a:t>Economics</a:t>
            </a:r>
            <a:r>
              <a:rPr lang="it-IT" dirty="0"/>
              <a:t> and Business – Prof. </a:t>
            </a:r>
            <a:r>
              <a:rPr lang="it-IT" b="1"/>
              <a:t>Riccardo Fiorentini</a:t>
            </a:r>
            <a:endParaRPr lang="it-IT" b="1" dirty="0"/>
          </a:p>
        </p:txBody>
      </p:sp>
      <p:pic>
        <p:nvPicPr>
          <p:cNvPr id="5" name="Picture 2" descr="C:\Users\dcndno80\Desktop\erasmus-logo.png"/>
          <p:cNvPicPr>
            <a:picLocks noChangeAspect="1" noChangeArrowheads="1"/>
          </p:cNvPicPr>
          <p:nvPr/>
        </p:nvPicPr>
        <p:blipFill>
          <a:blip r:embed="rId2"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29038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Uffici di Riferimento:</a:t>
            </a:r>
          </a:p>
        </p:txBody>
      </p:sp>
      <p:sp>
        <p:nvSpPr>
          <p:cNvPr id="3" name="CasellaDiTesto 2"/>
          <p:cNvSpPr txBox="1"/>
          <p:nvPr/>
        </p:nvSpPr>
        <p:spPr>
          <a:xfrm>
            <a:off x="505372" y="1988840"/>
            <a:ext cx="8181428" cy="2031325"/>
          </a:xfrm>
          <a:prstGeom prst="rect">
            <a:avLst/>
          </a:prstGeom>
          <a:noFill/>
        </p:spPr>
        <p:txBody>
          <a:bodyPr wrap="square" rtlCol="0">
            <a:spAutoFit/>
          </a:bodyPr>
          <a:lstStyle/>
          <a:p>
            <a:pPr marL="285750" indent="-285750">
              <a:buFont typeface="Arial" panose="020B0604020202020204" pitchFamily="34" charset="0"/>
              <a:buChar char="•"/>
            </a:pPr>
            <a:r>
              <a:rPr lang="it-IT" b="1" dirty="0">
                <a:effectLst>
                  <a:outerShdw blurRad="38100" dist="38100" dir="2700000" algn="tl">
                    <a:srgbClr val="000000">
                      <a:alpha val="43137"/>
                    </a:srgbClr>
                  </a:outerShdw>
                </a:effectLst>
              </a:rPr>
              <a:t>Ufficio Relazioni Internazionali</a:t>
            </a:r>
            <a:r>
              <a:rPr lang="it-IT" dirty="0"/>
              <a:t>: (contatto tramite Help Desk o sportello) </a:t>
            </a:r>
          </a:p>
          <a:p>
            <a:r>
              <a:rPr lang="it-IT" dirty="0"/>
              <a:t>Per contratto di mobilità, erogazione borsa di studio e importi, aspetti burocratici.</a:t>
            </a:r>
          </a:p>
          <a:p>
            <a:r>
              <a:rPr lang="it-IT" dirty="0"/>
              <a:t>Riferimento: dott.ssa Barbara </a:t>
            </a:r>
            <a:r>
              <a:rPr lang="it-IT" dirty="0" err="1"/>
              <a:t>Mancassola</a:t>
            </a:r>
            <a:endParaRPr lang="it-IT" dirty="0"/>
          </a:p>
          <a:p>
            <a:endParaRPr lang="it-IT" dirty="0"/>
          </a:p>
          <a:p>
            <a:pPr marL="285750" indent="-285750">
              <a:buFont typeface="Arial" panose="020B0604020202020204" pitchFamily="34" charset="0"/>
              <a:buChar char="•"/>
            </a:pPr>
            <a:r>
              <a:rPr lang="it-IT" b="1" dirty="0">
                <a:effectLst>
                  <a:outerShdw blurRad="38100" dist="38100" dir="2700000" algn="tl">
                    <a:srgbClr val="000000">
                      <a:alpha val="43137"/>
                    </a:srgbClr>
                  </a:outerShdw>
                </a:effectLst>
              </a:rPr>
              <a:t>International Project Tutor - Scuola di Economia e Management</a:t>
            </a:r>
            <a:r>
              <a:rPr lang="it-IT" dirty="0"/>
              <a:t>: (mail: </a:t>
            </a:r>
            <a:r>
              <a:rPr lang="it-IT" dirty="0">
                <a:hlinkClick r:id="rId2"/>
              </a:rPr>
              <a:t>erasmus.economia@ateneo.univr.it</a:t>
            </a:r>
            <a:r>
              <a:rPr lang="it-IT" dirty="0"/>
              <a:t>, o sportello) </a:t>
            </a:r>
          </a:p>
          <a:p>
            <a:r>
              <a:rPr lang="it-IT" dirty="0"/>
              <a:t>Per questioni didattiche, graduatorie e colloqui, omologazione attività, certificazioni</a:t>
            </a:r>
          </a:p>
        </p:txBody>
      </p:sp>
      <p:pic>
        <p:nvPicPr>
          <p:cNvPr id="4" name="Picture 2" descr="C:\Users\dcndno80\Desktop\erasmus-logo.png"/>
          <p:cNvPicPr>
            <a:picLocks noChangeAspect="1" noChangeArrowheads="1"/>
          </p:cNvPicPr>
          <p:nvPr/>
        </p:nvPicPr>
        <p:blipFill>
          <a:blip r:embed="rId3"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364814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4904"/>
            <a:ext cx="9144000" cy="6108192"/>
          </a:xfrm>
          <a:prstGeom prst="rect">
            <a:avLst/>
          </a:prstGeom>
        </p:spPr>
      </p:pic>
      <p:sp>
        <p:nvSpPr>
          <p:cNvPr id="2" name="Rettangolo 1"/>
          <p:cNvSpPr/>
          <p:nvPr/>
        </p:nvSpPr>
        <p:spPr>
          <a:xfrm rot="20662548">
            <a:off x="-31119" y="1055511"/>
            <a:ext cx="6181327" cy="584775"/>
          </a:xfrm>
          <a:prstGeom prst="rect">
            <a:avLst/>
          </a:prstGeom>
          <a:noFill/>
        </p:spPr>
        <p:txBody>
          <a:bodyPr wrap="square" lIns="91440" tIns="45720" rIns="91440" bIns="45720">
            <a:spAutoFit/>
          </a:bodyPr>
          <a:lstStyle/>
          <a:p>
            <a:pPr algn="ctr"/>
            <a:r>
              <a:rPr lang="it-IT"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Buon Erasmus e Buon Viaggio! </a:t>
            </a:r>
            <a:endParaRPr lang="it-IT"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Rettangolo 2"/>
          <p:cNvSpPr/>
          <p:nvPr/>
        </p:nvSpPr>
        <p:spPr>
          <a:xfrm rot="1669538">
            <a:off x="3415011" y="2893643"/>
            <a:ext cx="6181327" cy="584775"/>
          </a:xfrm>
          <a:prstGeom prst="rect">
            <a:avLst/>
          </a:prstGeom>
          <a:noFill/>
        </p:spPr>
        <p:txBody>
          <a:bodyPr wrap="square" lIns="91440" tIns="45720" rIns="91440" bIns="45720">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Happy Erasmus and Happy Travel!</a:t>
            </a:r>
            <a:endParaRPr lang="it-IT"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Rettangolo 3"/>
          <p:cNvSpPr/>
          <p:nvPr/>
        </p:nvSpPr>
        <p:spPr>
          <a:xfrm rot="1669538">
            <a:off x="404552" y="3335237"/>
            <a:ext cx="4695794" cy="584775"/>
          </a:xfrm>
          <a:prstGeom prst="rect">
            <a:avLst/>
          </a:prstGeom>
          <a:noFill/>
        </p:spPr>
        <p:txBody>
          <a:bodyPr wrap="square" lIns="91440" tIns="45720" rIns="91440" bIns="45720">
            <a:spAutoFit/>
          </a:bodyPr>
          <a:lstStyle/>
          <a:p>
            <a:pPr algn="ctr"/>
            <a:r>
              <a:rPr lang="es-E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¡Feliz Erasmus y feliz viaje!</a:t>
            </a:r>
            <a:endParaRPr lang="it-IT"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Rettangolo 4"/>
          <p:cNvSpPr/>
          <p:nvPr/>
        </p:nvSpPr>
        <p:spPr>
          <a:xfrm rot="20662548">
            <a:off x="2082578" y="4817559"/>
            <a:ext cx="6181327" cy="1077218"/>
          </a:xfrm>
          <a:prstGeom prst="rect">
            <a:avLst/>
          </a:prstGeom>
          <a:noFill/>
        </p:spPr>
        <p:txBody>
          <a:bodyPr wrap="square" lIns="91440" tIns="45720" rIns="91440" bIns="45720">
            <a:spAutoFit/>
          </a:bodyPr>
          <a:lstStyle/>
          <a:p>
            <a:pPr algn="ctr"/>
            <a:r>
              <a:rPr lang="de-DE"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Viel Spaß mit Erasmus und viel Spaß beim Reisen!</a:t>
            </a:r>
            <a:endParaRPr lang="it-IT"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91685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a:extLst>
              <a:ext uri="{FF2B5EF4-FFF2-40B4-BE49-F238E27FC236}">
                <a16:creationId xmlns:a16="http://schemas.microsoft.com/office/drawing/2014/main" id="{FB2261C0-2172-64D2-CE8D-567B541FC0AE}"/>
              </a:ext>
            </a:extLst>
          </p:cNvPr>
          <p:cNvCxnSpPr/>
          <p:nvPr/>
        </p:nvCxnSpPr>
        <p:spPr>
          <a:xfrm>
            <a:off x="0" y="239884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B4FE3238-32DF-9953-801E-76EC4A1F2CD9}"/>
              </a:ext>
            </a:extLst>
          </p:cNvPr>
          <p:cNvSpPr/>
          <p:nvPr/>
        </p:nvSpPr>
        <p:spPr>
          <a:xfrm>
            <a:off x="1088541"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9B30705C-5D76-F93D-0F5C-721DFF61D539}"/>
              </a:ext>
            </a:extLst>
          </p:cNvPr>
          <p:cNvSpPr txBox="1"/>
          <p:nvPr/>
        </p:nvSpPr>
        <p:spPr>
          <a:xfrm>
            <a:off x="30314" y="2922753"/>
            <a:ext cx="2376264" cy="1754326"/>
          </a:xfrm>
          <a:prstGeom prst="rect">
            <a:avLst/>
          </a:prstGeom>
          <a:noFill/>
        </p:spPr>
        <p:txBody>
          <a:bodyPr wrap="square" rtlCol="0">
            <a:spAutoFit/>
          </a:bodyPr>
          <a:lstStyle/>
          <a:p>
            <a:pPr marL="285750" indent="-285750">
              <a:buFontTx/>
              <a:buChar char="-"/>
            </a:pPr>
            <a:r>
              <a:rPr lang="it-IT" dirty="0"/>
              <a:t>Partecipazione al bando</a:t>
            </a:r>
          </a:p>
          <a:p>
            <a:pPr marL="285750" indent="-285750">
              <a:buFontTx/>
              <a:buChar char="-"/>
            </a:pPr>
            <a:r>
              <a:rPr lang="it-IT" dirty="0"/>
              <a:t>Colloqui di assegnazione</a:t>
            </a:r>
          </a:p>
          <a:p>
            <a:pPr marL="285750" indent="-285750">
              <a:buFontTx/>
              <a:buChar char="-"/>
            </a:pPr>
            <a:r>
              <a:rPr lang="it-IT" dirty="0"/>
              <a:t>Accettazione della meta in Esse3</a:t>
            </a:r>
          </a:p>
        </p:txBody>
      </p:sp>
      <p:sp>
        <p:nvSpPr>
          <p:cNvPr id="8" name="Ovale 7">
            <a:extLst>
              <a:ext uri="{FF2B5EF4-FFF2-40B4-BE49-F238E27FC236}">
                <a16:creationId xmlns:a16="http://schemas.microsoft.com/office/drawing/2014/main" id="{0C691A9C-1BD4-1F41-48F6-FC38669492F0}"/>
              </a:ext>
            </a:extLst>
          </p:cNvPr>
          <p:cNvSpPr/>
          <p:nvPr/>
        </p:nvSpPr>
        <p:spPr>
          <a:xfrm>
            <a:off x="2548009"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E5727669-B692-ED64-C699-ED60380C48FC}"/>
              </a:ext>
            </a:extLst>
          </p:cNvPr>
          <p:cNvSpPr txBox="1"/>
          <p:nvPr/>
        </p:nvSpPr>
        <p:spPr>
          <a:xfrm>
            <a:off x="1755921" y="629672"/>
            <a:ext cx="1800200" cy="1477328"/>
          </a:xfrm>
          <a:prstGeom prst="rect">
            <a:avLst/>
          </a:prstGeom>
          <a:noFill/>
        </p:spPr>
        <p:txBody>
          <a:bodyPr wrap="square" rtlCol="0">
            <a:spAutoFit/>
          </a:bodyPr>
          <a:lstStyle/>
          <a:p>
            <a:r>
              <a:rPr lang="it-IT" b="1" dirty="0"/>
              <a:t>Nomination: </a:t>
            </a:r>
            <a:r>
              <a:rPr lang="it-IT" dirty="0"/>
              <a:t>Competenza dell’U.O. Mobilità Internazionale</a:t>
            </a:r>
          </a:p>
        </p:txBody>
      </p:sp>
      <p:sp>
        <p:nvSpPr>
          <p:cNvPr id="10" name="Ovale 9">
            <a:extLst>
              <a:ext uri="{FF2B5EF4-FFF2-40B4-BE49-F238E27FC236}">
                <a16:creationId xmlns:a16="http://schemas.microsoft.com/office/drawing/2014/main" id="{947710B4-E4A7-77A8-E0F5-40FF1D90EE08}"/>
              </a:ext>
            </a:extLst>
          </p:cNvPr>
          <p:cNvSpPr/>
          <p:nvPr/>
        </p:nvSpPr>
        <p:spPr>
          <a:xfrm>
            <a:off x="3949600"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88C4A60C-3026-81F5-FDBB-DC900DCB94C8}"/>
              </a:ext>
            </a:extLst>
          </p:cNvPr>
          <p:cNvSpPr txBox="1"/>
          <p:nvPr/>
        </p:nvSpPr>
        <p:spPr>
          <a:xfrm>
            <a:off x="2763126" y="2762328"/>
            <a:ext cx="3104111" cy="3970318"/>
          </a:xfrm>
          <a:prstGeom prst="rect">
            <a:avLst/>
          </a:prstGeom>
          <a:noFill/>
        </p:spPr>
        <p:txBody>
          <a:bodyPr wrap="square" rtlCol="0">
            <a:spAutoFit/>
          </a:bodyPr>
          <a:lstStyle/>
          <a:p>
            <a:r>
              <a:rPr lang="it-IT" b="1" dirty="0"/>
              <a:t>Compilazione L.A.:</a:t>
            </a:r>
          </a:p>
          <a:p>
            <a:pPr marL="342900" indent="-342900">
              <a:buAutoNum type="arabicPeriod"/>
            </a:pPr>
            <a:r>
              <a:rPr lang="it-IT" dirty="0"/>
              <a:t>Ricercare gli esami da svolgere all’estero</a:t>
            </a:r>
          </a:p>
          <a:p>
            <a:pPr marL="342900" indent="-342900">
              <a:buAutoNum type="arabicPeriod"/>
            </a:pPr>
            <a:r>
              <a:rPr lang="it-IT" dirty="0"/>
              <a:t>Inserire gli esami in Esse3, </a:t>
            </a:r>
            <a:r>
              <a:rPr lang="it-IT" u="sng" dirty="0"/>
              <a:t>senza mandare in approvazione il L.A.</a:t>
            </a:r>
          </a:p>
          <a:p>
            <a:pPr marL="342900" indent="-342900">
              <a:buAutoNum type="arabicPeriod"/>
            </a:pPr>
            <a:r>
              <a:rPr lang="it-IT" dirty="0"/>
              <a:t>Scaricare il pdf autogenerato e sottoporlo al presidente del proprio corso di studi</a:t>
            </a:r>
          </a:p>
          <a:p>
            <a:pPr marL="342900" indent="-342900">
              <a:buAutoNum type="arabicPeriod"/>
            </a:pPr>
            <a:r>
              <a:rPr lang="it-IT" dirty="0"/>
              <a:t>Una volta concordato il L.A., è necessario mandarlo in approvazione anche in Esse3 per ottenere la firma</a:t>
            </a:r>
          </a:p>
        </p:txBody>
      </p:sp>
      <p:sp>
        <p:nvSpPr>
          <p:cNvPr id="12" name="Ovale 11">
            <a:extLst>
              <a:ext uri="{FF2B5EF4-FFF2-40B4-BE49-F238E27FC236}">
                <a16:creationId xmlns:a16="http://schemas.microsoft.com/office/drawing/2014/main" id="{7EC1E4F9-C45B-E57F-1E16-F426176FDB47}"/>
              </a:ext>
            </a:extLst>
          </p:cNvPr>
          <p:cNvSpPr/>
          <p:nvPr/>
        </p:nvSpPr>
        <p:spPr>
          <a:xfrm>
            <a:off x="5528064"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11FC9A-D76A-0D41-02F1-6D113D6C8EB1}"/>
              </a:ext>
            </a:extLst>
          </p:cNvPr>
          <p:cNvSpPr txBox="1"/>
          <p:nvPr/>
        </p:nvSpPr>
        <p:spPr>
          <a:xfrm>
            <a:off x="4591960" y="877676"/>
            <a:ext cx="2088232" cy="1200329"/>
          </a:xfrm>
          <a:prstGeom prst="rect">
            <a:avLst/>
          </a:prstGeom>
          <a:noFill/>
        </p:spPr>
        <p:txBody>
          <a:bodyPr wrap="square" rtlCol="0">
            <a:spAutoFit/>
          </a:bodyPr>
          <a:lstStyle/>
          <a:p>
            <a:r>
              <a:rPr lang="it-IT" b="1" dirty="0"/>
              <a:t>Application Form: </a:t>
            </a:r>
            <a:r>
              <a:rPr lang="it-IT" dirty="0"/>
              <a:t>Responsabilità dello studente.</a:t>
            </a:r>
          </a:p>
          <a:p>
            <a:r>
              <a:rPr lang="it-IT" u="sng" dirty="0"/>
              <a:t>Verifica le scadenze</a:t>
            </a:r>
            <a:r>
              <a:rPr lang="it-IT" dirty="0"/>
              <a:t>!</a:t>
            </a:r>
          </a:p>
        </p:txBody>
      </p:sp>
      <p:sp>
        <p:nvSpPr>
          <p:cNvPr id="15" name="CasellaDiTesto 14">
            <a:extLst>
              <a:ext uri="{FF2B5EF4-FFF2-40B4-BE49-F238E27FC236}">
                <a16:creationId xmlns:a16="http://schemas.microsoft.com/office/drawing/2014/main" id="{5962EC5D-537A-CB7A-3966-DFCFA6C3888A}"/>
              </a:ext>
            </a:extLst>
          </p:cNvPr>
          <p:cNvSpPr txBox="1"/>
          <p:nvPr/>
        </p:nvSpPr>
        <p:spPr>
          <a:xfrm>
            <a:off x="6204676" y="2751385"/>
            <a:ext cx="2296487" cy="3970318"/>
          </a:xfrm>
          <a:prstGeom prst="rect">
            <a:avLst/>
          </a:prstGeom>
          <a:noFill/>
        </p:spPr>
        <p:txBody>
          <a:bodyPr wrap="square" rtlCol="0">
            <a:spAutoFit/>
          </a:bodyPr>
          <a:lstStyle/>
          <a:p>
            <a:r>
              <a:rPr lang="it-IT" dirty="0"/>
              <a:t>Ulteriori attività da svolgere facendo riferimento all’</a:t>
            </a:r>
            <a:r>
              <a:rPr lang="it-IT" b="1" dirty="0"/>
              <a:t>U.O. Mobilità Internazionale, prima della partenza: </a:t>
            </a:r>
          </a:p>
          <a:p>
            <a:r>
              <a:rPr lang="it-IT" dirty="0"/>
              <a:t>Firma del contratto finanziario e ritiro dell’attestazione di soggiorno, invio di una copia del L.A. </a:t>
            </a:r>
            <a:r>
              <a:rPr lang="it-IT" dirty="0" err="1"/>
              <a:t>pre</a:t>
            </a:r>
            <a:r>
              <a:rPr lang="it-IT" dirty="0"/>
              <a:t>-partenza firmato anche dalla sede ospitante.</a:t>
            </a:r>
          </a:p>
        </p:txBody>
      </p:sp>
      <p:sp>
        <p:nvSpPr>
          <p:cNvPr id="17" name="CasellaDiTesto 16">
            <a:extLst>
              <a:ext uri="{FF2B5EF4-FFF2-40B4-BE49-F238E27FC236}">
                <a16:creationId xmlns:a16="http://schemas.microsoft.com/office/drawing/2014/main" id="{05133F5B-C291-68A8-0C3E-F4AD95A0AD7C}"/>
              </a:ext>
            </a:extLst>
          </p:cNvPr>
          <p:cNvSpPr txBox="1"/>
          <p:nvPr/>
        </p:nvSpPr>
        <p:spPr>
          <a:xfrm>
            <a:off x="7811427" y="1631584"/>
            <a:ext cx="936104" cy="369332"/>
          </a:xfrm>
          <a:prstGeom prst="rect">
            <a:avLst/>
          </a:prstGeom>
          <a:noFill/>
        </p:spPr>
        <p:txBody>
          <a:bodyPr wrap="square" rtlCol="0">
            <a:spAutoFit/>
          </a:bodyPr>
          <a:lstStyle/>
          <a:p>
            <a:r>
              <a:rPr lang="it-IT" dirty="0"/>
              <a:t>Parti </a:t>
            </a:r>
            <a:r>
              <a:rPr lang="it-IT" dirty="0">
                <a:sym typeface="Wingdings" pitchFamily="2" charset="2"/>
              </a:rPr>
              <a:t></a:t>
            </a:r>
            <a:endParaRPr lang="it-IT" dirty="0"/>
          </a:p>
        </p:txBody>
      </p:sp>
      <p:sp>
        <p:nvSpPr>
          <p:cNvPr id="18" name="Ovale 17">
            <a:extLst>
              <a:ext uri="{FF2B5EF4-FFF2-40B4-BE49-F238E27FC236}">
                <a16:creationId xmlns:a16="http://schemas.microsoft.com/office/drawing/2014/main" id="{86EC67A9-26FD-F345-2F59-69AC0DD3B4EE}"/>
              </a:ext>
            </a:extLst>
          </p:cNvPr>
          <p:cNvSpPr/>
          <p:nvPr/>
        </p:nvSpPr>
        <p:spPr>
          <a:xfrm>
            <a:off x="7055768"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Ovale 18">
            <a:extLst>
              <a:ext uri="{FF2B5EF4-FFF2-40B4-BE49-F238E27FC236}">
                <a16:creationId xmlns:a16="http://schemas.microsoft.com/office/drawing/2014/main" id="{584743EB-01B3-78B1-F7A4-CF3798ECC148}"/>
              </a:ext>
            </a:extLst>
          </p:cNvPr>
          <p:cNvSpPr/>
          <p:nvPr/>
        </p:nvSpPr>
        <p:spPr>
          <a:xfrm>
            <a:off x="8245143" y="2308811"/>
            <a:ext cx="216024" cy="21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DC7039B7-5027-4DE2-75CF-781408481091}"/>
              </a:ext>
            </a:extLst>
          </p:cNvPr>
          <p:cNvSpPr txBox="1"/>
          <p:nvPr/>
        </p:nvSpPr>
        <p:spPr>
          <a:xfrm>
            <a:off x="3620160" y="172560"/>
            <a:ext cx="1736161" cy="523220"/>
          </a:xfrm>
          <a:prstGeom prst="rect">
            <a:avLst/>
          </a:prstGeom>
          <a:noFill/>
        </p:spPr>
        <p:txBody>
          <a:bodyPr wrap="square" rtlCol="0">
            <a:spAutoFit/>
          </a:bodyPr>
          <a:lstStyle/>
          <a:p>
            <a:r>
              <a:rPr lang="it-IT" sz="2800" b="1" dirty="0">
                <a:solidFill>
                  <a:srgbClr val="0070C0"/>
                </a:solidFill>
              </a:rPr>
              <a:t>TIMELINE:</a:t>
            </a:r>
          </a:p>
        </p:txBody>
      </p:sp>
    </p:spTree>
    <p:extLst>
      <p:ext uri="{BB962C8B-B14F-4D97-AF65-F5344CB8AC3E}">
        <p14:creationId xmlns:p14="http://schemas.microsoft.com/office/powerpoint/2010/main" val="413923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28596" y="1452106"/>
            <a:ext cx="8429684" cy="3777094"/>
          </a:xfrm>
          <a:prstGeom prst="rect">
            <a:avLst/>
          </a:prstGeom>
          <a:solidFill>
            <a:schemeClr val="bg1">
              <a:alpha val="40000"/>
            </a:schemeClr>
          </a:solidFill>
        </p:spPr>
        <p:txBody>
          <a:bodyPr vert="horz" lIns="91440" tIns="45720" rIns="91440" bIns="45720" rtlCol="0">
            <a:noAutofit/>
          </a:bodyPr>
          <a:lstStyle/>
          <a:p>
            <a:pPr marL="571500" marR="0" lvl="0" indent="-571500" algn="ctr" defTabSz="914400" rtl="0" eaLnBrk="1" fontAlgn="auto" latinLnBrk="0" hangingPunct="1">
              <a:lnSpc>
                <a:spcPct val="80000"/>
              </a:lnSpc>
              <a:spcBef>
                <a:spcPct val="20000"/>
              </a:spcBef>
              <a:spcAft>
                <a:spcPts val="0"/>
              </a:spcAft>
              <a:buClrTx/>
              <a:buSzTx/>
              <a:tabLst/>
              <a:defRPr/>
            </a:pPr>
            <a:endParaRPr kumimoji="0" lang="it-IT" sz="3600" b="1" i="0" u="none" strike="noStrike" kern="1200" cap="none" spc="0" normalizeH="0" baseline="0" noProof="0" dirty="0">
              <a:ln>
                <a:noFill/>
              </a:ln>
              <a:solidFill>
                <a:srgbClr val="FF0000"/>
              </a:solidFill>
              <a:effectLst/>
              <a:uLnTx/>
              <a:uFillTx/>
              <a:latin typeface="+mn-lt"/>
              <a:ea typeface="+mn-ea"/>
              <a:cs typeface="+mn-cs"/>
            </a:endParaRPr>
          </a:p>
          <a:p>
            <a:pPr marL="571500" marR="0" lvl="0" indent="-571500" algn="ctr" defTabSz="914400" rtl="0" eaLnBrk="1" fontAlgn="auto" latinLnBrk="0" hangingPunct="1">
              <a:lnSpc>
                <a:spcPct val="80000"/>
              </a:lnSpc>
              <a:spcBef>
                <a:spcPct val="20000"/>
              </a:spcBef>
              <a:spcAft>
                <a:spcPts val="0"/>
              </a:spcAft>
              <a:buClrTx/>
              <a:buSzTx/>
              <a:tabLst/>
              <a:defRPr/>
            </a:pPr>
            <a:r>
              <a:rPr lang="it-IT" sz="2800" b="1" dirty="0">
                <a:solidFill>
                  <a:srgbClr val="0070C0"/>
                </a:solidFill>
              </a:rPr>
              <a:t>FASI DA TENERE A MENTE: </a:t>
            </a:r>
            <a:br>
              <a:rPr lang="it-IT" sz="2800" b="1" dirty="0">
                <a:solidFill>
                  <a:srgbClr val="0070C0"/>
                </a:solidFill>
              </a:rPr>
            </a:br>
            <a:endParaRPr kumimoji="0" lang="it-IT" sz="2800" b="1" i="0" u="none" strike="noStrike" kern="1200" cap="none" spc="0" normalizeH="0" noProof="0" dirty="0">
              <a:ln>
                <a:noFill/>
              </a:ln>
              <a:solidFill>
                <a:srgbClr val="0070C0"/>
              </a:solidFill>
              <a:effectLst/>
              <a:uLnTx/>
              <a:uFillTx/>
              <a:latin typeface="+mn-lt"/>
              <a:ea typeface="+mn-ea"/>
              <a:cs typeface="+mn-cs"/>
            </a:endParaRPr>
          </a:p>
          <a:p>
            <a:pPr marL="571500" marR="0" lvl="0" indent="-571500" defTabSz="914400" rtl="0" eaLnBrk="1" fontAlgn="auto" latinLnBrk="0" hangingPunct="1">
              <a:lnSpc>
                <a:spcPct val="150000"/>
              </a:lnSpc>
              <a:spcBef>
                <a:spcPct val="20000"/>
              </a:spcBef>
              <a:spcAft>
                <a:spcPts val="0"/>
              </a:spcAft>
              <a:buClrTx/>
              <a:buSzTx/>
              <a:tabLst/>
              <a:defRPr/>
            </a:pPr>
            <a:r>
              <a:rPr lang="it-IT" sz="2400" dirty="0"/>
              <a:t> -  </a:t>
            </a:r>
            <a:r>
              <a:rPr lang="it-IT" sz="2200" dirty="0"/>
              <a:t>PROPOSTA DI L.A. al Presidente del proprio </a:t>
            </a:r>
            <a:r>
              <a:rPr lang="it-IT" sz="2200" dirty="0" err="1"/>
              <a:t>CdL</a:t>
            </a:r>
            <a:r>
              <a:rPr lang="it-IT" sz="2200" dirty="0"/>
              <a:t>/</a:t>
            </a:r>
            <a:r>
              <a:rPr lang="it-IT" sz="2200" dirty="0" err="1"/>
              <a:t>CdLM</a:t>
            </a:r>
            <a:endParaRPr lang="it-IT" sz="2200" dirty="0"/>
          </a:p>
          <a:p>
            <a:pPr marL="571500" marR="0" lvl="0" indent="-571500" defTabSz="914400" rtl="0" eaLnBrk="1" fontAlgn="auto" latinLnBrk="0" hangingPunct="1">
              <a:lnSpc>
                <a:spcPct val="150000"/>
              </a:lnSpc>
              <a:spcBef>
                <a:spcPct val="20000"/>
              </a:spcBef>
              <a:spcAft>
                <a:spcPts val="0"/>
              </a:spcAft>
              <a:buClrTx/>
              <a:buSzTx/>
              <a:tabLst/>
              <a:defRPr/>
            </a:pPr>
            <a:r>
              <a:rPr lang="it-IT" sz="2200" dirty="0"/>
              <a:t> -  PRESENTAZIONE ed APPROVAZIONE del L.A. in ESSE3</a:t>
            </a:r>
          </a:p>
          <a:p>
            <a:pPr marL="571500" marR="0" lvl="0" indent="-571500" defTabSz="914400" rtl="0" eaLnBrk="1" fontAlgn="auto" latinLnBrk="0" hangingPunct="1">
              <a:lnSpc>
                <a:spcPct val="150000"/>
              </a:lnSpc>
              <a:spcBef>
                <a:spcPct val="20000"/>
              </a:spcBef>
              <a:spcAft>
                <a:spcPts val="0"/>
              </a:spcAft>
              <a:buClrTx/>
              <a:buSzTx/>
              <a:tabLst/>
              <a:defRPr/>
            </a:pPr>
            <a:r>
              <a:rPr lang="it-IT" sz="2200" dirty="0"/>
              <a:t> -  MODIFICA LEARNING AGREEMENT (1 VOLTA A SEMESTRE)</a:t>
            </a:r>
          </a:p>
          <a:p>
            <a:pPr marL="571500" marR="0" lvl="0" indent="-571500" defTabSz="914400" rtl="0" eaLnBrk="1" fontAlgn="auto" latinLnBrk="0" hangingPunct="1">
              <a:lnSpc>
                <a:spcPct val="150000"/>
              </a:lnSpc>
              <a:spcBef>
                <a:spcPct val="20000"/>
              </a:spcBef>
              <a:spcAft>
                <a:spcPts val="0"/>
              </a:spcAft>
              <a:buClrTx/>
              <a:buSzTx/>
              <a:tabLst/>
              <a:defRPr/>
            </a:pPr>
            <a:r>
              <a:rPr lang="it-IT" sz="2200" dirty="0"/>
              <a:t> -  PROCEDURA DI OMOLOGAZIONE ATTIVITÁ AL RIENTRO</a:t>
            </a:r>
          </a:p>
          <a:p>
            <a:pPr marL="571500" marR="0" lvl="0" indent="-571500" defTabSz="914400" rtl="0" eaLnBrk="1" fontAlgn="auto" latinLnBrk="0" hangingPunct="1">
              <a:lnSpc>
                <a:spcPct val="150000"/>
              </a:lnSpc>
              <a:spcBef>
                <a:spcPct val="20000"/>
              </a:spcBef>
              <a:spcAft>
                <a:spcPts val="0"/>
              </a:spcAft>
              <a:buClrTx/>
              <a:buSzTx/>
              <a:tabLst/>
              <a:defRPr/>
            </a:pPr>
            <a:endParaRPr lang="it-IT" sz="2400" dirty="0"/>
          </a:p>
        </p:txBody>
      </p:sp>
      <p:pic>
        <p:nvPicPr>
          <p:cNvPr id="4" name="Picture 2" descr="C:\Users\dcndno80\Desktop\erasmus-logo.png"/>
          <p:cNvPicPr>
            <a:picLocks noChangeAspect="1" noChangeArrowheads="1"/>
          </p:cNvPicPr>
          <p:nvPr/>
        </p:nvPicPr>
        <p:blipFill>
          <a:blip r:embed="rId3" cstate="print"/>
          <a:srcRect/>
          <a:stretch>
            <a:fillRect/>
          </a:stretch>
        </p:blipFill>
        <p:spPr bwMode="auto">
          <a:xfrm>
            <a:off x="10669" y="27680"/>
            <a:ext cx="2012519" cy="8090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03648" y="634593"/>
            <a:ext cx="6694512" cy="937319"/>
          </a:xfrm>
        </p:spPr>
        <p:txBody>
          <a:bodyPr>
            <a:noAutofit/>
          </a:bodyPr>
          <a:lstStyle/>
          <a:p>
            <a:r>
              <a:rPr lang="it-IT" sz="2800" b="1" dirty="0">
                <a:effectLst>
                  <a:outerShdw blurRad="38100" dist="38100" dir="2700000" algn="tl">
                    <a:srgbClr val="000000">
                      <a:alpha val="43137"/>
                    </a:srgbClr>
                  </a:outerShdw>
                </a:effectLst>
              </a:rPr>
              <a:t>Compilazione del L.A.</a:t>
            </a:r>
            <a:br>
              <a:rPr lang="it-IT" sz="2800" b="1" dirty="0">
                <a:effectLst>
                  <a:outerShdw blurRad="38100" dist="38100" dir="2700000" algn="tl">
                    <a:srgbClr val="000000">
                      <a:alpha val="43137"/>
                    </a:srgbClr>
                  </a:outerShdw>
                </a:effectLst>
              </a:rPr>
            </a:br>
            <a:r>
              <a:rPr lang="it-IT" sz="2800" b="1" dirty="0">
                <a:effectLst>
                  <a:outerShdw blurRad="38100" dist="38100" dir="2700000" algn="tl">
                    <a:srgbClr val="000000">
                      <a:alpha val="43137"/>
                    </a:srgbClr>
                  </a:outerShdw>
                </a:effectLst>
              </a:rPr>
              <a:t>(nuove modalità)</a:t>
            </a:r>
          </a:p>
        </p:txBody>
      </p:sp>
      <p:sp>
        <p:nvSpPr>
          <p:cNvPr id="3" name="Sottotitolo 2"/>
          <p:cNvSpPr>
            <a:spLocks noGrp="1"/>
          </p:cNvSpPr>
          <p:nvPr>
            <p:ph type="subTitle" idx="1"/>
          </p:nvPr>
        </p:nvSpPr>
        <p:spPr>
          <a:xfrm>
            <a:off x="827584" y="1772816"/>
            <a:ext cx="7560840" cy="4680520"/>
          </a:xfrm>
        </p:spPr>
        <p:txBody>
          <a:bodyPr>
            <a:normAutofit fontScale="25000" lnSpcReduction="20000"/>
          </a:bodyPr>
          <a:lstStyle/>
          <a:p>
            <a:endParaRPr lang="it-IT" sz="5600" dirty="0">
              <a:solidFill>
                <a:schemeClr val="tx1"/>
              </a:solidFill>
            </a:endParaRPr>
          </a:p>
          <a:p>
            <a:pPr marL="685800" indent="-685800" algn="just">
              <a:buFont typeface="Arial" panose="020B0604020202020204" pitchFamily="34" charset="0"/>
              <a:buChar char="•"/>
            </a:pPr>
            <a:r>
              <a:rPr lang="it-IT" sz="5600" dirty="0">
                <a:solidFill>
                  <a:schemeClr val="tx1"/>
                </a:solidFill>
              </a:rPr>
              <a:t>Lo Studente deve presentare (via email o a ricevimento) al Presidente del Collegio Didattico la propria </a:t>
            </a:r>
            <a:r>
              <a:rPr lang="it-IT" sz="5600" b="1" dirty="0">
                <a:solidFill>
                  <a:schemeClr val="tx1"/>
                </a:solidFill>
              </a:rPr>
              <a:t>proposta di piano di studi</a:t>
            </a:r>
            <a:r>
              <a:rPr lang="it-IT" sz="5600" dirty="0">
                <a:solidFill>
                  <a:schemeClr val="tx1"/>
                </a:solidFill>
              </a:rPr>
              <a:t>, completa dei </a:t>
            </a:r>
            <a:r>
              <a:rPr lang="it-IT" sz="5600" b="1" dirty="0">
                <a:solidFill>
                  <a:schemeClr val="tx1"/>
                </a:solidFill>
              </a:rPr>
              <a:t>programmi</a:t>
            </a:r>
            <a:r>
              <a:rPr lang="it-IT" sz="5600" dirty="0">
                <a:solidFill>
                  <a:schemeClr val="tx1"/>
                </a:solidFill>
              </a:rPr>
              <a:t> dei corsi che intende svolgere all’estero (possibilmente in lingua inglese), con </a:t>
            </a:r>
            <a:r>
              <a:rPr lang="it-IT" sz="5600" b="1" dirty="0">
                <a:solidFill>
                  <a:schemeClr val="tx1"/>
                </a:solidFill>
              </a:rPr>
              <a:t>indicazione dell’esame equivalente </a:t>
            </a:r>
            <a:r>
              <a:rPr lang="it-IT" sz="5600" dirty="0">
                <a:solidFill>
                  <a:schemeClr val="tx1"/>
                </a:solidFill>
              </a:rPr>
              <a:t>del proprio Corso di Studio per cui si intende chiedere il riconoscimento. </a:t>
            </a:r>
          </a:p>
          <a:p>
            <a:pPr algn="just"/>
            <a:r>
              <a:rPr lang="it-IT" sz="5600" b="1" dirty="0">
                <a:solidFill>
                  <a:schemeClr val="tx1"/>
                </a:solidFill>
              </a:rPr>
              <a:t>N.B.: È prevista una tolleranza di 2 CFU tra il totale ECTS conseguiti all’estero e il totale CFU riconosciuti al rientro.</a:t>
            </a:r>
          </a:p>
          <a:p>
            <a:pPr marL="685800" indent="-685800" algn="just">
              <a:buFont typeface="Arial" panose="020B0604020202020204" pitchFamily="34" charset="0"/>
              <a:buChar char="•"/>
            </a:pPr>
            <a:r>
              <a:rPr lang="it-IT" sz="5600" dirty="0">
                <a:solidFill>
                  <a:schemeClr val="tx1"/>
                </a:solidFill>
              </a:rPr>
              <a:t>Il Presidente, entro 7 giorni dal ricevimento del L.A., procede alla valutazione verificando la coerenza degli insegnamenti proposti con il percorso di studi dello studente; anche confrontandosi, se necessario, con i relativi docenti dei corsi interessati e concedendo il </a:t>
            </a:r>
            <a:r>
              <a:rPr lang="it-IT" sz="5600" b="1" dirty="0">
                <a:solidFill>
                  <a:schemeClr val="tx1"/>
                </a:solidFill>
              </a:rPr>
              <a:t>riconoscimento</a:t>
            </a:r>
            <a:r>
              <a:rPr lang="it-IT" sz="5600" dirty="0">
                <a:solidFill>
                  <a:schemeClr val="tx1"/>
                </a:solidFill>
              </a:rPr>
              <a:t> o segnalando allo studente eventuali cambiamenti da apportare.</a:t>
            </a:r>
          </a:p>
          <a:p>
            <a:pPr marL="685800" indent="-685800" algn="just">
              <a:buFont typeface="Arial" panose="020B0604020202020204" pitchFamily="34" charset="0"/>
              <a:buChar char="•"/>
            </a:pPr>
            <a:r>
              <a:rPr lang="it-IT" sz="5600" dirty="0">
                <a:solidFill>
                  <a:schemeClr val="tx1"/>
                </a:solidFill>
              </a:rPr>
              <a:t>Lo studente </a:t>
            </a:r>
            <a:r>
              <a:rPr lang="it-IT" sz="5600" b="1" dirty="0">
                <a:solidFill>
                  <a:schemeClr val="tx1"/>
                </a:solidFill>
              </a:rPr>
              <a:t>invia il pdf del L.A. </a:t>
            </a:r>
            <a:r>
              <a:rPr lang="it-IT" sz="5600" dirty="0">
                <a:solidFill>
                  <a:schemeClr val="tx1"/>
                </a:solidFill>
              </a:rPr>
              <a:t>(Bozza L.A. scaricabile da Esse3) </a:t>
            </a:r>
            <a:r>
              <a:rPr lang="it-IT" sz="5600" b="1" dirty="0">
                <a:solidFill>
                  <a:schemeClr val="tx1"/>
                </a:solidFill>
              </a:rPr>
              <a:t>così come concordato</a:t>
            </a:r>
            <a:r>
              <a:rPr lang="it-IT" sz="5600" dirty="0">
                <a:solidFill>
                  <a:schemeClr val="tx1"/>
                </a:solidFill>
              </a:rPr>
              <a:t>, a mezzo mail, al Presidente del Collegio Didattico, che lo inoltra  approvandolo in maniera formale al Delegato ai Progetti di Mobilità internazionale della Scuola di Economia e Management, al Team Erasmus di Area Economica (</a:t>
            </a:r>
            <a:r>
              <a:rPr lang="it-IT" sz="5600" u="sng" dirty="0">
                <a:solidFill>
                  <a:srgbClr val="0064F6"/>
                </a:solidFill>
              </a:rPr>
              <a:t>erasmus.economia@ateneo.univr.it</a:t>
            </a:r>
            <a:r>
              <a:rPr lang="it-IT" sz="5600" dirty="0">
                <a:solidFill>
                  <a:schemeClr val="tx1"/>
                </a:solidFill>
              </a:rPr>
              <a:t>) e allo studente.</a:t>
            </a:r>
          </a:p>
          <a:p>
            <a:pPr marL="685800" indent="-685800" algn="just">
              <a:buFont typeface="Arial" panose="020B0604020202020204" pitchFamily="34" charset="0"/>
              <a:buChar char="•"/>
            </a:pPr>
            <a:r>
              <a:rPr lang="it-IT" sz="5600" dirty="0">
                <a:solidFill>
                  <a:schemeClr val="tx1"/>
                </a:solidFill>
              </a:rPr>
              <a:t>Lo studente, ottenuto assenso via mail, procede a </a:t>
            </a:r>
            <a:r>
              <a:rPr lang="it-IT" sz="5600" b="1" dirty="0">
                <a:solidFill>
                  <a:schemeClr val="tx1"/>
                </a:solidFill>
              </a:rPr>
              <a:t>mandare in approvazione in Esse3</a:t>
            </a:r>
            <a:r>
              <a:rPr lang="it-IT" sz="5600" dirty="0">
                <a:solidFill>
                  <a:schemeClr val="tx1"/>
                </a:solidFill>
              </a:rPr>
              <a:t> il L.A. per cui ha ottenuto il riconoscimento.</a:t>
            </a:r>
          </a:p>
          <a:p>
            <a:pPr marL="685800" indent="-685800" algn="just">
              <a:buFont typeface="Arial" panose="020B0604020202020204" pitchFamily="34" charset="0"/>
              <a:buChar char="•"/>
            </a:pPr>
            <a:r>
              <a:rPr lang="it-IT" sz="5600" dirty="0">
                <a:solidFill>
                  <a:schemeClr val="tx1"/>
                </a:solidFill>
              </a:rPr>
              <a:t>Il Delegato ai Progetti di Mobilità internazionale della Scuola di Economia e Management, confrontato il pdf ricevuto a mezzo mail con il L.A. presentato in Esse3, </a:t>
            </a:r>
            <a:r>
              <a:rPr lang="it-IT" sz="5600" b="1" dirty="0">
                <a:solidFill>
                  <a:schemeClr val="tx1"/>
                </a:solidFill>
              </a:rPr>
              <a:t>approva online.</a:t>
            </a:r>
          </a:p>
          <a:p>
            <a:pPr marL="685800" indent="-685800" algn="just">
              <a:buFont typeface="Arial" panose="020B0604020202020204" pitchFamily="34" charset="0"/>
              <a:buChar char="•"/>
            </a:pPr>
            <a:r>
              <a:rPr lang="it-IT" sz="5600" dirty="0">
                <a:solidFill>
                  <a:schemeClr val="tx1"/>
                </a:solidFill>
              </a:rPr>
              <a:t>Lo Studente può quindi </a:t>
            </a:r>
            <a:r>
              <a:rPr lang="it-IT" sz="5600" b="1" dirty="0">
                <a:solidFill>
                  <a:schemeClr val="tx1"/>
                </a:solidFill>
              </a:rPr>
              <a:t>scaricare il L.A. definitivo e firmato </a:t>
            </a:r>
            <a:r>
              <a:rPr lang="it-IT" sz="5600" dirty="0">
                <a:solidFill>
                  <a:schemeClr val="tx1"/>
                </a:solidFill>
              </a:rPr>
              <a:t>da inviare alla sede ospitante, rispettando i tempi dettati dalla stessa nelle modalità previste.</a:t>
            </a:r>
          </a:p>
          <a:p>
            <a:pPr marL="457200" indent="-457200">
              <a:buFont typeface="Arial" panose="020B0604020202020204" pitchFamily="34" charset="0"/>
              <a:buChar char="•"/>
            </a:pPr>
            <a:r>
              <a:rPr lang="it-IT" dirty="0"/>
              <a:t> </a:t>
            </a:r>
          </a:p>
          <a:p>
            <a:endParaRPr lang="it-IT" dirty="0"/>
          </a:p>
        </p:txBody>
      </p:sp>
      <p:pic>
        <p:nvPicPr>
          <p:cNvPr id="4" name="Picture 2" descr="C:\Users\dcndno80\Desktop\erasmus-logo.png"/>
          <p:cNvPicPr>
            <a:picLocks noChangeAspect="1" noChangeArrowheads="1"/>
          </p:cNvPicPr>
          <p:nvPr/>
        </p:nvPicPr>
        <p:blipFill>
          <a:blip r:embed="rId2"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85166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548680"/>
            <a:ext cx="8229600" cy="922114"/>
          </a:xfrm>
        </p:spPr>
        <p:txBody>
          <a:bodyPr/>
          <a:lstStyle/>
          <a:p>
            <a:r>
              <a:rPr lang="it-IT" dirty="0">
                <a:effectLst>
                  <a:outerShdw blurRad="38100" dist="38100" dir="2700000" algn="tl">
                    <a:srgbClr val="000000">
                      <a:alpha val="43137"/>
                    </a:srgbClr>
                  </a:outerShdw>
                </a:effectLst>
              </a:rPr>
              <a:t>Modifica al L.A. (</a:t>
            </a:r>
            <a:r>
              <a:rPr lang="it-IT" dirty="0" err="1">
                <a:effectLst>
                  <a:outerShdw blurRad="38100" dist="38100" dir="2700000" algn="tl">
                    <a:srgbClr val="000000">
                      <a:alpha val="43137"/>
                    </a:srgbClr>
                  </a:outerShdw>
                </a:effectLst>
              </a:rPr>
              <a:t>changes</a:t>
            </a:r>
            <a:r>
              <a:rPr lang="it-IT" dirty="0">
                <a:effectLst>
                  <a:outerShdw blurRad="38100" dist="38100" dir="2700000" algn="tl">
                    <a:srgbClr val="000000">
                      <a:alpha val="43137"/>
                    </a:srgbClr>
                  </a:outerShdw>
                </a:effectLst>
              </a:rPr>
              <a:t>)</a:t>
            </a:r>
          </a:p>
        </p:txBody>
      </p:sp>
      <p:sp>
        <p:nvSpPr>
          <p:cNvPr id="3" name="Segnaposto contenuto 2"/>
          <p:cNvSpPr>
            <a:spLocks noGrp="1"/>
          </p:cNvSpPr>
          <p:nvPr>
            <p:ph idx="1"/>
          </p:nvPr>
        </p:nvSpPr>
        <p:spPr/>
        <p:txBody>
          <a:bodyPr>
            <a:normAutofit/>
          </a:bodyPr>
          <a:lstStyle/>
          <a:p>
            <a:pPr marL="0" indent="0" algn="just">
              <a:buNone/>
            </a:pPr>
            <a:r>
              <a:rPr lang="it-IT" dirty="0"/>
              <a:t>Il L.A., per esigenze sopravvenute, potrà essere modificato in itinere </a:t>
            </a:r>
            <a:r>
              <a:rPr lang="it-IT" u="sng" dirty="0"/>
              <a:t>entro 5 settimane dall’inizio del semestre all’estero </a:t>
            </a:r>
            <a:r>
              <a:rPr lang="it-IT" dirty="0"/>
              <a:t>e per una sola volta per semestre. In caso la durata del soggiorno all’estero sia di due semestri (anche a seguito di prolungamento), l’ulteriore modifica al L.A. è da richiedere entro 5 settimane dall’inizio del secondo semestre.</a:t>
            </a:r>
          </a:p>
          <a:p>
            <a:pPr marL="0" indent="0" algn="just">
              <a:buNone/>
            </a:pPr>
            <a:endParaRPr lang="it-IT" dirty="0"/>
          </a:p>
          <a:p>
            <a:pPr marL="0" indent="0" algn="just">
              <a:buNone/>
            </a:pPr>
            <a:r>
              <a:rPr lang="it-IT" dirty="0"/>
              <a:t>Le attività non presenti in L.A. non potranno essere riconosciute alla fine della mobilità.</a:t>
            </a:r>
          </a:p>
          <a:p>
            <a:pPr marL="0" indent="0">
              <a:buNone/>
            </a:pPr>
            <a:endParaRPr lang="it-IT" dirty="0"/>
          </a:p>
          <a:p>
            <a:pPr marL="0" indent="0">
              <a:buNone/>
            </a:pPr>
            <a:r>
              <a:rPr lang="it-IT" dirty="0"/>
              <a:t>N.B. Le modifiche del L.A. seguono la stessa procedura prevista per la sua approvazione iniziale. </a:t>
            </a:r>
            <a:r>
              <a:rPr lang="it-IT" b="1" dirty="0"/>
              <a:t>Mai lasciare in bozza il L.A.!</a:t>
            </a:r>
          </a:p>
          <a:p>
            <a:endParaRPr lang="it-IT" dirty="0"/>
          </a:p>
        </p:txBody>
      </p:sp>
      <p:pic>
        <p:nvPicPr>
          <p:cNvPr id="4" name="Picture 2" descr="C:\Users\dcndno80\Desktop\erasmus-logo.png"/>
          <p:cNvPicPr>
            <a:picLocks noChangeAspect="1" noChangeArrowheads="1"/>
          </p:cNvPicPr>
          <p:nvPr/>
        </p:nvPicPr>
        <p:blipFill>
          <a:blip r:embed="rId2"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364583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5490" y="505136"/>
            <a:ext cx="7873017" cy="130026"/>
          </a:xfrm>
        </p:spPr>
        <p:txBody>
          <a:bodyPr>
            <a:noAutofit/>
          </a:bodyPr>
          <a:lstStyle/>
          <a:p>
            <a:r>
              <a:rPr lang="it-IT" sz="2000" b="1" i="1" dirty="0">
                <a:effectLst>
                  <a:outerShdw blurRad="38100" dist="38100" dir="2700000" algn="tl">
                    <a:srgbClr val="000000">
                      <a:alpha val="43137"/>
                    </a:srgbClr>
                  </a:outerShdw>
                </a:effectLst>
              </a:rPr>
              <a:t>Esami riconoscibili</a:t>
            </a:r>
          </a:p>
        </p:txBody>
      </p:sp>
      <p:sp>
        <p:nvSpPr>
          <p:cNvPr id="3" name="Segnaposto contenuto 2"/>
          <p:cNvSpPr>
            <a:spLocks noGrp="1"/>
          </p:cNvSpPr>
          <p:nvPr>
            <p:ph idx="1"/>
          </p:nvPr>
        </p:nvSpPr>
        <p:spPr>
          <a:xfrm>
            <a:off x="878772" y="880747"/>
            <a:ext cx="7488832" cy="1972816"/>
          </a:xfrm>
        </p:spPr>
        <p:txBody>
          <a:bodyPr>
            <a:normAutofit fontScale="92500" lnSpcReduction="10000"/>
          </a:bodyPr>
          <a:lstStyle/>
          <a:p>
            <a:r>
              <a:rPr lang="it-IT" dirty="0"/>
              <a:t>A titolo meramente esemplificativo viene pubblicato (</a:t>
            </a:r>
            <a:r>
              <a:rPr lang="it-IT" u="sng" dirty="0">
                <a:hlinkClick r:id="rId2"/>
              </a:rPr>
              <a:t>pagina Tutorato Erasmus Economia online</a:t>
            </a:r>
            <a:r>
              <a:rPr lang="it-IT" dirty="0"/>
              <a:t>) l’elenco degli </a:t>
            </a:r>
            <a:r>
              <a:rPr lang="it-IT" b="1" dirty="0"/>
              <a:t>insegnamenti già riconosciuti negli A.A. precedenti</a:t>
            </a:r>
            <a:r>
              <a:rPr lang="it-IT" dirty="0"/>
              <a:t>, suddivisi per Area Linguistica e </a:t>
            </a:r>
            <a:r>
              <a:rPr lang="it-IT" dirty="0" err="1"/>
              <a:t>CdL</a:t>
            </a:r>
            <a:r>
              <a:rPr lang="it-IT" dirty="0"/>
              <a:t>/</a:t>
            </a:r>
            <a:r>
              <a:rPr lang="it-IT" dirty="0" err="1"/>
              <a:t>CdLM</a:t>
            </a:r>
            <a:r>
              <a:rPr lang="it-IT" dirty="0"/>
              <a:t>. Tali elenchi possono servire allo studente in partenza come spunto per gli esami da scegliere. </a:t>
            </a:r>
            <a:r>
              <a:rPr lang="it-IT" u="sng" dirty="0"/>
              <a:t>In nessun caso tali esami</a:t>
            </a:r>
            <a:r>
              <a:rPr lang="it-IT" dirty="0"/>
              <a:t>, vista la probabilità di modifica dei programmi di anno in anno, </a:t>
            </a:r>
            <a:r>
              <a:rPr lang="it-IT" u="sng" dirty="0"/>
              <a:t>possono considerarsi approvati senza il riconoscimento </a:t>
            </a:r>
            <a:r>
              <a:rPr lang="it-IT" dirty="0"/>
              <a:t>del Presidente del Collegio Didattico; </a:t>
            </a:r>
            <a:r>
              <a:rPr lang="it-IT" u="sng" dirty="0"/>
              <a:t>né la lista può considerarsi esaustiva</a:t>
            </a:r>
            <a:r>
              <a:rPr lang="it-IT" dirty="0"/>
              <a:t> dell’offerta formativa della sede ospitante.</a:t>
            </a:r>
          </a:p>
          <a:p>
            <a:endParaRPr lang="it-IT" dirty="0"/>
          </a:p>
        </p:txBody>
      </p:sp>
      <p:sp>
        <p:nvSpPr>
          <p:cNvPr id="4" name="Titolo 1"/>
          <p:cNvSpPr txBox="1">
            <a:spLocks/>
          </p:cNvSpPr>
          <p:nvPr/>
        </p:nvSpPr>
        <p:spPr>
          <a:xfrm>
            <a:off x="539552" y="2765587"/>
            <a:ext cx="8064895" cy="360039"/>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i="1" dirty="0">
                <a:effectLst>
                  <a:outerShdw blurRad="38100" dist="38100" dir="2700000" algn="tl">
                    <a:srgbClr val="000000">
                      <a:alpha val="43137"/>
                    </a:srgbClr>
                  </a:outerShdw>
                </a:effectLst>
              </a:rPr>
              <a:t>Esami a scelta libera</a:t>
            </a:r>
          </a:p>
        </p:txBody>
      </p:sp>
      <p:sp>
        <p:nvSpPr>
          <p:cNvPr id="5" name="Segnaposto contenuto 2"/>
          <p:cNvSpPr txBox="1">
            <a:spLocks/>
          </p:cNvSpPr>
          <p:nvPr/>
        </p:nvSpPr>
        <p:spPr>
          <a:xfrm>
            <a:off x="827583" y="3187636"/>
            <a:ext cx="7488832" cy="1394568"/>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100" dirty="0"/>
              <a:t>Nel caso di </a:t>
            </a:r>
            <a:r>
              <a:rPr lang="it-IT" sz="2100" b="1" dirty="0"/>
              <a:t>esami a scelta libera </a:t>
            </a:r>
            <a:r>
              <a:rPr lang="it-IT" sz="2100" dirty="0"/>
              <a:t>(privi quindi di un esame corrispondente nel proprio piano di studi), il riconoscimento dell’insegnamento straniero viene rilasciato dal Presidente del Collegio Didattico sulla base della sua coerenza con il percorso di studi dello studente. Non è quindi richiesta l’equipollenza con un corso specifico dell’Università di Verona.</a:t>
            </a:r>
          </a:p>
          <a:p>
            <a:endParaRPr lang="it-IT" dirty="0"/>
          </a:p>
        </p:txBody>
      </p:sp>
      <p:sp>
        <p:nvSpPr>
          <p:cNvPr id="6" name="Titolo 1"/>
          <p:cNvSpPr txBox="1">
            <a:spLocks/>
          </p:cNvSpPr>
          <p:nvPr/>
        </p:nvSpPr>
        <p:spPr>
          <a:xfrm>
            <a:off x="539552" y="4582204"/>
            <a:ext cx="8064895" cy="360039"/>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i="1" dirty="0">
                <a:effectLst>
                  <a:outerShdw blurRad="38100" dist="38100" dir="2700000" algn="tl">
                    <a:srgbClr val="000000">
                      <a:alpha val="43137"/>
                    </a:srgbClr>
                  </a:outerShdw>
                </a:effectLst>
              </a:rPr>
              <a:t>Ricerca Tesi all’Estero</a:t>
            </a:r>
          </a:p>
        </p:txBody>
      </p:sp>
      <p:sp>
        <p:nvSpPr>
          <p:cNvPr id="7" name="Segnaposto contenuto 2"/>
          <p:cNvSpPr txBox="1">
            <a:spLocks/>
          </p:cNvSpPr>
          <p:nvPr/>
        </p:nvSpPr>
        <p:spPr>
          <a:xfrm>
            <a:off x="878772" y="5066263"/>
            <a:ext cx="7488832" cy="1270548"/>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dirty="0"/>
              <a:t>Parte del lavoro utile alla </a:t>
            </a:r>
            <a:r>
              <a:rPr lang="it-IT" b="1" dirty="0"/>
              <a:t>stesura della tesi di laurea </a:t>
            </a:r>
            <a:r>
              <a:rPr lang="it-IT" b="1" u="sng" dirty="0"/>
              <a:t>magistrale</a:t>
            </a:r>
            <a:r>
              <a:rPr lang="it-IT" b="1" dirty="0"/>
              <a:t> </a:t>
            </a:r>
            <a:r>
              <a:rPr lang="it-IT" dirty="0"/>
              <a:t>può essere svolto all’estero durante il periodo Erasmus+  e valutato dal Presidente del Collegio Didattico fino a un massimo di </a:t>
            </a:r>
            <a:r>
              <a:rPr lang="it-IT" b="1" dirty="0"/>
              <a:t>6 CFU</a:t>
            </a:r>
            <a:r>
              <a:rPr lang="it-IT" dirty="0"/>
              <a:t>. In questa eventualità lo studente richiederà apposita dichiarazione al relatore della tesi e ne darà evidenza nel Learning Agreement.</a:t>
            </a:r>
          </a:p>
          <a:p>
            <a:endParaRPr lang="it-IT" dirty="0"/>
          </a:p>
        </p:txBody>
      </p:sp>
      <p:pic>
        <p:nvPicPr>
          <p:cNvPr id="8" name="Picture 2" descr="C:\Users\dcndno80\Desktop\erasmus-logo.png"/>
          <p:cNvPicPr>
            <a:picLocks noChangeAspect="1" noChangeArrowheads="1"/>
          </p:cNvPicPr>
          <p:nvPr/>
        </p:nvPicPr>
        <p:blipFill>
          <a:blip r:embed="rId3"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160421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584684"/>
            <a:ext cx="8147248" cy="504056"/>
          </a:xfrm>
        </p:spPr>
        <p:txBody>
          <a:bodyPr>
            <a:noAutofit/>
          </a:bodyPr>
          <a:lstStyle/>
          <a:p>
            <a:r>
              <a:rPr lang="it-IT" sz="3200" dirty="0">
                <a:effectLst>
                  <a:outerShdw blurRad="38100" dist="38100" dir="2700000" algn="tl">
                    <a:srgbClr val="000000">
                      <a:alpha val="43137"/>
                    </a:srgbClr>
                  </a:outerShdw>
                </a:effectLst>
              </a:rPr>
              <a:t>Procedura</a:t>
            </a:r>
            <a:r>
              <a:rPr lang="it-IT" sz="3200" dirty="0"/>
              <a:t> </a:t>
            </a:r>
            <a:r>
              <a:rPr lang="it-IT" sz="3200" dirty="0">
                <a:effectLst>
                  <a:outerShdw blurRad="38100" dist="38100" dir="2700000" algn="tl">
                    <a:srgbClr val="000000">
                      <a:alpha val="43137"/>
                    </a:srgbClr>
                  </a:outerShdw>
                </a:effectLst>
              </a:rPr>
              <a:t>Omologazione</a:t>
            </a:r>
            <a:r>
              <a:rPr lang="it-IT" sz="3200" dirty="0"/>
              <a:t> </a:t>
            </a:r>
            <a:r>
              <a:rPr lang="it-IT" sz="3200" dirty="0">
                <a:effectLst>
                  <a:outerShdw blurRad="38100" dist="38100" dir="2700000" algn="tl">
                    <a:srgbClr val="000000">
                      <a:alpha val="43137"/>
                    </a:srgbClr>
                  </a:outerShdw>
                </a:effectLst>
              </a:rPr>
              <a:t>Crediti</a:t>
            </a:r>
          </a:p>
        </p:txBody>
      </p:sp>
      <p:sp>
        <p:nvSpPr>
          <p:cNvPr id="3" name="Segnaposto contenuto 2"/>
          <p:cNvSpPr>
            <a:spLocks noGrp="1"/>
          </p:cNvSpPr>
          <p:nvPr>
            <p:ph idx="1"/>
          </p:nvPr>
        </p:nvSpPr>
        <p:spPr>
          <a:xfrm>
            <a:off x="457200" y="1268760"/>
            <a:ext cx="8229600" cy="4857403"/>
          </a:xfrm>
        </p:spPr>
        <p:txBody>
          <a:bodyPr>
            <a:normAutofit fontScale="85000" lnSpcReduction="20000"/>
          </a:bodyPr>
          <a:lstStyle/>
          <a:p>
            <a:pPr marL="0" indent="0">
              <a:buNone/>
            </a:pPr>
            <a:r>
              <a:rPr lang="it-IT" dirty="0"/>
              <a:t>Lo studente al rientro dovrà:</a:t>
            </a:r>
          </a:p>
          <a:p>
            <a:r>
              <a:rPr lang="it-IT" dirty="0"/>
              <a:t>Consegnare la documentazione necessaria all’U.O. Mobilità Internazionale, con le modalità da questi stabilite.</a:t>
            </a:r>
          </a:p>
          <a:p>
            <a:r>
              <a:rPr lang="it-IT" dirty="0"/>
              <a:t>Caricare nell’apposita sezione online (Esse3) tutti i documenti necessari: </a:t>
            </a:r>
          </a:p>
          <a:p>
            <a:pPr marL="914400" lvl="1" indent="-514350">
              <a:buFont typeface="+mj-lt"/>
              <a:buAutoNum type="arabicPeriod"/>
            </a:pPr>
            <a:r>
              <a:rPr lang="it-IT" dirty="0"/>
              <a:t>L.A. Definitivo compresi eventuali </a:t>
            </a:r>
            <a:r>
              <a:rPr lang="it-IT" dirty="0" err="1"/>
              <a:t>changes</a:t>
            </a:r>
            <a:endParaRPr lang="it-IT" dirty="0"/>
          </a:p>
          <a:p>
            <a:pPr marL="914400" lvl="1" indent="-514350">
              <a:buFont typeface="+mj-lt"/>
              <a:buAutoNum type="arabicPeriod"/>
            </a:pPr>
            <a:r>
              <a:rPr lang="it-IT" dirty="0" err="1"/>
              <a:t>Trascript</a:t>
            </a:r>
            <a:r>
              <a:rPr lang="it-IT" dirty="0"/>
              <a:t> of </a:t>
            </a:r>
            <a:r>
              <a:rPr lang="it-IT" dirty="0" err="1"/>
              <a:t>Records</a:t>
            </a:r>
            <a:r>
              <a:rPr lang="it-IT" dirty="0"/>
              <a:t> rilasciato dall’università ospitante</a:t>
            </a:r>
          </a:p>
          <a:p>
            <a:pPr marL="914400" lvl="1" indent="-514350">
              <a:buFont typeface="+mj-lt"/>
              <a:buAutoNum type="arabicPeriod"/>
            </a:pPr>
            <a:r>
              <a:rPr lang="it-IT" dirty="0"/>
              <a:t>Attestazione di Soggiorno (documento richiesto dall’Ufficio Relazioni Internazionali) </a:t>
            </a:r>
          </a:p>
          <a:p>
            <a:pPr marL="914400" lvl="1" indent="-514350">
              <a:buFont typeface="+mj-lt"/>
              <a:buAutoNum type="arabicPeriod"/>
            </a:pPr>
            <a:r>
              <a:rPr lang="it-IT" u="sng" dirty="0">
                <a:hlinkClick r:id="rId2"/>
              </a:rPr>
              <a:t>Modulo di Omologazione</a:t>
            </a:r>
            <a:r>
              <a:rPr lang="it-IT" dirty="0"/>
              <a:t> (debitamente compilato con dati /nome degli esami /riconoscimenti)</a:t>
            </a:r>
          </a:p>
          <a:p>
            <a:pPr marL="400050" lvl="1" indent="0">
              <a:buNone/>
            </a:pPr>
            <a:endParaRPr lang="it-IT" dirty="0"/>
          </a:p>
          <a:p>
            <a:r>
              <a:rPr lang="it-IT" b="1" dirty="0"/>
              <a:t>avvisare con una mail </a:t>
            </a:r>
            <a:r>
              <a:rPr lang="it-IT" dirty="0"/>
              <a:t>l’ufficio International Project Tutors </a:t>
            </a:r>
            <a:r>
              <a:rPr lang="it-IT" sz="1400" b="1" dirty="0"/>
              <a:t>(</a:t>
            </a:r>
            <a:r>
              <a:rPr lang="it-IT" sz="2400" b="1" u="sng" dirty="0" err="1"/>
              <a:t>erasmus</a:t>
            </a:r>
            <a:r>
              <a:rPr lang="it-IT" sz="2400" b="1" u="sng" dirty="0" err="1">
                <a:hlinkClick r:id="rId3">
                  <a:extLst>
                    <a:ext uri="{A12FA001-AC4F-418D-AE19-62706E023703}">
                      <ahyp:hlinkClr xmlns:ahyp="http://schemas.microsoft.com/office/drawing/2018/hyperlinkcolor" val="tx"/>
                    </a:ext>
                  </a:extLst>
                </a:hlinkClick>
              </a:rPr>
              <a:t>.economia</a:t>
            </a:r>
            <a:r>
              <a:rPr lang="it-IT" sz="2400" b="1" dirty="0" err="1">
                <a:hlinkClick r:id="rId3">
                  <a:extLst>
                    <a:ext uri="{A12FA001-AC4F-418D-AE19-62706E023703}">
                      <ahyp:hlinkClr xmlns:ahyp="http://schemas.microsoft.com/office/drawing/2018/hyperlinkcolor" val="tx"/>
                    </a:ext>
                  </a:extLst>
                </a:hlinkClick>
              </a:rPr>
              <a:t>@ateneo.univr.it</a:t>
            </a:r>
            <a:r>
              <a:rPr lang="it-IT" sz="2400" dirty="0"/>
              <a:t>) </a:t>
            </a:r>
            <a:r>
              <a:rPr lang="it-IT" dirty="0"/>
              <a:t>dell’avvenuto caricamento e della richiesta di omologazione dei crediti sostenuti all’estero.</a:t>
            </a:r>
          </a:p>
          <a:p>
            <a:r>
              <a:rPr lang="it-IT" dirty="0"/>
              <a:t>Il personale provvederà a sottoporre la pratica al Collegio Didattico di riferimento per procedere all’omologazione dei crediti e al loro inserimento in carriera.</a:t>
            </a:r>
          </a:p>
          <a:p>
            <a:pPr marL="0" indent="0">
              <a:buNone/>
            </a:pPr>
            <a:endParaRPr lang="it-IT" dirty="0"/>
          </a:p>
          <a:p>
            <a:pPr marL="0" indent="0" algn="just">
              <a:buNone/>
            </a:pPr>
            <a:r>
              <a:rPr lang="it-IT" dirty="0"/>
              <a:t>N.B.: Il riconoscimento degli esami svolti all’estero può essere concesso solo per l’intero insegnamento. Il voto conseguito all’estero non potrà essere modificato in sede di riconoscimento. Il riconoscimento dell’esame e la conversione dei voti da ECTS a voti in trentesimi avviene sulla base della tabella generale di conversione o in alternativa delle </a:t>
            </a:r>
            <a:r>
              <a:rPr lang="it-IT" u="sng" dirty="0">
                <a:hlinkClick r:id="rId4"/>
              </a:rPr>
              <a:t>tabelle di conversione approvate e suddivise per singolo paese.</a:t>
            </a:r>
            <a:r>
              <a:rPr lang="it-IT" dirty="0"/>
              <a:t> </a:t>
            </a:r>
          </a:p>
          <a:p>
            <a:endParaRPr lang="it-IT" dirty="0"/>
          </a:p>
        </p:txBody>
      </p:sp>
      <p:pic>
        <p:nvPicPr>
          <p:cNvPr id="4" name="Picture 2" descr="C:\Users\dcndno80\Desktop\erasmus-logo.png"/>
          <p:cNvPicPr>
            <a:picLocks noChangeAspect="1" noChangeArrowheads="1"/>
          </p:cNvPicPr>
          <p:nvPr/>
        </p:nvPicPr>
        <p:blipFill>
          <a:blip r:embed="rId5"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3786013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br>
              <a:rPr lang="it-IT" i="1" u="sng" dirty="0"/>
            </a:br>
            <a:r>
              <a:rPr lang="it-IT" dirty="0">
                <a:effectLst>
                  <a:outerShdw blurRad="38100" dist="38100" dir="2700000" algn="tl">
                    <a:srgbClr val="000000">
                      <a:alpha val="43137"/>
                    </a:srgbClr>
                  </a:outerShdw>
                </a:effectLst>
              </a:rPr>
              <a:t>Bonus Laurea</a:t>
            </a:r>
            <a:br>
              <a:rPr lang="it-IT" dirty="0"/>
            </a:br>
            <a:endParaRPr lang="it-IT" dirty="0"/>
          </a:p>
        </p:txBody>
      </p:sp>
      <p:sp>
        <p:nvSpPr>
          <p:cNvPr id="3" name="Segnaposto contenuto 2"/>
          <p:cNvSpPr>
            <a:spLocks noGrp="1"/>
          </p:cNvSpPr>
          <p:nvPr>
            <p:ph idx="1"/>
          </p:nvPr>
        </p:nvSpPr>
        <p:spPr>
          <a:xfrm>
            <a:off x="457200" y="1124744"/>
            <a:ext cx="8229600" cy="5001419"/>
          </a:xfrm>
        </p:spPr>
        <p:txBody>
          <a:bodyPr>
            <a:normAutofit/>
          </a:bodyPr>
          <a:lstStyle/>
          <a:p>
            <a:pPr marL="0" indent="0">
              <a:buNone/>
            </a:pPr>
            <a:r>
              <a:rPr lang="it-IT" dirty="0">
                <a:solidFill>
                  <a:srgbClr val="FF0000"/>
                </a:solidFill>
              </a:rPr>
              <a:t>NOVITÁ: </a:t>
            </a:r>
          </a:p>
          <a:p>
            <a:pPr marL="0" indent="0" algn="just">
              <a:buNone/>
            </a:pPr>
            <a:r>
              <a:rPr lang="it-IT" dirty="0"/>
              <a:t>Il periodo trascorso all’estero, fino a un massimo di 12 mesi, da diritto a </a:t>
            </a:r>
            <a:r>
              <a:rPr lang="it-IT" b="1" dirty="0"/>
              <a:t>2 punti bonus sul voto di laurea</a:t>
            </a:r>
            <a:r>
              <a:rPr lang="it-IT" dirty="0"/>
              <a:t> con le seguenti condizioni:</a:t>
            </a:r>
          </a:p>
          <a:p>
            <a:pPr marL="0" indent="0">
              <a:buNone/>
            </a:pPr>
            <a:endParaRPr lang="it-IT" dirty="0"/>
          </a:p>
          <a:p>
            <a:pPr lvl="0"/>
            <a:r>
              <a:rPr lang="it-IT" dirty="0"/>
              <a:t>Lo studente abbia conseguito </a:t>
            </a:r>
            <a:r>
              <a:rPr lang="it-IT" b="1" dirty="0"/>
              <a:t>almeno 12 CFU all’estero,</a:t>
            </a:r>
          </a:p>
          <a:p>
            <a:pPr lvl="0"/>
            <a:r>
              <a:rPr lang="it-IT" dirty="0"/>
              <a:t>Lo studente consegua il </a:t>
            </a:r>
            <a:r>
              <a:rPr lang="it-IT" b="1" dirty="0"/>
              <a:t>titolo finale entro la durata normale del corso di studi.</a:t>
            </a:r>
          </a:p>
          <a:p>
            <a:pPr lvl="0"/>
            <a:endParaRPr lang="it-IT" dirty="0"/>
          </a:p>
          <a:p>
            <a:pPr marL="0" indent="0" algn="just">
              <a:buNone/>
            </a:pPr>
            <a:r>
              <a:rPr lang="it-IT" dirty="0"/>
              <a:t>N.B. I crediti conseguiti per esami all’estero a scelta libera e/o in esubero rispetto al piano di studi non si differenziano dagli altri crediti, pertanto tutti gli ECTS indistintamente concorrono a formare il numero di crediti utile al riconoscimento del periodo Erasmus+ svolto.</a:t>
            </a:r>
          </a:p>
          <a:p>
            <a:endParaRPr lang="it-IT" dirty="0"/>
          </a:p>
        </p:txBody>
      </p:sp>
      <p:pic>
        <p:nvPicPr>
          <p:cNvPr id="4" name="Picture 2" descr="C:\Users\dcndno80\Desktop\erasmus-logo.png"/>
          <p:cNvPicPr>
            <a:picLocks noChangeAspect="1" noChangeArrowheads="1"/>
          </p:cNvPicPr>
          <p:nvPr/>
        </p:nvPicPr>
        <p:blipFill>
          <a:blip r:embed="rId2"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113169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96752"/>
            <a:ext cx="8229600" cy="490066"/>
          </a:xfrm>
        </p:spPr>
        <p:txBody>
          <a:bodyPr>
            <a:normAutofit fontScale="90000"/>
          </a:bodyPr>
          <a:lstStyle/>
          <a:p>
            <a:r>
              <a:rPr lang="it-IT" sz="2700" dirty="0">
                <a:effectLst>
                  <a:outerShdw blurRad="38100" dist="38100" dir="2700000" algn="tl">
                    <a:srgbClr val="000000">
                      <a:alpha val="43137"/>
                    </a:srgbClr>
                  </a:outerShdw>
                </a:effectLst>
              </a:rPr>
              <a:t>Prolungamento/Sospensione/Interruzione definitiva del Soggiorno all’estero</a:t>
            </a:r>
            <a:br>
              <a:rPr lang="it-IT" dirty="0"/>
            </a:br>
            <a:endParaRPr lang="it-IT" dirty="0"/>
          </a:p>
        </p:txBody>
      </p:sp>
      <p:sp>
        <p:nvSpPr>
          <p:cNvPr id="3" name="Segnaposto contenuto 2"/>
          <p:cNvSpPr>
            <a:spLocks noGrp="1"/>
          </p:cNvSpPr>
          <p:nvPr>
            <p:ph idx="1"/>
          </p:nvPr>
        </p:nvSpPr>
        <p:spPr/>
        <p:txBody>
          <a:bodyPr>
            <a:normAutofit lnSpcReduction="10000"/>
          </a:bodyPr>
          <a:lstStyle/>
          <a:p>
            <a:pPr algn="just"/>
            <a:r>
              <a:rPr lang="it-IT" dirty="0"/>
              <a:t>Lo studente può chiedere il </a:t>
            </a:r>
            <a:r>
              <a:rPr lang="it-IT" u="sng" dirty="0"/>
              <a:t>prolungamento del programma Erasmus+</a:t>
            </a:r>
            <a:r>
              <a:rPr lang="it-IT" dirty="0"/>
              <a:t> solo per 1 o più mesi interi (non per frazioni di mese). Il periodo Erasmus+, comprensivo del prolungamento, non può superare i 12 mesi e dovrà concludersi entro il 30 settembre dell’</a:t>
            </a:r>
            <a:r>
              <a:rPr lang="it-IT" dirty="0" err="1"/>
              <a:t>a.a</a:t>
            </a:r>
            <a:r>
              <a:rPr lang="it-IT" dirty="0"/>
              <a:t>. in corso. La richiesta di prolungamento è regolata dalle procedure dettate dall’Ufficio Relazioni Internazionali. Il prolungamento del periodo deve sempre essere approvato dal proprio Presidente di Collegio e comunicato all’U.O. Didattica e studenti Economia (</a:t>
            </a:r>
            <a:r>
              <a:rPr lang="it-IT" u="sng" dirty="0">
                <a:hlinkClick r:id="rId2"/>
              </a:rPr>
              <a:t>erasmus.economia@ateneo.univr.it</a:t>
            </a:r>
            <a:r>
              <a:rPr lang="it-IT" dirty="0"/>
              <a:t>)</a:t>
            </a:r>
          </a:p>
          <a:p>
            <a:endParaRPr lang="it-IT" dirty="0"/>
          </a:p>
          <a:p>
            <a:pPr algn="just"/>
            <a:r>
              <a:rPr lang="it-IT" dirty="0"/>
              <a:t>È </a:t>
            </a:r>
            <a:r>
              <a:rPr lang="it-IT" u="sng" dirty="0"/>
              <a:t>consentita la sospensione del periodo Erasmus+</a:t>
            </a:r>
            <a:r>
              <a:rPr lang="it-IT" dirty="0"/>
              <a:t> solo per i giorni strettamente necessari a discutere la prova finale o a sostenere esami di profitto durante le sessioni d’esame dell’Università di Verona, purché questo non contrasti con gli obblighi di frequenza e gli altri doveri assunti verso l’Università ospitante.</a:t>
            </a:r>
          </a:p>
          <a:p>
            <a:pPr marL="0" indent="0">
              <a:buNone/>
            </a:pPr>
            <a:endParaRPr lang="it-IT" dirty="0"/>
          </a:p>
        </p:txBody>
      </p:sp>
      <p:pic>
        <p:nvPicPr>
          <p:cNvPr id="4" name="Picture 2" descr="C:\Users\dcndno80\Desktop\erasmus-logo.png"/>
          <p:cNvPicPr>
            <a:picLocks noChangeAspect="1" noChangeArrowheads="1"/>
          </p:cNvPicPr>
          <p:nvPr/>
        </p:nvPicPr>
        <p:blipFill>
          <a:blip r:embed="rId3" cstate="print"/>
          <a:srcRect/>
          <a:stretch>
            <a:fillRect/>
          </a:stretch>
        </p:blipFill>
        <p:spPr bwMode="auto">
          <a:xfrm>
            <a:off x="10669" y="27680"/>
            <a:ext cx="2012519" cy="809032"/>
          </a:xfrm>
          <a:prstGeom prst="rect">
            <a:avLst/>
          </a:prstGeom>
          <a:noFill/>
        </p:spPr>
      </p:pic>
    </p:spTree>
    <p:extLst>
      <p:ext uri="{BB962C8B-B14F-4D97-AF65-F5344CB8AC3E}">
        <p14:creationId xmlns:p14="http://schemas.microsoft.com/office/powerpoint/2010/main" val="267238090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1268</TotalTime>
  <Words>1562</Words>
  <Application>Microsoft Office PowerPoint</Application>
  <PresentationFormat>Presentazione su schermo (4:3)</PresentationFormat>
  <Paragraphs>105</Paragraphs>
  <Slides>13</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Wingdings</vt:lpstr>
      <vt:lpstr>Tema di Office</vt:lpstr>
      <vt:lpstr>                                                         </vt:lpstr>
      <vt:lpstr>Presentazione standard di PowerPoint</vt:lpstr>
      <vt:lpstr>Presentazione standard di PowerPoint</vt:lpstr>
      <vt:lpstr>Compilazione del L.A. (nuove modalità)</vt:lpstr>
      <vt:lpstr>Modifica al L.A. (changes)</vt:lpstr>
      <vt:lpstr>Esami riconoscibili</vt:lpstr>
      <vt:lpstr>Procedura Omologazione Crediti</vt:lpstr>
      <vt:lpstr> Bonus Laurea </vt:lpstr>
      <vt:lpstr>Prolungamento/Sospensione/Interruzione definitiva del Soggiorno all’estero </vt:lpstr>
      <vt:lpstr>Delegato ai progetti di internazionalizzazione della Scuola di Economia e management</vt:lpstr>
      <vt:lpstr>Presidenti dei Collegi Didattici </vt:lpstr>
      <vt:lpstr>Uffici di Riferimento:</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Info Day</dc:title>
  <dc:creator>Presidenza</dc:creator>
  <cp:lastModifiedBy>Luca Migliorini</cp:lastModifiedBy>
  <cp:revision>136</cp:revision>
  <cp:lastPrinted>2019-05-20T09:59:35Z</cp:lastPrinted>
  <dcterms:created xsi:type="dcterms:W3CDTF">2010-02-15T10:04:41Z</dcterms:created>
  <dcterms:modified xsi:type="dcterms:W3CDTF">2022-05-24T06:56:17Z</dcterms:modified>
</cp:coreProperties>
</file>