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7" autoAdjust="0"/>
  </p:normalViewPr>
  <p:slideViewPr>
    <p:cSldViewPr snapToGrid="0" snapToObjects="1">
      <p:cViewPr varScale="1">
        <p:scale>
          <a:sx n="130" d="100"/>
          <a:sy n="130" d="100"/>
        </p:scale>
        <p:origin x="-1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BDE09-5337-7B4E-84CB-64E4EC189549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6DCF0-B94C-C945-99EB-250FEF51F3C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15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C7FC-45A5-C74C-902F-A0D2443A3C38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B6063-7C1D-E047-BC03-24F43D031E5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66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9049-427A-5846-9AE0-3181224B0E7F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E0A3-2F9F-FD4F-8815-BB5DE4150680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6F10-97C2-F349-8709-8BAE6B739017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95-EEA5-3448-B84D-3BBD463B11E5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D8B-551A-5444-BC20-F3A744A26B1D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748B-D710-D243-8C29-1D7C091C1A9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F625-BFE2-FE46-B99F-209964779B6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4AF-4A5C-B24B-B602-FB3AE22836D8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8FD4-08F9-4944-8B04-A7B188BFF50B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6D25-A49A-0643-949B-649650B7E2A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D2C6-36CC-6B48-92BC-3D4A2DBCF6D2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5B6A-4236-5244-AEEC-8A0EB9A50B5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4667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761852"/>
            <a:ext cx="8626492" cy="329320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600" dirty="0" smtClean="0">
                <a:latin typeface="Arial"/>
                <a:cs typeface="Arial"/>
              </a:rPr>
              <a:t>l’</a:t>
            </a:r>
            <a:r>
              <a:rPr lang="it-IT" sz="2600" b="1" dirty="0" err="1" smtClean="0">
                <a:latin typeface="Arial"/>
                <a:cs typeface="Arial"/>
              </a:rPr>
              <a:t>Internal</a:t>
            </a:r>
            <a:r>
              <a:rPr lang="it-IT" sz="2600" b="1" dirty="0" smtClean="0">
                <a:latin typeface="Arial"/>
                <a:cs typeface="Arial"/>
              </a:rPr>
              <a:t> Auditing</a:t>
            </a:r>
            <a:r>
              <a:rPr lang="it-IT" sz="2600" dirty="0" smtClean="0">
                <a:latin typeface="Arial"/>
                <a:cs typeface="Arial"/>
              </a:rPr>
              <a:t> è un’attività </a:t>
            </a:r>
            <a:r>
              <a:rPr lang="it-IT" sz="2600" i="1" dirty="0" smtClean="0">
                <a:latin typeface="Arial"/>
                <a:cs typeface="Arial"/>
              </a:rPr>
              <a:t>indipendente</a:t>
            </a:r>
            <a:r>
              <a:rPr lang="it-IT" sz="2600" dirty="0" smtClean="0">
                <a:latin typeface="Arial"/>
                <a:cs typeface="Arial"/>
              </a:rPr>
              <a:t> ed </a:t>
            </a:r>
            <a:r>
              <a:rPr lang="it-IT" sz="2600" i="1" dirty="0" smtClean="0">
                <a:latin typeface="Arial"/>
                <a:cs typeface="Arial"/>
              </a:rPr>
              <a:t>obiettiva</a:t>
            </a:r>
            <a:r>
              <a:rPr lang="it-IT" sz="2600" dirty="0" smtClean="0">
                <a:latin typeface="Arial"/>
                <a:cs typeface="Arial"/>
              </a:rPr>
              <a:t> di </a:t>
            </a:r>
            <a:r>
              <a:rPr lang="it-IT" sz="2600" b="1" dirty="0" err="1" smtClean="0">
                <a:latin typeface="Arial"/>
                <a:cs typeface="Arial"/>
              </a:rPr>
              <a:t>assurance</a:t>
            </a:r>
            <a:r>
              <a:rPr lang="it-IT" sz="2600" dirty="0" smtClean="0">
                <a:latin typeface="Arial"/>
                <a:cs typeface="Arial"/>
              </a:rPr>
              <a:t> e </a:t>
            </a:r>
            <a:r>
              <a:rPr lang="it-IT" sz="2600" b="1" dirty="0" smtClean="0">
                <a:latin typeface="Arial"/>
                <a:cs typeface="Arial"/>
              </a:rPr>
              <a:t>consulenza</a:t>
            </a:r>
            <a:r>
              <a:rPr lang="it-IT" sz="2600" dirty="0" smtClean="0">
                <a:latin typeface="Arial"/>
                <a:cs typeface="Arial"/>
              </a:rPr>
              <a:t> finalizzata al </a:t>
            </a:r>
            <a:r>
              <a:rPr lang="it-IT" sz="2600" i="1" dirty="0" smtClean="0">
                <a:latin typeface="Arial"/>
                <a:cs typeface="Arial"/>
              </a:rPr>
              <a:t>miglioramento dell’efficacia e dell’efficienza dell’organizzazione</a:t>
            </a:r>
            <a:r>
              <a:rPr lang="it-IT" sz="2600" dirty="0" smtClean="0">
                <a:latin typeface="Arial"/>
                <a:cs typeface="Arial"/>
              </a:rPr>
              <a:t>.</a:t>
            </a:r>
          </a:p>
          <a:p>
            <a:pPr algn="just"/>
            <a:r>
              <a:rPr lang="it-IT" sz="2600" dirty="0" smtClean="0">
                <a:latin typeface="Arial"/>
                <a:cs typeface="Arial"/>
              </a:rPr>
              <a:t>Assiste l’organizzazione nel perseguimento dei propri obiettivi tramite un </a:t>
            </a:r>
            <a:r>
              <a:rPr lang="it-IT" sz="2600" i="1" dirty="0" smtClean="0">
                <a:latin typeface="Arial"/>
                <a:cs typeface="Arial"/>
              </a:rPr>
              <a:t>approccio professionale sistematico</a:t>
            </a:r>
            <a:r>
              <a:rPr lang="it-IT" sz="2600" dirty="0" smtClean="0">
                <a:latin typeface="Arial"/>
                <a:cs typeface="Arial"/>
              </a:rPr>
              <a:t>, che genera valore aggiunto in quanto finalizzato a </a:t>
            </a:r>
            <a:r>
              <a:rPr lang="it-IT" sz="2600" i="1" dirty="0" smtClean="0">
                <a:latin typeface="Arial"/>
                <a:cs typeface="Arial"/>
              </a:rPr>
              <a:t>valutare e migliorare i processi di controllo, di gestione dei rischi e di corporate governance</a:t>
            </a:r>
            <a:endParaRPr lang="it-IT" sz="2600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160770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OPERATIONAL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03063"/>
            <a:ext cx="8626492" cy="224676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b="1" dirty="0" smtClean="0">
                <a:latin typeface="Arial"/>
                <a:cs typeface="Arial"/>
              </a:rPr>
              <a:t>l’</a:t>
            </a:r>
            <a:r>
              <a:rPr lang="it-IT" sz="2800" b="1" dirty="0" err="1" smtClean="0">
                <a:latin typeface="Arial"/>
                <a:cs typeface="Arial"/>
              </a:rPr>
              <a:t>internal</a:t>
            </a:r>
            <a:r>
              <a:rPr lang="it-IT" sz="2800" b="1" dirty="0" smtClean="0">
                <a:latin typeface="Arial"/>
                <a:cs typeface="Arial"/>
              </a:rPr>
              <a:t> auditor tende all’accertamento dei presupposti di una efficace ed efficiente gestione in termini di impiego e conservazione delle risorse aziendali, nonché di conformità a standard predefiniti</a:t>
            </a:r>
            <a:endParaRPr lang="it-IT" sz="2400" dirty="0" smtClean="0">
              <a:latin typeface="Arial"/>
              <a:cs typeface="Arial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575338" y="3890737"/>
          <a:ext cx="814599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916139"/>
                <a:gridCol w="3197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caratteristiche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financial</a:t>
                      </a:r>
                      <a:r>
                        <a:rPr lang="it-IT" sz="20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audit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operational</a:t>
                      </a:r>
                      <a:r>
                        <a:rPr lang="it-IT" sz="20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audit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/>
                          <a:cs typeface="Arial"/>
                        </a:rPr>
                        <a:t>scopo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/>
                          <a:cs typeface="Arial"/>
                        </a:rPr>
                        <a:t>opinione su</a:t>
                      </a:r>
                      <a:r>
                        <a:rPr lang="it-IT" sz="2000" baseline="0" dirty="0" smtClean="0">
                          <a:latin typeface="Arial"/>
                          <a:cs typeface="Arial"/>
                        </a:rPr>
                        <a:t> SCI amministrativo contabile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/>
                          <a:cs typeface="Arial"/>
                        </a:rPr>
                        <a:t>analizzare e implementare strumenti e misure di performance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ambito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economico finanziario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operativo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competenze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contabili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trasversali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3079"/>
            <a:ext cx="9144000" cy="1107818"/>
          </a:xfrm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OPERATIONAL AUDITING e CONTROLLO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DI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GESTIONE</a:t>
            </a:r>
            <a:b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elementi distintivi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33883" y="1146196"/>
          <a:ext cx="8716949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400"/>
                <a:gridCol w="3396724"/>
                <a:gridCol w="3350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caratteristiche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>
                          <a:latin typeface="Arial"/>
                          <a:cs typeface="Arial"/>
                        </a:rPr>
                        <a:t>operational</a:t>
                      </a:r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2000" b="1" dirty="0" err="1" smtClean="0">
                          <a:latin typeface="Arial"/>
                          <a:cs typeface="Arial"/>
                        </a:rPr>
                        <a:t>audit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controllo</a:t>
                      </a:r>
                      <a:r>
                        <a:rPr lang="it-IT" sz="2000" b="1" baseline="0" dirty="0" smtClean="0">
                          <a:latin typeface="Arial"/>
                          <a:cs typeface="Arial"/>
                        </a:rPr>
                        <a:t> di gestione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compiti svolti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analisi del SCI relativo a singole</a:t>
                      </a:r>
                      <a:r>
                        <a:rPr lang="it-IT" sz="1800" b="1" baseline="0" dirty="0" smtClean="0">
                          <a:latin typeface="Arial"/>
                          <a:cs typeface="Arial"/>
                        </a:rPr>
                        <a:t> unità organizzative o processi per evidenziare adeguatezza e spunti di miglioramento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confronto tra obiettivi e risultati delle unità organizzative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finalità</a:t>
                      </a:r>
                      <a:endParaRPr lang="it-IT" sz="18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prevenire comportamenti inefficaci o inefficienti</a:t>
                      </a:r>
                      <a:endParaRPr lang="it-IT" sz="18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individuare comportamenti inefficaci e inefficienti e ricercarne le cause</a:t>
                      </a:r>
                      <a:endParaRPr lang="it-IT" sz="18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visione delle attività aziendali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visione globale e trasversale delle attività aziendali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monitoraggio delle attività aziendali</a:t>
                      </a:r>
                      <a:endParaRPr lang="it-IT" sz="18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monitoraggio continuo, periodico e a rotazione</a:t>
                      </a:r>
                      <a:endParaRPr lang="it-IT" sz="18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1F497D"/>
                          </a:solidFill>
                        </a:rPr>
                        <a:t>monitoraggio continuo e simultaneo</a:t>
                      </a:r>
                      <a:endParaRPr lang="it-IT" b="1" dirty="0">
                        <a:solidFill>
                          <a:srgbClr val="1F497D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indipendenza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è una attività indipendente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non è una attività indipendente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7495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MANAGEMENT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343829"/>
            <a:ext cx="8626492" cy="4308872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AUSILIO AL TOP MANAGEMENT</a:t>
            </a:r>
            <a:r>
              <a:rPr lang="it-IT" sz="2800" dirty="0" smtClean="0">
                <a:latin typeface="Arial"/>
                <a:cs typeface="Arial"/>
              </a:rPr>
              <a:t>:</a:t>
            </a:r>
          </a:p>
          <a:p>
            <a:pPr algn="ctr"/>
            <a:endParaRPr lang="it-IT" sz="2800" dirty="0" smtClean="0">
              <a:latin typeface="Arial"/>
              <a:cs typeface="Arial"/>
            </a:endParaRP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err="1" smtClean="0">
                <a:latin typeface="Arial"/>
                <a:cs typeface="Arial"/>
              </a:rPr>
              <a:t>financial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err="1" smtClean="0">
                <a:latin typeface="Arial"/>
                <a:cs typeface="Arial"/>
              </a:rPr>
              <a:t>operational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err="1" smtClean="0">
                <a:latin typeface="Arial"/>
                <a:cs typeface="Arial"/>
              </a:rPr>
              <a:t>compliance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IT auditing</a:t>
            </a: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err="1" smtClean="0">
                <a:latin typeface="Arial"/>
                <a:cs typeface="Arial"/>
              </a:rPr>
              <a:t>fraud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</a:p>
          <a:p>
            <a:pPr marL="514350" indent="-514350" algn="ctr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err="1" smtClean="0">
                <a:latin typeface="Arial"/>
                <a:cs typeface="Arial"/>
              </a:rPr>
              <a:t>follow</a:t>
            </a:r>
            <a:r>
              <a:rPr lang="it-IT" sz="2800" dirty="0" smtClean="0">
                <a:latin typeface="Arial"/>
                <a:cs typeface="Arial"/>
              </a:rPr>
              <a:t> up auditing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8378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82275"/>
            <a:ext cx="8626492" cy="4431983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il processo di </a:t>
            </a:r>
            <a:r>
              <a:rPr lang="it-IT" sz="2800" b="1" dirty="0" err="1" smtClean="0">
                <a:latin typeface="Arial"/>
                <a:cs typeface="Arial"/>
              </a:rPr>
              <a:t>internal</a:t>
            </a:r>
            <a:r>
              <a:rPr lang="it-IT" sz="2800" b="1" dirty="0" smtClean="0">
                <a:latin typeface="Arial"/>
                <a:cs typeface="Arial"/>
              </a:rPr>
              <a:t> auditing si sviluppa attraverso le fasi di</a:t>
            </a:r>
            <a:r>
              <a:rPr lang="it-IT" sz="2800" dirty="0" smtClean="0">
                <a:latin typeface="Arial"/>
                <a:cs typeface="Arial"/>
              </a:rPr>
              <a:t>: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analisi preliminare</a:t>
            </a:r>
            <a:r>
              <a:rPr lang="it-IT" sz="2800" dirty="0" smtClean="0">
                <a:latin typeface="Arial"/>
                <a:cs typeface="Arial"/>
              </a:rPr>
              <a:t> che comprende l’analisi strategica, l’</a:t>
            </a:r>
            <a:r>
              <a:rPr lang="it-IT" sz="2800" dirty="0" err="1" smtClean="0">
                <a:latin typeface="Arial"/>
                <a:cs typeface="Arial"/>
              </a:rPr>
              <a:t>enterprise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dirty="0" err="1" smtClean="0">
                <a:latin typeface="Arial"/>
                <a:cs typeface="Arial"/>
              </a:rPr>
              <a:t>risk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dirty="0" err="1" smtClean="0">
                <a:latin typeface="Arial"/>
                <a:cs typeface="Arial"/>
              </a:rPr>
              <a:t>assesment</a:t>
            </a:r>
            <a:r>
              <a:rPr lang="it-IT" sz="2800" dirty="0" smtClean="0">
                <a:latin typeface="Arial"/>
                <a:cs typeface="Arial"/>
              </a:rPr>
              <a:t> e lo sviluppo del piano di </a:t>
            </a:r>
            <a:r>
              <a:rPr lang="it-IT" sz="2800" dirty="0" err="1" smtClean="0">
                <a:latin typeface="Arial"/>
                <a:cs typeface="Arial"/>
              </a:rPr>
              <a:t>audit</a:t>
            </a:r>
            <a:endParaRPr lang="it-IT" sz="2800" b="1" dirty="0" smtClean="0">
              <a:latin typeface="Arial"/>
              <a:cs typeface="Arial"/>
            </a:endParaRP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analisi dettagliata di processo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attività di verifica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err="1" smtClean="0">
                <a:latin typeface="Arial"/>
                <a:cs typeface="Arial"/>
              </a:rPr>
              <a:t>reporting</a:t>
            </a:r>
            <a:endParaRPr lang="it-IT" sz="28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8378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066833"/>
            <a:ext cx="8626492" cy="4862870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l’attività di verifica si occupa di</a:t>
            </a:r>
            <a:r>
              <a:rPr lang="it-IT" sz="2800" dirty="0" smtClean="0">
                <a:latin typeface="Arial"/>
                <a:cs typeface="Arial"/>
              </a:rPr>
              <a:t>: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verificare la coerenza tra quanto rilevato nell’analisi di processo e quanto realmente effettuato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verificare l’effettivo rispetto delle procedure aziendali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ricercare eventuali anomalie all’interno di banche dati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effettuare analisi di dati e indicatori utili al giudizio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8378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004831"/>
            <a:ext cx="8626492" cy="513986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l’attività di verifica produce </a:t>
            </a:r>
            <a:r>
              <a:rPr lang="it-IT" sz="2800" b="1" i="1" u="sng" dirty="0" smtClean="0">
                <a:latin typeface="Arial"/>
                <a:cs typeface="Arial"/>
              </a:rPr>
              <a:t>evidenze di </a:t>
            </a:r>
            <a:r>
              <a:rPr lang="it-IT" sz="2800" b="1" i="1" u="sng" dirty="0" err="1" smtClean="0">
                <a:latin typeface="Arial"/>
                <a:cs typeface="Arial"/>
              </a:rPr>
              <a:t>audit</a:t>
            </a:r>
            <a:r>
              <a:rPr lang="it-IT" sz="2800" b="1" dirty="0" smtClean="0">
                <a:latin typeface="Arial"/>
                <a:cs typeface="Arial"/>
              </a:rPr>
              <a:t> che sono classificabili</a:t>
            </a:r>
            <a:r>
              <a:rPr lang="it-IT" sz="2800" dirty="0" smtClean="0">
                <a:latin typeface="Arial"/>
                <a:cs typeface="Arial"/>
              </a:rPr>
              <a:t>: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in base alla natura: evidenze fisiche, evidenze testimoniali, evidenze </a:t>
            </a:r>
            <a:r>
              <a:rPr lang="it-IT" sz="2800" dirty="0" err="1" smtClean="0">
                <a:latin typeface="Arial"/>
                <a:cs typeface="Arial"/>
              </a:rPr>
              <a:t>documentali</a:t>
            </a:r>
            <a:r>
              <a:rPr lang="it-IT" sz="2800" dirty="0" smtClean="0">
                <a:latin typeface="Arial"/>
                <a:cs typeface="Arial"/>
              </a:rPr>
              <a:t>, evidenze analitiche</a:t>
            </a: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in base alla fonte: evidenze interne, evidenze esterne, evidenze </a:t>
            </a:r>
            <a:r>
              <a:rPr lang="it-IT" sz="2800" dirty="0" err="1" smtClean="0">
                <a:latin typeface="Arial"/>
                <a:cs typeface="Arial"/>
              </a:rPr>
              <a:t>interne-esterne</a:t>
            </a:r>
            <a:endParaRPr lang="it-IT" sz="2800" dirty="0" smtClean="0">
              <a:latin typeface="Arial"/>
              <a:cs typeface="Arial"/>
            </a:endParaRPr>
          </a:p>
          <a:p>
            <a:pPr marL="514350" indent="-514350" algn="just">
              <a:spcAft>
                <a:spcPts val="12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in base alle modalità di raccolta: intervista, osservazione, ispezione, ricalcolo, test di dettaglio, richieste di conferma, </a:t>
            </a:r>
            <a:r>
              <a:rPr lang="it-IT" sz="2800" dirty="0" err="1" smtClean="0">
                <a:latin typeface="Arial"/>
                <a:cs typeface="Arial"/>
              </a:rPr>
              <a:t>…</a:t>
            </a:r>
            <a:endParaRPr lang="it-IT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4667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423300"/>
            <a:ext cx="8626492" cy="3970318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dirty="0" smtClean="0">
                <a:latin typeface="Arial"/>
                <a:cs typeface="Arial"/>
              </a:rPr>
              <a:t>l’</a:t>
            </a:r>
            <a:r>
              <a:rPr lang="it-IT" sz="2800" b="1" dirty="0" err="1" smtClean="0">
                <a:latin typeface="Arial"/>
                <a:cs typeface="Arial"/>
              </a:rPr>
              <a:t>Internal</a:t>
            </a:r>
            <a:r>
              <a:rPr lang="it-IT" sz="2800" b="1" dirty="0" smtClean="0">
                <a:latin typeface="Arial"/>
                <a:cs typeface="Arial"/>
              </a:rPr>
              <a:t> Auditing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smtClean="0">
                <a:latin typeface="Arial"/>
                <a:cs typeface="Arial"/>
              </a:rPr>
              <a:t>è un’attività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…</a:t>
            </a:r>
            <a:endParaRPr lang="it-IT" sz="2800" b="1" dirty="0" smtClean="0">
              <a:latin typeface="Arial"/>
              <a:cs typeface="Arial"/>
            </a:endParaRPr>
          </a:p>
          <a:p>
            <a:pPr algn="just"/>
            <a:endParaRPr lang="it-IT" sz="2800" i="1" dirty="0" smtClean="0">
              <a:latin typeface="Arial"/>
              <a:cs typeface="Arial"/>
            </a:endParaRPr>
          </a:p>
          <a:p>
            <a:pPr algn="just"/>
            <a:r>
              <a:rPr lang="it-IT" sz="2800" dirty="0" smtClean="0">
                <a:latin typeface="Arial"/>
                <a:cs typeface="Arial"/>
              </a:rPr>
              <a:t>il focus è posto sul contenuto dell’attività e non sulla funzione o sulla posizione organizzativa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algn="just"/>
            <a:r>
              <a:rPr lang="it-IT" sz="2800" dirty="0" smtClean="0">
                <a:latin typeface="Arial"/>
                <a:cs typeface="Arial"/>
              </a:rPr>
              <a:t>riconoscimento fenomeno outsourcing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algn="just"/>
            <a:r>
              <a:rPr lang="it-IT" sz="2800" dirty="0" smtClean="0">
                <a:latin typeface="Arial"/>
                <a:cs typeface="Arial"/>
              </a:rPr>
              <a:t>riconoscimento necessità di operare in base a </a:t>
            </a:r>
            <a:r>
              <a:rPr lang="it-IT" sz="2800" i="1" dirty="0" smtClean="0">
                <a:latin typeface="Arial"/>
                <a:cs typeface="Arial"/>
              </a:rPr>
              <a:t>standard professionali</a:t>
            </a:r>
            <a:endParaRPr lang="it-IT" sz="2800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4667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638744"/>
            <a:ext cx="8626492" cy="3539431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err="1" smtClean="0">
                <a:latin typeface="Arial"/>
                <a:cs typeface="Arial"/>
              </a:rPr>
              <a:t>…</a:t>
            </a:r>
            <a:r>
              <a:rPr lang="it-IT" sz="2800" b="1" dirty="0" smtClean="0">
                <a:latin typeface="Arial"/>
                <a:cs typeface="Arial"/>
              </a:rPr>
              <a:t> indipendente e obiettiva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…</a:t>
            </a:r>
            <a:endParaRPr lang="it-IT" sz="2800" b="1" dirty="0" smtClean="0">
              <a:latin typeface="Arial"/>
              <a:cs typeface="Arial"/>
            </a:endParaRPr>
          </a:p>
          <a:p>
            <a:pPr algn="just"/>
            <a:endParaRPr lang="it-IT" sz="2800" i="1" dirty="0" smtClean="0">
              <a:latin typeface="Arial"/>
              <a:cs typeface="Arial"/>
            </a:endParaRPr>
          </a:p>
          <a:p>
            <a:pPr algn="just"/>
            <a:r>
              <a:rPr lang="it-IT" sz="2800" dirty="0" smtClean="0">
                <a:latin typeface="Arial"/>
                <a:cs typeface="Arial"/>
              </a:rPr>
              <a:t>nell’indipendenza il focus è  sulla </a:t>
            </a:r>
            <a:r>
              <a:rPr lang="it-IT" sz="2800" i="1" dirty="0" smtClean="0">
                <a:latin typeface="Arial"/>
                <a:cs typeface="Arial"/>
              </a:rPr>
              <a:t>neutralità super </a:t>
            </a:r>
            <a:r>
              <a:rPr lang="it-IT" sz="2800" i="1" dirty="0" err="1" smtClean="0">
                <a:latin typeface="Arial"/>
                <a:cs typeface="Arial"/>
              </a:rPr>
              <a:t>partes</a:t>
            </a:r>
            <a:r>
              <a:rPr lang="it-IT" sz="2800" dirty="0" smtClean="0">
                <a:latin typeface="Arial"/>
                <a:cs typeface="Arial"/>
              </a:rPr>
              <a:t> dell’attività di </a:t>
            </a:r>
            <a:r>
              <a:rPr lang="it-IT" sz="2800" dirty="0" err="1" smtClean="0">
                <a:latin typeface="Arial"/>
                <a:cs typeface="Arial"/>
              </a:rPr>
              <a:t>internal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</a:p>
          <a:p>
            <a:pPr algn="just"/>
            <a:endParaRPr lang="it-IT" sz="2800" dirty="0" smtClean="0">
              <a:latin typeface="Arial"/>
              <a:cs typeface="Arial"/>
            </a:endParaRPr>
          </a:p>
          <a:p>
            <a:pPr algn="just"/>
            <a:r>
              <a:rPr lang="it-IT" sz="2800" dirty="0" smtClean="0">
                <a:latin typeface="Arial"/>
                <a:cs typeface="Arial"/>
              </a:rPr>
              <a:t>l’obiettività è un atteggiamento mentale di imparzialità e di assenza di preconcetti che consente di evitare conflitti di interesse</a:t>
            </a:r>
            <a:endParaRPr lang="it-IT" sz="2800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67084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46440"/>
            <a:ext cx="8626492" cy="5016758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err="1" smtClean="0">
                <a:latin typeface="Arial"/>
                <a:cs typeface="Arial"/>
              </a:rPr>
              <a:t>…</a:t>
            </a:r>
            <a:r>
              <a:rPr lang="it-IT" sz="2800" b="1" dirty="0" smtClean="0">
                <a:latin typeface="Arial"/>
                <a:cs typeface="Arial"/>
              </a:rPr>
              <a:t> di </a:t>
            </a:r>
            <a:r>
              <a:rPr lang="it-IT" sz="2800" b="1" dirty="0" err="1" smtClean="0">
                <a:latin typeface="Arial"/>
                <a:cs typeface="Arial"/>
              </a:rPr>
              <a:t>assurance</a:t>
            </a:r>
            <a:r>
              <a:rPr lang="it-IT" sz="2800" b="1" dirty="0" smtClean="0">
                <a:latin typeface="Arial"/>
                <a:cs typeface="Arial"/>
              </a:rPr>
              <a:t> e consulenza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…</a:t>
            </a:r>
            <a:endParaRPr lang="it-IT" sz="2800" b="1" dirty="0" smtClean="0">
              <a:latin typeface="Arial"/>
              <a:cs typeface="Arial"/>
            </a:endParaRPr>
          </a:p>
          <a:p>
            <a:pPr algn="just"/>
            <a:endParaRPr lang="it-IT" sz="2800" i="1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800" dirty="0" smtClean="0">
                <a:latin typeface="Arial"/>
                <a:cs typeface="Arial"/>
              </a:rPr>
              <a:t>con </a:t>
            </a:r>
            <a:r>
              <a:rPr lang="it-IT" sz="2800" i="1" dirty="0" err="1" smtClean="0">
                <a:latin typeface="Arial"/>
                <a:cs typeface="Arial"/>
              </a:rPr>
              <a:t>assurance</a:t>
            </a:r>
            <a:r>
              <a:rPr lang="it-IT" sz="2800" dirty="0" smtClean="0">
                <a:latin typeface="Arial"/>
                <a:cs typeface="Arial"/>
              </a:rPr>
              <a:t> si intende le attività indirizzate al miglioramento della qualità delle decisioni, grazie ad un incremento della qualità delle informazioni e/o dei contesti nei quali esse sono prodotte e/o utilizzate</a:t>
            </a:r>
            <a:endParaRPr lang="it-IT" sz="2400" dirty="0" smtClean="0">
              <a:latin typeface="Arial"/>
              <a:cs typeface="Arial"/>
            </a:endParaRPr>
          </a:p>
          <a:p>
            <a:pPr algn="ctr">
              <a:buClr>
                <a:srgbClr val="FF0000"/>
              </a:buClr>
              <a:buFont typeface="Wingdings" charset="2"/>
              <a:buChar char="§"/>
            </a:pPr>
            <a:r>
              <a:rPr lang="it-IT" sz="2400" i="1" dirty="0" smtClean="0">
                <a:latin typeface="Arial"/>
                <a:cs typeface="Arial"/>
              </a:rPr>
              <a:t> servizi di </a:t>
            </a:r>
            <a:r>
              <a:rPr lang="it-IT" sz="2400" i="1" dirty="0" err="1" smtClean="0">
                <a:latin typeface="Arial"/>
                <a:cs typeface="Arial"/>
              </a:rPr>
              <a:t>risk</a:t>
            </a:r>
            <a:r>
              <a:rPr lang="it-IT" sz="2400" i="1" dirty="0" smtClean="0">
                <a:latin typeface="Arial"/>
                <a:cs typeface="Arial"/>
              </a:rPr>
              <a:t> </a:t>
            </a:r>
            <a:r>
              <a:rPr lang="it-IT" sz="2400" i="1" dirty="0" err="1" smtClean="0">
                <a:latin typeface="Arial"/>
                <a:cs typeface="Arial"/>
              </a:rPr>
              <a:t>assesment</a:t>
            </a:r>
            <a:endParaRPr lang="it-IT" sz="2400" i="1" dirty="0" smtClean="0">
              <a:latin typeface="Arial"/>
              <a:cs typeface="Arial"/>
            </a:endParaRPr>
          </a:p>
          <a:p>
            <a:pPr algn="ctr">
              <a:buClr>
                <a:srgbClr val="FF0000"/>
              </a:buClr>
              <a:buFont typeface="Wingdings" charset="2"/>
              <a:buChar char="§"/>
            </a:pPr>
            <a:r>
              <a:rPr lang="it-IT" sz="2400" i="1" dirty="0" smtClean="0">
                <a:latin typeface="Arial"/>
                <a:cs typeface="Arial"/>
              </a:rPr>
              <a:t> servizi di business performance </a:t>
            </a:r>
            <a:r>
              <a:rPr lang="it-IT" sz="2400" i="1" dirty="0" err="1" smtClean="0">
                <a:latin typeface="Arial"/>
                <a:cs typeface="Arial"/>
              </a:rPr>
              <a:t>measurement</a:t>
            </a:r>
            <a:endParaRPr lang="it-IT" sz="2400" i="1" dirty="0" smtClean="0">
              <a:latin typeface="Arial"/>
              <a:cs typeface="Arial"/>
            </a:endParaRPr>
          </a:p>
          <a:p>
            <a:pPr algn="ctr">
              <a:buClr>
                <a:srgbClr val="FF0000"/>
              </a:buClr>
              <a:buFont typeface="Wingdings" charset="2"/>
              <a:buChar char="§"/>
            </a:pPr>
            <a:r>
              <a:rPr lang="it-IT" sz="2400" i="1" dirty="0" smtClean="0">
                <a:latin typeface="Arial"/>
                <a:cs typeface="Arial"/>
              </a:rPr>
              <a:t> servizi di assicurazione dell’affidabilità dei sistemi informativi</a:t>
            </a:r>
          </a:p>
          <a:p>
            <a:pPr algn="ctr">
              <a:buClr>
                <a:srgbClr val="FF0000"/>
              </a:buClr>
              <a:buFont typeface="Wingdings" charset="2"/>
              <a:buChar char="§"/>
            </a:pPr>
            <a:endParaRPr lang="it-IT" sz="2400" i="1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800" dirty="0" smtClean="0">
                <a:latin typeface="Arial"/>
                <a:cs typeface="Arial"/>
              </a:rPr>
              <a:t>con </a:t>
            </a:r>
            <a:r>
              <a:rPr lang="it-IT" sz="2800" i="1" dirty="0" smtClean="0">
                <a:latin typeface="Arial"/>
                <a:cs typeface="Arial"/>
              </a:rPr>
              <a:t>consulenza</a:t>
            </a:r>
            <a:r>
              <a:rPr lang="it-IT" sz="2800" dirty="0" smtClean="0">
                <a:latin typeface="Arial"/>
                <a:cs typeface="Arial"/>
              </a:rPr>
              <a:t> si intende la capacità di fornire risposte a concrete esigenze di gestione aziendale</a:t>
            </a:r>
            <a:r>
              <a:rPr lang="it-IT" sz="2800" i="1" dirty="0" smtClean="0"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7495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2185088"/>
            <a:ext cx="8626492" cy="2677656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err="1" smtClean="0">
                <a:latin typeface="Arial"/>
                <a:cs typeface="Arial"/>
              </a:rPr>
              <a:t>…</a:t>
            </a:r>
            <a:r>
              <a:rPr lang="it-IT" sz="2800" b="1" dirty="0" smtClean="0">
                <a:latin typeface="Arial"/>
                <a:cs typeface="Arial"/>
              </a:rPr>
              <a:t> finalizzata al miglioramento dell’efficacia e dell’efficienza dell’organizzazione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…</a:t>
            </a:r>
            <a:endParaRPr lang="it-IT" sz="2800" b="1" dirty="0" smtClean="0">
              <a:latin typeface="Arial"/>
              <a:cs typeface="Arial"/>
            </a:endParaRPr>
          </a:p>
          <a:p>
            <a:pPr algn="just"/>
            <a:endParaRPr lang="it-IT" sz="2800" i="1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800" dirty="0" smtClean="0">
                <a:latin typeface="Arial"/>
                <a:cs typeface="Arial"/>
              </a:rPr>
              <a:t>evidenzia l’evoluzione da </a:t>
            </a:r>
            <a:r>
              <a:rPr lang="it-IT" sz="2800" b="1" i="1" dirty="0" err="1" smtClean="0">
                <a:latin typeface="Arial"/>
                <a:cs typeface="Arial"/>
              </a:rPr>
              <a:t>financial</a:t>
            </a:r>
            <a:r>
              <a:rPr lang="it-IT" sz="2800" b="1" i="1" dirty="0" smtClean="0">
                <a:latin typeface="Arial"/>
                <a:cs typeface="Arial"/>
              </a:rPr>
              <a:t> auditing</a:t>
            </a:r>
            <a:r>
              <a:rPr lang="it-IT" sz="2800" dirty="0" smtClean="0">
                <a:latin typeface="Arial"/>
                <a:cs typeface="Arial"/>
              </a:rPr>
              <a:t> a </a:t>
            </a:r>
            <a:r>
              <a:rPr lang="it-IT" sz="2800" b="1" i="1" dirty="0" err="1" smtClean="0">
                <a:latin typeface="Arial"/>
                <a:cs typeface="Arial"/>
              </a:rPr>
              <a:t>operational</a:t>
            </a:r>
            <a:r>
              <a:rPr lang="it-IT" sz="2800" b="1" i="1" dirty="0" smtClean="0">
                <a:latin typeface="Arial"/>
                <a:cs typeface="Arial"/>
              </a:rPr>
              <a:t> auditing</a:t>
            </a:r>
            <a:r>
              <a:rPr lang="it-IT" sz="2800" dirty="0" smtClean="0">
                <a:latin typeface="Arial"/>
                <a:cs typeface="Arial"/>
              </a:rPr>
              <a:t> a </a:t>
            </a:r>
            <a:r>
              <a:rPr lang="it-IT" sz="2800" b="1" i="1" dirty="0" smtClean="0">
                <a:latin typeface="Arial"/>
                <a:cs typeface="Arial"/>
              </a:rPr>
              <a:t>management auditing</a:t>
            </a:r>
            <a:r>
              <a:rPr lang="it-IT" sz="2800" dirty="0" smtClean="0">
                <a:latin typeface="Arial"/>
                <a:cs typeface="Arial"/>
              </a:rPr>
              <a:t> avvenuta nell’attività di </a:t>
            </a:r>
            <a:r>
              <a:rPr lang="it-IT" sz="2800" dirty="0" err="1" smtClean="0">
                <a:latin typeface="Arial"/>
                <a:cs typeface="Arial"/>
              </a:rPr>
              <a:t>internal</a:t>
            </a:r>
            <a:r>
              <a:rPr lang="it-IT" sz="2800" dirty="0" smtClean="0">
                <a:latin typeface="Arial"/>
                <a:cs typeface="Arial"/>
              </a:rPr>
              <a:t> auditing</a:t>
            </a:r>
            <a:endParaRPr lang="it-IT" sz="2800" b="1" i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7495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DEFINIZIONE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A.I.I.A.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1999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728547"/>
            <a:ext cx="8626492" cy="3539431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err="1" smtClean="0">
                <a:latin typeface="Arial"/>
                <a:cs typeface="Arial"/>
              </a:rPr>
              <a:t>…</a:t>
            </a:r>
            <a:r>
              <a:rPr lang="it-IT" sz="2800" b="1" dirty="0" smtClean="0">
                <a:latin typeface="Arial"/>
                <a:cs typeface="Arial"/>
              </a:rPr>
              <a:t> finalizzato a valutare e migliorare i processi di controllo, gestione dei rischi e corporate governance</a:t>
            </a:r>
            <a:r>
              <a:rPr lang="it-IT" sz="2800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…</a:t>
            </a:r>
            <a:endParaRPr lang="it-IT" sz="2800" b="1" dirty="0" smtClean="0">
              <a:latin typeface="Arial"/>
              <a:cs typeface="Arial"/>
            </a:endParaRPr>
          </a:p>
          <a:p>
            <a:pPr algn="just"/>
            <a:endParaRPr lang="it-IT" sz="2800" i="1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800" dirty="0" smtClean="0">
                <a:latin typeface="Arial"/>
                <a:cs typeface="Arial"/>
              </a:rPr>
              <a:t>gli oggetti di </a:t>
            </a:r>
            <a:r>
              <a:rPr lang="it-IT" sz="2800" dirty="0" err="1" smtClean="0">
                <a:latin typeface="Arial"/>
                <a:cs typeface="Arial"/>
              </a:rPr>
              <a:t>audit</a:t>
            </a:r>
            <a:r>
              <a:rPr lang="it-IT" sz="2800" dirty="0" smtClean="0">
                <a:latin typeface="Arial"/>
                <a:cs typeface="Arial"/>
              </a:rPr>
              <a:t> sono:</a:t>
            </a:r>
          </a:p>
          <a:p>
            <a:pPr marL="514350" indent="-514350" algn="ctr"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 processi di controllo</a:t>
            </a:r>
          </a:p>
          <a:p>
            <a:pPr marL="514350" indent="-514350" algn="ctr"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 la gestione dei rischi</a:t>
            </a:r>
          </a:p>
          <a:p>
            <a:pPr marL="514350" indent="-514350" algn="ctr"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 la corporate governance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7495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orientamento professionale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530527"/>
            <a:ext cx="8626492" cy="523220"/>
          </a:xfrm>
          <a:prstGeom prst="rect">
            <a:avLst/>
          </a:prstGeom>
          <a:effectLst>
            <a:glow rad="228600">
              <a:schemeClr val="accent2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err="1" smtClean="0">
                <a:latin typeface="Arial"/>
                <a:cs typeface="Arial"/>
              </a:rPr>
              <a:t>framework</a:t>
            </a:r>
            <a:r>
              <a:rPr lang="it-IT" sz="2800" b="1" dirty="0" smtClean="0">
                <a:latin typeface="Arial"/>
                <a:cs typeface="Arial"/>
              </a:rPr>
              <a:t> </a:t>
            </a:r>
            <a:r>
              <a:rPr lang="it-IT" sz="2800" b="1" dirty="0" err="1" smtClean="0">
                <a:latin typeface="Arial"/>
                <a:cs typeface="Arial"/>
              </a:rPr>
              <a:t>A.I.I.A.</a:t>
            </a:r>
            <a:r>
              <a:rPr lang="it-IT" sz="2800" b="1" dirty="0" smtClean="0">
                <a:latin typeface="Arial"/>
                <a:cs typeface="Arial"/>
              </a:rPr>
              <a:t> - 1999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82521" y="5536448"/>
            <a:ext cx="8626492" cy="4616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definizione </a:t>
            </a:r>
            <a:r>
              <a:rPr lang="it-IT" sz="2400" b="1" dirty="0" err="1" smtClean="0">
                <a:latin typeface="Arial"/>
                <a:cs typeface="Arial"/>
              </a:rPr>
              <a:t>internal</a:t>
            </a:r>
            <a:r>
              <a:rPr lang="it-IT" sz="2400" b="1" dirty="0" smtClean="0">
                <a:latin typeface="Arial"/>
                <a:cs typeface="Arial"/>
              </a:rPr>
              <a:t> </a:t>
            </a:r>
            <a:r>
              <a:rPr lang="it-IT" sz="2400" b="1" dirty="0" err="1" smtClean="0">
                <a:latin typeface="Arial"/>
                <a:cs typeface="Arial"/>
              </a:rPr>
              <a:t>audit</a:t>
            </a:r>
            <a:endParaRPr lang="it-IT" sz="2400" b="1" dirty="0" smtClean="0"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53940" y="4781267"/>
            <a:ext cx="8083655" cy="4616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codice etico - deontologico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003965" y="4026086"/>
            <a:ext cx="7183605" cy="4616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standard della professione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330332" y="3270905"/>
            <a:ext cx="6530871" cy="4616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guide interpretative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772163" y="2515724"/>
            <a:ext cx="5647209" cy="4616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suggerimenti e best </a:t>
            </a:r>
            <a:r>
              <a:rPr lang="it-IT" sz="2400" b="1" dirty="0" err="1" smtClean="0">
                <a:latin typeface="Arial"/>
                <a:cs typeface="Arial"/>
              </a:rPr>
              <a:t>practice</a:t>
            </a:r>
            <a:endParaRPr lang="it-IT" sz="24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944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INTERNAL AUDITING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</a:b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evoluzione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82006"/>
            <a:ext cx="2895600" cy="365125"/>
          </a:xfrm>
        </p:spPr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82006"/>
            <a:ext cx="2133600" cy="365125"/>
          </a:xfrm>
        </p:spPr>
        <p:txBody>
          <a:bodyPr/>
          <a:lstStyle/>
          <a:p>
            <a:fld id="{29DDDD78-9F34-6D4B-9185-1F8CEAD87A73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773134" y="1712681"/>
            <a:ext cx="3332380" cy="4555093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it-IT" sz="2400" b="1" dirty="0" smtClean="0">
                <a:latin typeface="Arial"/>
                <a:cs typeface="Arial"/>
              </a:rPr>
              <a:t>management </a:t>
            </a:r>
          </a:p>
          <a:p>
            <a:pPr algn="ctr"/>
            <a:r>
              <a:rPr lang="it-IT" sz="2400" b="1" dirty="0" smtClean="0">
                <a:latin typeface="Arial"/>
                <a:cs typeface="Arial"/>
              </a:rPr>
              <a:t>auditing</a:t>
            </a:r>
          </a:p>
          <a:p>
            <a:pPr algn="just"/>
            <a:r>
              <a:rPr lang="it-IT" sz="2200" dirty="0" smtClean="0">
                <a:latin typeface="Arial"/>
                <a:cs typeface="Arial"/>
              </a:rPr>
              <a:t>accertare che l’azienda sia retta efficacemente e con validi criteri di direzione, mantenendo un’organizzazione efficiente e una gestione che rispetti i principi di economicità</a:t>
            </a:r>
          </a:p>
          <a:p>
            <a:pPr algn="just"/>
            <a:endParaRPr lang="it-IT" sz="2200" dirty="0" smtClean="0">
              <a:latin typeface="Arial"/>
              <a:cs typeface="Arial"/>
            </a:endParaRPr>
          </a:p>
          <a:p>
            <a:pPr algn="ctr"/>
            <a:r>
              <a:rPr lang="it-IT" sz="2000" i="1" dirty="0" smtClean="0">
                <a:latin typeface="Arial"/>
                <a:cs typeface="Arial"/>
              </a:rPr>
              <a:t>comprende </a:t>
            </a:r>
            <a:r>
              <a:rPr lang="it-IT" sz="2000" i="1" dirty="0" err="1" smtClean="0">
                <a:latin typeface="Arial"/>
                <a:cs typeface="Arial"/>
              </a:rPr>
              <a:t>financial</a:t>
            </a:r>
            <a:r>
              <a:rPr lang="it-IT" sz="2000" i="1" dirty="0" smtClean="0">
                <a:latin typeface="Arial"/>
                <a:cs typeface="Arial"/>
              </a:rPr>
              <a:t> e </a:t>
            </a:r>
            <a:r>
              <a:rPr lang="it-IT" sz="2000" i="1" dirty="0" err="1" smtClean="0">
                <a:latin typeface="Arial"/>
                <a:cs typeface="Arial"/>
              </a:rPr>
              <a:t>operational</a:t>
            </a:r>
            <a:r>
              <a:rPr lang="it-IT" sz="2000" i="1" dirty="0" smtClean="0">
                <a:latin typeface="Arial"/>
                <a:cs typeface="Arial"/>
              </a:rPr>
              <a:t> auditing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642810" y="1712681"/>
            <a:ext cx="3079007" cy="3877984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it-IT" sz="2400" b="1" dirty="0" err="1" smtClean="0">
                <a:latin typeface="Arial"/>
                <a:cs typeface="Arial"/>
              </a:rPr>
              <a:t>operational</a:t>
            </a:r>
            <a:r>
              <a:rPr lang="it-IT" sz="2400" b="1" dirty="0" smtClean="0">
                <a:latin typeface="Arial"/>
                <a:cs typeface="Arial"/>
              </a:rPr>
              <a:t> auditing</a:t>
            </a:r>
          </a:p>
          <a:p>
            <a:pPr algn="just"/>
            <a:r>
              <a:rPr lang="it-IT" sz="2200" dirty="0" smtClean="0">
                <a:latin typeface="Arial"/>
                <a:cs typeface="Arial"/>
              </a:rPr>
              <a:t>migliorare i sistemi di controllo interno volti a garantire l’efficacia e l’efficienza dei sotto sistemi operativi e amministrativi aziendali</a:t>
            </a:r>
          </a:p>
          <a:p>
            <a:pPr algn="just"/>
            <a:endParaRPr lang="it-IT" sz="2200" dirty="0" smtClean="0">
              <a:latin typeface="Arial"/>
              <a:cs typeface="Arial"/>
            </a:endParaRPr>
          </a:p>
          <a:p>
            <a:pPr algn="ctr"/>
            <a:r>
              <a:rPr lang="it-IT" sz="2000" i="1" dirty="0" smtClean="0">
                <a:latin typeface="Arial"/>
                <a:cs typeface="Arial"/>
              </a:rPr>
              <a:t>comprende </a:t>
            </a:r>
            <a:r>
              <a:rPr lang="it-IT" sz="2000" i="1" dirty="0" err="1" smtClean="0">
                <a:latin typeface="Arial"/>
                <a:cs typeface="Arial"/>
              </a:rPr>
              <a:t>financial</a:t>
            </a:r>
            <a:r>
              <a:rPr lang="it-IT" sz="2000" i="1" dirty="0" smtClean="0">
                <a:latin typeface="Arial"/>
                <a:cs typeface="Arial"/>
              </a:rPr>
              <a:t> auditing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1319" y="1712681"/>
            <a:ext cx="2463201" cy="3539430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it-IT" sz="2400" b="1" dirty="0" err="1" smtClean="0">
                <a:latin typeface="Arial"/>
                <a:cs typeface="Arial"/>
              </a:rPr>
              <a:t>financial</a:t>
            </a:r>
            <a:r>
              <a:rPr lang="it-IT" sz="2400" b="1" dirty="0" smtClean="0">
                <a:latin typeface="Arial"/>
                <a:cs typeface="Arial"/>
              </a:rPr>
              <a:t> auditing</a:t>
            </a:r>
          </a:p>
          <a:p>
            <a:pPr algn="just"/>
            <a:r>
              <a:rPr lang="it-IT" sz="2200" dirty="0" smtClean="0">
                <a:latin typeface="Arial"/>
                <a:cs typeface="Arial"/>
              </a:rPr>
              <a:t>accertare se esiste e se è attivo un sistema di controllo interno capace di valutare l’attendibilità delle informazioni per il bilancio</a:t>
            </a:r>
          </a:p>
        </p:txBody>
      </p:sp>
      <p:sp>
        <p:nvSpPr>
          <p:cNvPr id="13" name="Freccia ad arco 12"/>
          <p:cNvSpPr/>
          <p:nvPr/>
        </p:nvSpPr>
        <p:spPr>
          <a:xfrm rot="21224832">
            <a:off x="996644" y="687790"/>
            <a:ext cx="2989200" cy="1793081"/>
          </a:xfrm>
          <a:prstGeom prst="circularArrow">
            <a:avLst>
              <a:gd name="adj1" fmla="val 6618"/>
              <a:gd name="adj2" fmla="val 1089582"/>
              <a:gd name="adj3" fmla="val 21110023"/>
              <a:gd name="adj4" fmla="val 10859026"/>
              <a:gd name="adj5" fmla="val 14000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Freccia ad arco 13"/>
          <p:cNvSpPr/>
          <p:nvPr/>
        </p:nvSpPr>
        <p:spPr>
          <a:xfrm rot="21224832">
            <a:off x="4707378" y="614417"/>
            <a:ext cx="2989200" cy="1942330"/>
          </a:xfrm>
          <a:prstGeom prst="circularArrow">
            <a:avLst>
              <a:gd name="adj1" fmla="val 6618"/>
              <a:gd name="adj2" fmla="val 1089582"/>
              <a:gd name="adj3" fmla="val 21110023"/>
              <a:gd name="adj4" fmla="val 10859026"/>
              <a:gd name="adj5" fmla="val 14000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74956"/>
            <a:ext cx="9144000" cy="110781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FINANCIAL AUDITING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359216"/>
            <a:ext cx="8626492" cy="4278094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2800" b="1" dirty="0" smtClean="0">
                <a:latin typeface="Arial"/>
                <a:cs typeface="Arial"/>
              </a:rPr>
              <a:t>l’</a:t>
            </a:r>
            <a:r>
              <a:rPr lang="it-IT" sz="2800" b="1" dirty="0" err="1" smtClean="0">
                <a:latin typeface="Arial"/>
                <a:cs typeface="Arial"/>
              </a:rPr>
              <a:t>internal</a:t>
            </a:r>
            <a:r>
              <a:rPr lang="it-IT" sz="2800" b="1" dirty="0" smtClean="0">
                <a:latin typeface="Arial"/>
                <a:cs typeface="Arial"/>
              </a:rPr>
              <a:t> auditor ha il compito di verificare</a:t>
            </a:r>
            <a:r>
              <a:rPr lang="it-IT" sz="2800" dirty="0" smtClean="0">
                <a:latin typeface="Arial"/>
                <a:cs typeface="Arial"/>
              </a:rPr>
              <a:t>:</a:t>
            </a:r>
          </a:p>
          <a:p>
            <a:pPr algn="ctr"/>
            <a:endParaRPr lang="it-IT" sz="2800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l’adeguatezza e la corretta applicazione del sistema di controlli interni aventi contenuto amministrativo contabile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l’attendibilità delle informazioni rilevanti per i processi decisionali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la conformità degli obiettivi assegnati alle politiche aziendali e il grado di perseguimento 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endParaRPr lang="it-IT" sz="2400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400" dirty="0" smtClean="0">
                <a:latin typeface="Arial"/>
                <a:cs typeface="Arial"/>
              </a:rPr>
              <a:t>nell’ambito dell’attività di </a:t>
            </a:r>
            <a:r>
              <a:rPr lang="it-IT" sz="2400" dirty="0" err="1" smtClean="0">
                <a:latin typeface="Arial"/>
                <a:cs typeface="Arial"/>
              </a:rPr>
              <a:t>financial</a:t>
            </a:r>
            <a:r>
              <a:rPr lang="it-IT" sz="2400" dirty="0" smtClean="0">
                <a:latin typeface="Arial"/>
                <a:cs typeface="Arial"/>
              </a:rPr>
              <a:t> auditing si realizza una stretta collaborazione con i revisori esterni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904</Words>
  <Application>Microsoft Macintosh PowerPoint</Application>
  <PresentationFormat>Presentazione su schermo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INTERNAL AUDITING DEFINIZIONE A.I.I.A. 1999</vt:lpstr>
      <vt:lpstr>INTERNAL AUDITING DEFINIZIONE A.I.I.A. 1999</vt:lpstr>
      <vt:lpstr>INTERNAL AUDITING DEFINIZIONE A.I.I.A. 1999</vt:lpstr>
      <vt:lpstr>INTERNAL AUDITING DEFINIZIONE A.I.I.A. 1999</vt:lpstr>
      <vt:lpstr>INTERNAL AUDITING DEFINIZIONE A.I.I.A. 1999</vt:lpstr>
      <vt:lpstr>INTERNAL AUDITING DEFINIZIONE A.I.I.A. 1999</vt:lpstr>
      <vt:lpstr>INTERNAL AUDITING orientamento professionale</vt:lpstr>
      <vt:lpstr>INTERNAL AUDITING evoluzione</vt:lpstr>
      <vt:lpstr>FINANCIAL AUDITING</vt:lpstr>
      <vt:lpstr>OPERATIONAL AUDITING</vt:lpstr>
      <vt:lpstr>OPERATIONAL AUDITING e CONTROLLO DI GESTIONE elementi distintivi</vt:lpstr>
      <vt:lpstr>MANAGEMENT AUDITING</vt:lpstr>
      <vt:lpstr>INTERNAL AUDITING</vt:lpstr>
      <vt:lpstr>INTERNAL AUDITING</vt:lpstr>
      <vt:lpstr>INTERNAL AUDITING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Bettina Campedelli</dc:creator>
  <cp:lastModifiedBy>Bettina Campedelli</cp:lastModifiedBy>
  <cp:revision>81</cp:revision>
  <dcterms:created xsi:type="dcterms:W3CDTF">2012-08-03T15:58:20Z</dcterms:created>
  <dcterms:modified xsi:type="dcterms:W3CDTF">2013-07-01T08:51:42Z</dcterms:modified>
</cp:coreProperties>
</file>