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64" r:id="rId2"/>
    <p:sldId id="317" r:id="rId3"/>
    <p:sldId id="326" r:id="rId4"/>
    <p:sldId id="319" r:id="rId5"/>
    <p:sldId id="320" r:id="rId6"/>
    <p:sldId id="332" r:id="rId7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074ADF9-0D11-4943-B5A5-DA1E5CF58C7A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56B2248-23B0-46FE-82A3-7DF022B81E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9944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E49993F-0E3E-482B-9ECB-C5608A8C7CAE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257362A-D577-47E6-9DED-EB4BE54BF5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46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smtClean="0"/>
              <a:t>Da stampare 20 copie</a:t>
            </a:r>
          </a:p>
        </p:txBody>
      </p:sp>
      <p:sp>
        <p:nvSpPr>
          <p:cNvPr id="163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4763" indent="-30952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38098" indent="-24762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33337" indent="-24762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228576" indent="-24762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723815" indent="-2476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219054" indent="-2476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714293" indent="-2476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209532" indent="-2476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09040C-559D-4140-A638-581422F76431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B96-936A-4B0D-93BD-6A10EE1698DD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233E-4263-48AE-8385-8CC658DC5A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B96-936A-4B0D-93BD-6A10EE1698DD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233E-4263-48AE-8385-8CC658DC5A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B96-936A-4B0D-93BD-6A10EE1698DD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233E-4263-48AE-8385-8CC658DC5A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B96-936A-4B0D-93BD-6A10EE1698DD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233E-4263-48AE-8385-8CC658DC5A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B96-936A-4B0D-93BD-6A10EE1698DD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233E-4263-48AE-8385-8CC658DC5A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B96-936A-4B0D-93BD-6A10EE1698DD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233E-4263-48AE-8385-8CC658DC5A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B96-936A-4B0D-93BD-6A10EE1698DD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233E-4263-48AE-8385-8CC658DC5A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B96-936A-4B0D-93BD-6A10EE1698DD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233E-4263-48AE-8385-8CC658DC5A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B96-936A-4B0D-93BD-6A10EE1698DD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233E-4263-48AE-8385-8CC658DC5A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B96-936A-4B0D-93BD-6A10EE1698DD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233E-4263-48AE-8385-8CC658DC5A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B96-936A-4B0D-93BD-6A10EE1698DD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EC233E-4263-48AE-8385-8CC658DC5A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3A3B96-936A-4B0D-93BD-6A10EE1698DD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EC233E-4263-48AE-8385-8CC658DC5A1C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/>
          </a:bodyPr>
          <a:lstStyle/>
          <a:p>
            <a:r>
              <a:rPr lang="it-IT" b="1" dirty="0"/>
              <a:t>La struttura del business </a:t>
            </a:r>
            <a:r>
              <a:rPr lang="it-IT" b="1" dirty="0" err="1"/>
              <a:t>plan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555576"/>
            <a:ext cx="8686800" cy="52578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t-IT" i="1" dirty="0" smtClean="0"/>
              <a:t>Cos’è il business </a:t>
            </a:r>
            <a:r>
              <a:rPr lang="it-IT" i="1" dirty="0" err="1" smtClean="0"/>
              <a:t>plan</a:t>
            </a:r>
            <a:r>
              <a:rPr lang="it-IT" i="1" dirty="0" smtClean="0"/>
              <a:t>? Arco temporale di riferimento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i="1" dirty="0" smtClean="0"/>
              <a:t>A cosa serve?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i="1" dirty="0" smtClean="0"/>
              <a:t>Come è fatto?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i="1" dirty="0" smtClean="0"/>
              <a:t>Executive </a:t>
            </a:r>
            <a:r>
              <a:rPr lang="it-IT" i="1" dirty="0" err="1" smtClean="0"/>
              <a:t>summary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i="1" dirty="0"/>
              <a:t>Business </a:t>
            </a:r>
            <a:r>
              <a:rPr lang="it-IT" i="1" dirty="0" smtClean="0"/>
              <a:t>idea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i="1" dirty="0" err="1"/>
              <a:t>Values</a:t>
            </a:r>
            <a:r>
              <a:rPr lang="it-IT" i="1" dirty="0"/>
              <a:t>, vision, </a:t>
            </a:r>
            <a:r>
              <a:rPr lang="it-IT" i="1" dirty="0" err="1"/>
              <a:t>mission</a:t>
            </a:r>
            <a:r>
              <a:rPr lang="it-IT" i="1" dirty="0"/>
              <a:t>, </a:t>
            </a:r>
            <a:r>
              <a:rPr lang="it-IT" i="1" dirty="0" err="1" smtClean="0"/>
              <a:t>strategy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i="1" dirty="0"/>
              <a:t>Profilo del </a:t>
            </a:r>
            <a:r>
              <a:rPr lang="it-IT" i="1" dirty="0" smtClean="0"/>
              <a:t>mercato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i="1" dirty="0"/>
              <a:t>Analisi della </a:t>
            </a:r>
            <a:r>
              <a:rPr lang="it-IT" i="1" dirty="0" smtClean="0"/>
              <a:t>concorrenza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i="1" dirty="0"/>
              <a:t>Punti di forza e debolezza, minacce ed </a:t>
            </a:r>
            <a:r>
              <a:rPr lang="it-IT" i="1" dirty="0" smtClean="0"/>
              <a:t>opportunità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i="1" dirty="0"/>
              <a:t>Tecnologia e processo </a:t>
            </a:r>
            <a:r>
              <a:rPr lang="it-IT" i="1" dirty="0" smtClean="0"/>
              <a:t>produttivo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i="1" dirty="0"/>
              <a:t>Organizzazione e </a:t>
            </a:r>
            <a:r>
              <a:rPr lang="it-IT" i="1" dirty="0" smtClean="0"/>
              <a:t>management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i="1" dirty="0"/>
              <a:t>Valutazioni economico finanziarie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Linee del business </a:t>
            </a:r>
            <a:r>
              <a:rPr lang="it-IT" dirty="0" err="1" smtClean="0"/>
              <a:t>plan</a:t>
            </a:r>
            <a:r>
              <a:rPr lang="it-IT" dirty="0" smtClean="0"/>
              <a:t> di </a:t>
            </a:r>
            <a:r>
              <a:rPr lang="it-IT" dirty="0" err="1" smtClean="0"/>
              <a:t>Tucker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Business idea</a:t>
            </a:r>
            <a:r>
              <a:rPr lang="it-IT" dirty="0" smtClean="0"/>
              <a:t>: l’auto di domani oggi</a:t>
            </a:r>
          </a:p>
          <a:p>
            <a:r>
              <a:rPr lang="it-IT" b="1" dirty="0" smtClean="0"/>
              <a:t>Valori</a:t>
            </a:r>
            <a:r>
              <a:rPr lang="it-IT" dirty="0" smtClean="0"/>
              <a:t>: umiltà, curiosità, rispetto, generosità, utopia, tenacia, cultura del noi, lealtà, entusiasmo, appartenenza, impegno, costruire un mondo migliore</a:t>
            </a:r>
          </a:p>
          <a:p>
            <a:r>
              <a:rPr lang="it-IT" b="1" dirty="0" smtClean="0"/>
              <a:t>Vision</a:t>
            </a:r>
            <a:r>
              <a:rPr lang="it-IT" dirty="0" smtClean="0"/>
              <a:t>: fede in un obiettivo che arreca vantaggi non solo a sé con la vocazione ad aiutare gli altri a vivere meglio</a:t>
            </a:r>
          </a:p>
          <a:p>
            <a:r>
              <a:rPr lang="it-IT" b="1" dirty="0" err="1" smtClean="0"/>
              <a:t>Mission</a:t>
            </a:r>
            <a:r>
              <a:rPr lang="it-IT" dirty="0" smtClean="0"/>
              <a:t>: dare agli americani l’auto sicura</a:t>
            </a:r>
          </a:p>
          <a:p>
            <a:r>
              <a:rPr lang="it-IT" b="1" dirty="0" smtClean="0"/>
              <a:t>Strategia</a:t>
            </a:r>
            <a:r>
              <a:rPr lang="it-IT" dirty="0" smtClean="0"/>
              <a:t>: innovazione radicale con profonda differenziazione del prodotto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 smtClean="0"/>
              <a:t>Profilo del mercato</a:t>
            </a:r>
            <a:r>
              <a:rPr lang="it-IT" dirty="0" smtClean="0"/>
              <a:t>: </a:t>
            </a:r>
            <a:r>
              <a:rPr lang="it-IT" dirty="0" err="1" smtClean="0"/>
              <a:t>mercato</a:t>
            </a:r>
            <a:r>
              <a:rPr lang="it-IT" dirty="0" smtClean="0"/>
              <a:t> in crescita proiettato alla ricerca di un’auto nuova, utile, funzionale, bella</a:t>
            </a:r>
          </a:p>
          <a:p>
            <a:r>
              <a:rPr lang="it-IT" b="1" dirty="0" smtClean="0"/>
              <a:t>Analisi della concorrenza</a:t>
            </a:r>
            <a:r>
              <a:rPr lang="it-IT" dirty="0" smtClean="0"/>
              <a:t>: mercato oligopolistico controllato da tre imprese, Ford, </a:t>
            </a:r>
            <a:r>
              <a:rPr lang="it-IT" dirty="0" err="1" smtClean="0"/>
              <a:t>General</a:t>
            </a:r>
            <a:r>
              <a:rPr lang="it-IT" dirty="0" smtClean="0"/>
              <a:t> </a:t>
            </a:r>
            <a:r>
              <a:rPr lang="it-IT" dirty="0" err="1" smtClean="0"/>
              <a:t>Motors</a:t>
            </a:r>
            <a:r>
              <a:rPr lang="it-IT" dirty="0" smtClean="0"/>
              <a:t>, Chrysler, </a:t>
            </a:r>
          </a:p>
          <a:p>
            <a:r>
              <a:rPr lang="it-IT" b="1" dirty="0" smtClean="0"/>
              <a:t>Punti di forza e debolezza</a:t>
            </a:r>
            <a:r>
              <a:rPr lang="it-IT" dirty="0" smtClean="0"/>
              <a:t>: rinvio a schema</a:t>
            </a:r>
          </a:p>
          <a:p>
            <a:r>
              <a:rPr lang="it-IT" b="1" dirty="0" smtClean="0"/>
              <a:t>Tecnologia e processo produttivo</a:t>
            </a:r>
            <a:r>
              <a:rPr lang="it-IT" dirty="0" smtClean="0"/>
              <a:t>: artigianale integrato</a:t>
            </a:r>
          </a:p>
          <a:p>
            <a:r>
              <a:rPr lang="it-IT" b="1" dirty="0" smtClean="0"/>
              <a:t>Organizzazione  e management</a:t>
            </a:r>
            <a:r>
              <a:rPr lang="it-IT" dirty="0" smtClean="0"/>
              <a:t>: familiare con inserimento di esperti</a:t>
            </a:r>
          </a:p>
          <a:p>
            <a:r>
              <a:rPr lang="it-IT" b="1" dirty="0" smtClean="0"/>
              <a:t>Valutazioni economico finanziarie</a:t>
            </a:r>
            <a:r>
              <a:rPr lang="it-IT" dirty="0" smtClean="0"/>
              <a:t>: </a:t>
            </a:r>
            <a:r>
              <a:rPr lang="it-IT" dirty="0" err="1" smtClean="0"/>
              <a:t>crowd</a:t>
            </a:r>
            <a:r>
              <a:rPr lang="it-IT" dirty="0" smtClean="0"/>
              <a:t> </a:t>
            </a:r>
            <a:r>
              <a:rPr lang="it-IT" dirty="0" err="1" smtClean="0"/>
              <a:t>funding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Swot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r>
              <a:rPr lang="it-IT" dirty="0" smtClean="0"/>
              <a:t>, </a:t>
            </a:r>
            <a:r>
              <a:rPr lang="it-IT" dirty="0" err="1" smtClean="0"/>
              <a:t>Strengths</a:t>
            </a:r>
            <a:r>
              <a:rPr lang="it-IT" dirty="0" smtClean="0"/>
              <a:t>,</a:t>
            </a:r>
            <a:r>
              <a:rPr lang="it-IT" dirty="0" err="1" smtClean="0"/>
              <a:t>Weaknesses</a:t>
            </a:r>
            <a:r>
              <a:rPr lang="it-IT" dirty="0" smtClean="0"/>
              <a:t>,</a:t>
            </a:r>
            <a:r>
              <a:rPr lang="it-IT" dirty="0" err="1" smtClean="0"/>
              <a:t>Opportunities</a:t>
            </a:r>
            <a:r>
              <a:rPr lang="it-IT" dirty="0" smtClean="0"/>
              <a:t>, </a:t>
            </a:r>
            <a:r>
              <a:rPr lang="it-IT" dirty="0" err="1" smtClean="0"/>
              <a:t>Threats</a:t>
            </a:r>
            <a:r>
              <a:rPr lang="it-IT" dirty="0" smtClean="0"/>
              <a:t> (R.G. Scavo)</a:t>
            </a:r>
            <a:endParaRPr lang="it-IT" dirty="0"/>
          </a:p>
        </p:txBody>
      </p:sp>
      <p:grpSp>
        <p:nvGrpSpPr>
          <p:cNvPr id="4" name="Gruppo 1"/>
          <p:cNvGrpSpPr>
            <a:grpSpLocks noGrp="1"/>
          </p:cNvGrpSpPr>
          <p:nvPr/>
        </p:nvGrpSpPr>
        <p:grpSpPr bwMode="auto">
          <a:xfrm>
            <a:off x="457200" y="1935163"/>
            <a:ext cx="8229600" cy="4389437"/>
            <a:chOff x="657921" y="1110258"/>
            <a:chExt cx="6793841" cy="5354662"/>
          </a:xfrm>
        </p:grpSpPr>
        <p:sp>
          <p:nvSpPr>
            <p:cNvPr id="5" name="Rettangolo 4"/>
            <p:cNvSpPr/>
            <p:nvPr/>
          </p:nvSpPr>
          <p:spPr>
            <a:xfrm>
              <a:off x="1064568" y="1521768"/>
              <a:ext cx="3168352" cy="24482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16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S</a:t>
              </a:r>
              <a:endPara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endParaRPr>
            </a:p>
          </p:txBody>
        </p:sp>
        <p:sp>
          <p:nvSpPr>
            <p:cNvPr id="6" name="Rettangolo 5"/>
            <p:cNvSpPr/>
            <p:nvPr/>
          </p:nvSpPr>
          <p:spPr>
            <a:xfrm>
              <a:off x="1064568" y="4016648"/>
              <a:ext cx="3168352" cy="244827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16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O</a:t>
              </a:r>
            </a:p>
          </p:txBody>
        </p:sp>
        <p:sp>
          <p:nvSpPr>
            <p:cNvPr id="7" name="Rettangolo 6"/>
            <p:cNvSpPr/>
            <p:nvPr/>
          </p:nvSpPr>
          <p:spPr>
            <a:xfrm>
              <a:off x="4283410" y="4016648"/>
              <a:ext cx="3168352" cy="244827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16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T</a:t>
              </a:r>
            </a:p>
          </p:txBody>
        </p:sp>
        <p:sp>
          <p:nvSpPr>
            <p:cNvPr id="8" name="Rettangolo 7"/>
            <p:cNvSpPr/>
            <p:nvPr/>
          </p:nvSpPr>
          <p:spPr>
            <a:xfrm>
              <a:off x="4283410" y="1521768"/>
              <a:ext cx="3168352" cy="24482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16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W</a:t>
              </a:r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1064282" y="1110258"/>
              <a:ext cx="3168343" cy="369889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b="1" dirty="0">
                  <a:solidFill>
                    <a:schemeClr val="bg1">
                      <a:lumMod val="50000"/>
                    </a:schemeClr>
                  </a:solidFill>
                  <a:cs typeface="Arial" pitchFamily="34" charset="0"/>
                </a:rPr>
                <a:t>Positivo</a:t>
              </a: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4283419" y="1110258"/>
              <a:ext cx="3168343" cy="369889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b="1" dirty="0">
                  <a:solidFill>
                    <a:schemeClr val="bg1">
                      <a:lumMod val="50000"/>
                    </a:schemeClr>
                  </a:solidFill>
                  <a:cs typeface="Arial" pitchFamily="34" charset="0"/>
                </a:rPr>
                <a:t>Negativo</a:t>
              </a:r>
            </a:p>
          </p:txBody>
        </p:sp>
        <p:sp>
          <p:nvSpPr>
            <p:cNvPr id="11" name="CasellaDiTesto 10"/>
            <p:cNvSpPr txBox="1"/>
            <p:nvPr/>
          </p:nvSpPr>
          <p:spPr>
            <a:xfrm rot="16200000">
              <a:off x="-381122" y="2547765"/>
              <a:ext cx="2447936" cy="369851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b="1" dirty="0">
                  <a:solidFill>
                    <a:schemeClr val="bg1">
                      <a:lumMod val="50000"/>
                    </a:schemeClr>
                  </a:solidFill>
                  <a:cs typeface="Arial" pitchFamily="34" charset="0"/>
                </a:rPr>
                <a:t>Interno</a:t>
              </a:r>
            </a:p>
          </p:txBody>
        </p:sp>
        <p:sp>
          <p:nvSpPr>
            <p:cNvPr id="12" name="CasellaDiTesto 11"/>
            <p:cNvSpPr txBox="1"/>
            <p:nvPr/>
          </p:nvSpPr>
          <p:spPr>
            <a:xfrm rot="16200000">
              <a:off x="-381122" y="5043326"/>
              <a:ext cx="2447936" cy="369851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b="1" dirty="0">
                  <a:solidFill>
                    <a:schemeClr val="bg1">
                      <a:lumMod val="50000"/>
                    </a:schemeClr>
                  </a:solidFill>
                  <a:cs typeface="Arial" pitchFamily="34" charset="0"/>
                </a:rPr>
                <a:t>Esterno</a:t>
              </a:r>
            </a:p>
          </p:txBody>
        </p:sp>
        <p:sp>
          <p:nvSpPr>
            <p:cNvPr id="13" name="CasellaDiTesto 27"/>
            <p:cNvSpPr txBox="1">
              <a:spLocks noChangeArrowheads="1"/>
            </p:cNvSpPr>
            <p:nvPr/>
          </p:nvSpPr>
          <p:spPr bwMode="auto">
            <a:xfrm>
              <a:off x="1064568" y="1548408"/>
              <a:ext cx="3117552" cy="2446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 err="1"/>
                <a:t>Know</a:t>
              </a:r>
              <a:r>
                <a:rPr lang="it-IT" sz="1600" b="1" dirty="0"/>
                <a:t> </a:t>
              </a:r>
              <a:r>
                <a:rPr lang="it-IT" sz="1600" b="1" dirty="0" err="1"/>
                <a:t>how</a:t>
              </a:r>
              <a:endParaRPr lang="it-IT" sz="1600" b="1" dirty="0"/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/>
                <a:t>Brevetti e licenze</a:t>
              </a:r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/>
                <a:t>Tecnologie innovative di proprietà</a:t>
              </a:r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/>
                <a:t>Rete di rivenditori/fornitori forte</a:t>
              </a:r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 err="1"/>
                <a:t>Brand</a:t>
              </a:r>
              <a:r>
                <a:rPr lang="it-IT" sz="1600" b="1" dirty="0"/>
                <a:t> </a:t>
              </a:r>
              <a:r>
                <a:rPr lang="it-IT" sz="1600" b="1" dirty="0" err="1"/>
                <a:t>image</a:t>
              </a:r>
              <a:r>
                <a:rPr lang="it-IT" sz="1600" b="1" dirty="0"/>
                <a:t> forte</a:t>
              </a:r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/>
                <a:t>Alleanze competitive</a:t>
              </a:r>
            </a:p>
          </p:txBody>
        </p:sp>
        <p:sp>
          <p:nvSpPr>
            <p:cNvPr id="14" name="CasellaDiTesto 28"/>
            <p:cNvSpPr txBox="1">
              <a:spLocks noChangeArrowheads="1"/>
            </p:cNvSpPr>
            <p:nvPr/>
          </p:nvSpPr>
          <p:spPr bwMode="auto">
            <a:xfrm>
              <a:off x="4279404" y="1548408"/>
              <a:ext cx="3117552" cy="2200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/>
                <a:t>Risorse inadeguate</a:t>
              </a:r>
            </a:p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/>
                <a:t>Brand image debole</a:t>
              </a:r>
            </a:p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/>
                <a:t>Carenze gestionali</a:t>
              </a:r>
            </a:p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/>
                <a:t>Rete di rivenditori/fornitori debole</a:t>
              </a:r>
            </a:p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/>
                <a:t>Tecnologie/strutture obsolete</a:t>
              </a:r>
            </a:p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/>
                <a:t>Costi unitari elevati</a:t>
              </a:r>
            </a:p>
          </p:txBody>
        </p:sp>
        <p:sp>
          <p:nvSpPr>
            <p:cNvPr id="15" name="CasellaDiTesto 14"/>
            <p:cNvSpPr txBox="1">
              <a:spLocks noChangeArrowheads="1"/>
            </p:cNvSpPr>
            <p:nvPr/>
          </p:nvSpPr>
          <p:spPr bwMode="auto">
            <a:xfrm>
              <a:off x="1064568" y="4006512"/>
              <a:ext cx="3117552" cy="2200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/>
                <a:t>Aumento della domanda</a:t>
              </a:r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/>
                <a:t>Espansione in nuovi mercati </a:t>
              </a:r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/>
                <a:t>Integrazione verticale</a:t>
              </a:r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/>
                <a:t>Acquisizione di tecnologie innovative protette da brevetto</a:t>
              </a:r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/>
                <a:t>Acquisizione di know how</a:t>
              </a:r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endParaRPr lang="it-IT" sz="1600" b="1"/>
            </a:p>
          </p:txBody>
        </p:sp>
        <p:sp>
          <p:nvSpPr>
            <p:cNvPr id="16" name="CasellaDiTesto 15"/>
            <p:cNvSpPr txBox="1">
              <a:spLocks noChangeArrowheads="1"/>
            </p:cNvSpPr>
            <p:nvPr/>
          </p:nvSpPr>
          <p:spPr bwMode="auto">
            <a:xfrm>
              <a:off x="4279404" y="4006512"/>
              <a:ext cx="3117552" cy="2046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/>
                <a:t>New entrants</a:t>
              </a:r>
            </a:p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/>
                <a:t>Cambiamento dei gusti del consumatore e shift verso altri prodotti</a:t>
              </a:r>
            </a:p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/>
                <a:t>Fenomeni sociali (guerre, ecologia,…)</a:t>
              </a:r>
            </a:p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/>
                <a:t>Riforme normative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Swot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r>
              <a:rPr lang="it-IT" dirty="0" smtClean="0"/>
              <a:t>, </a:t>
            </a:r>
            <a:r>
              <a:rPr lang="it-IT" dirty="0" err="1" smtClean="0"/>
              <a:t>Strengths</a:t>
            </a:r>
            <a:r>
              <a:rPr lang="it-IT" dirty="0" smtClean="0"/>
              <a:t>,</a:t>
            </a:r>
            <a:r>
              <a:rPr lang="it-IT" dirty="0" err="1" smtClean="0"/>
              <a:t>Weaknesses</a:t>
            </a:r>
            <a:r>
              <a:rPr lang="it-IT" dirty="0" smtClean="0"/>
              <a:t>,</a:t>
            </a:r>
            <a:r>
              <a:rPr lang="it-IT" dirty="0" err="1" smtClean="0"/>
              <a:t>Opportunities</a:t>
            </a:r>
            <a:r>
              <a:rPr lang="it-IT" dirty="0" smtClean="0"/>
              <a:t>, </a:t>
            </a:r>
            <a:r>
              <a:rPr lang="it-IT" dirty="0" err="1" smtClean="0"/>
              <a:t>Threats</a:t>
            </a:r>
            <a:r>
              <a:rPr lang="it-IT" dirty="0" smtClean="0"/>
              <a:t> (</a:t>
            </a:r>
            <a:r>
              <a:rPr lang="it-IT" dirty="0" err="1" smtClean="0"/>
              <a:t>Tucker</a:t>
            </a:r>
            <a:r>
              <a:rPr lang="it-IT" dirty="0" smtClean="0"/>
              <a:t>) R.G. Scavo</a:t>
            </a:r>
            <a:endParaRPr lang="it-IT" dirty="0"/>
          </a:p>
        </p:txBody>
      </p:sp>
      <p:grpSp>
        <p:nvGrpSpPr>
          <p:cNvPr id="3" name="Gruppo 1"/>
          <p:cNvGrpSpPr>
            <a:grpSpLocks noGrp="1"/>
          </p:cNvGrpSpPr>
          <p:nvPr/>
        </p:nvGrpSpPr>
        <p:grpSpPr bwMode="auto">
          <a:xfrm>
            <a:off x="457199" y="1935163"/>
            <a:ext cx="8229601" cy="4623133"/>
            <a:chOff x="657920" y="1110258"/>
            <a:chExt cx="6793842" cy="5639746"/>
          </a:xfrm>
        </p:grpSpPr>
        <p:sp>
          <p:nvSpPr>
            <p:cNvPr id="5" name="Rettangolo 4"/>
            <p:cNvSpPr/>
            <p:nvPr/>
          </p:nvSpPr>
          <p:spPr>
            <a:xfrm>
              <a:off x="1064568" y="1521768"/>
              <a:ext cx="3168352" cy="24482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16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S</a:t>
              </a:r>
              <a:endPara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endParaRPr>
            </a:p>
          </p:txBody>
        </p:sp>
        <p:sp>
          <p:nvSpPr>
            <p:cNvPr id="6" name="Rettangolo 5"/>
            <p:cNvSpPr/>
            <p:nvPr/>
          </p:nvSpPr>
          <p:spPr>
            <a:xfrm>
              <a:off x="1064568" y="4016648"/>
              <a:ext cx="3168352" cy="244827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16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O</a:t>
              </a:r>
            </a:p>
          </p:txBody>
        </p:sp>
        <p:sp>
          <p:nvSpPr>
            <p:cNvPr id="7" name="Rettangolo 6"/>
            <p:cNvSpPr/>
            <p:nvPr/>
          </p:nvSpPr>
          <p:spPr>
            <a:xfrm>
              <a:off x="4283410" y="4016648"/>
              <a:ext cx="3168352" cy="244827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16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T</a:t>
              </a:r>
            </a:p>
          </p:txBody>
        </p:sp>
        <p:sp>
          <p:nvSpPr>
            <p:cNvPr id="8" name="Rettangolo 7"/>
            <p:cNvSpPr/>
            <p:nvPr/>
          </p:nvSpPr>
          <p:spPr>
            <a:xfrm>
              <a:off x="4283410" y="1521768"/>
              <a:ext cx="3168352" cy="24482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sz="16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W</a:t>
              </a:r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1064282" y="1110258"/>
              <a:ext cx="3168343" cy="369889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b="1" dirty="0">
                  <a:solidFill>
                    <a:schemeClr val="bg1">
                      <a:lumMod val="50000"/>
                    </a:schemeClr>
                  </a:solidFill>
                  <a:cs typeface="Arial" pitchFamily="34" charset="0"/>
                </a:rPr>
                <a:t>Positivo</a:t>
              </a: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4283419" y="1110258"/>
              <a:ext cx="3168343" cy="369889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b="1" dirty="0">
                  <a:solidFill>
                    <a:schemeClr val="bg1">
                      <a:lumMod val="50000"/>
                    </a:schemeClr>
                  </a:solidFill>
                  <a:cs typeface="Arial" pitchFamily="34" charset="0"/>
                </a:rPr>
                <a:t>Negativo</a:t>
              </a:r>
            </a:p>
          </p:txBody>
        </p:sp>
        <p:sp>
          <p:nvSpPr>
            <p:cNvPr id="11" name="CasellaDiTesto 10"/>
            <p:cNvSpPr txBox="1"/>
            <p:nvPr/>
          </p:nvSpPr>
          <p:spPr>
            <a:xfrm rot="16200000">
              <a:off x="-381122" y="2547765"/>
              <a:ext cx="2447936" cy="369851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b="1" dirty="0">
                  <a:solidFill>
                    <a:schemeClr val="bg1">
                      <a:lumMod val="50000"/>
                    </a:schemeClr>
                  </a:solidFill>
                  <a:cs typeface="Arial" pitchFamily="34" charset="0"/>
                </a:rPr>
                <a:t>Interno</a:t>
              </a:r>
            </a:p>
          </p:txBody>
        </p:sp>
        <p:sp>
          <p:nvSpPr>
            <p:cNvPr id="12" name="CasellaDiTesto 11"/>
            <p:cNvSpPr txBox="1"/>
            <p:nvPr/>
          </p:nvSpPr>
          <p:spPr>
            <a:xfrm rot="16200000">
              <a:off x="-381122" y="5043326"/>
              <a:ext cx="2447936" cy="369851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b="1" dirty="0">
                  <a:solidFill>
                    <a:schemeClr val="bg1">
                      <a:lumMod val="50000"/>
                    </a:schemeClr>
                  </a:solidFill>
                  <a:cs typeface="Arial" pitchFamily="34" charset="0"/>
                </a:rPr>
                <a:t>Esterno</a:t>
              </a:r>
            </a:p>
          </p:txBody>
        </p:sp>
        <p:sp>
          <p:nvSpPr>
            <p:cNvPr id="13" name="CasellaDiTesto 27"/>
            <p:cNvSpPr txBox="1">
              <a:spLocks noChangeArrowheads="1"/>
            </p:cNvSpPr>
            <p:nvPr/>
          </p:nvSpPr>
          <p:spPr bwMode="auto">
            <a:xfrm>
              <a:off x="1064568" y="1548408"/>
              <a:ext cx="3117552" cy="2384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 err="1"/>
                <a:t>Know</a:t>
              </a:r>
              <a:r>
                <a:rPr lang="it-IT" sz="1600" b="1" dirty="0"/>
                <a:t> </a:t>
              </a:r>
              <a:r>
                <a:rPr lang="it-IT" sz="1600" b="1" dirty="0" err="1" smtClean="0"/>
                <a:t>how</a:t>
              </a:r>
              <a:r>
                <a:rPr lang="it-IT" sz="1600" b="1" dirty="0" smtClean="0"/>
                <a:t> e idee innovative</a:t>
              </a:r>
              <a:endParaRPr lang="it-IT" sz="1600" b="1" dirty="0"/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 smtClean="0"/>
                <a:t>Unicità, brevetto</a:t>
              </a:r>
              <a:endParaRPr lang="it-IT" sz="1600" b="1" dirty="0"/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/>
                <a:t>Rete di </a:t>
              </a:r>
              <a:r>
                <a:rPr lang="it-IT" sz="1600" b="1" dirty="0" smtClean="0"/>
                <a:t>rivenditori</a:t>
              </a:r>
              <a:endParaRPr lang="it-IT" sz="1600" b="1" dirty="0"/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 err="1"/>
                <a:t>Brand</a:t>
              </a:r>
              <a:r>
                <a:rPr lang="it-IT" sz="1600" b="1" dirty="0"/>
                <a:t> </a:t>
              </a:r>
              <a:r>
                <a:rPr lang="it-IT" sz="1600" b="1" dirty="0" err="1"/>
                <a:t>image</a:t>
              </a:r>
              <a:r>
                <a:rPr lang="it-IT" sz="1600" b="1" dirty="0"/>
                <a:t> </a:t>
              </a:r>
              <a:r>
                <a:rPr lang="it-IT" sz="1600" b="1" dirty="0" smtClean="0"/>
                <a:t>forte</a:t>
              </a:r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 smtClean="0"/>
                <a:t>Forte coesione interna</a:t>
              </a:r>
              <a:endParaRPr lang="it-IT" sz="1600" b="1" dirty="0"/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</a:pPr>
              <a:endParaRPr lang="it-IT" sz="1600" b="1" dirty="0"/>
            </a:p>
          </p:txBody>
        </p:sp>
        <p:sp>
          <p:nvSpPr>
            <p:cNvPr id="14" name="CasellaDiTesto 28"/>
            <p:cNvSpPr txBox="1">
              <a:spLocks noChangeArrowheads="1"/>
            </p:cNvSpPr>
            <p:nvPr/>
          </p:nvSpPr>
          <p:spPr bwMode="auto">
            <a:xfrm>
              <a:off x="4279404" y="1548408"/>
              <a:ext cx="3117552" cy="1595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</a:pPr>
              <a:endParaRPr lang="it-IT" sz="1600" b="1" dirty="0"/>
            </a:p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</a:pPr>
              <a:endParaRPr lang="it-IT" sz="1600" b="1" dirty="0"/>
            </a:p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/>
                <a:t>Carenze </a:t>
              </a:r>
              <a:r>
                <a:rPr lang="it-IT" sz="1600" b="1" dirty="0" smtClean="0"/>
                <a:t>gestionali</a:t>
              </a:r>
              <a:endParaRPr lang="it-IT" sz="1600" b="1" dirty="0"/>
            </a:p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/>
                <a:t>Costi unitari elevati</a:t>
              </a:r>
            </a:p>
          </p:txBody>
        </p:sp>
        <p:sp>
          <p:nvSpPr>
            <p:cNvPr id="15" name="CasellaDiTesto 14"/>
            <p:cNvSpPr txBox="1">
              <a:spLocks noChangeArrowheads="1"/>
            </p:cNvSpPr>
            <p:nvPr/>
          </p:nvSpPr>
          <p:spPr bwMode="auto">
            <a:xfrm>
              <a:off x="1047130" y="4065496"/>
              <a:ext cx="3117552" cy="268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/>
                <a:t>Aumento della </a:t>
              </a:r>
              <a:r>
                <a:rPr lang="it-IT" sz="1600" b="1" dirty="0" smtClean="0"/>
                <a:t>domanda</a:t>
              </a:r>
              <a:endParaRPr lang="it-IT" sz="1600" b="1" dirty="0"/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/>
                <a:t>Integrazione </a:t>
              </a:r>
              <a:r>
                <a:rPr lang="it-IT" sz="1600" b="1" dirty="0" smtClean="0"/>
                <a:t>verticale</a:t>
              </a:r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 smtClean="0"/>
                <a:t>L’attesa nei consumatori di un’auto più bella e sicura</a:t>
              </a:r>
              <a:endParaRPr lang="it-IT" sz="1600" b="1" dirty="0"/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</a:pPr>
              <a:endParaRPr lang="it-IT" sz="1600" b="1" dirty="0"/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endParaRPr lang="it-IT" sz="1600" b="1" dirty="0"/>
            </a:p>
            <a:p>
              <a:pPr marL="285750" indent="-285750">
                <a:spcAft>
                  <a:spcPts val="600"/>
                </a:spcAft>
                <a:buClr>
                  <a:srgbClr val="0070C0"/>
                </a:buClr>
                <a:buSzPct val="70000"/>
                <a:buFont typeface="Wingdings" pitchFamily="2" charset="2"/>
                <a:buChar char="Ø"/>
              </a:pPr>
              <a:endParaRPr lang="it-IT" sz="1600" b="1" dirty="0"/>
            </a:p>
          </p:txBody>
        </p:sp>
        <p:sp>
          <p:nvSpPr>
            <p:cNvPr id="16" name="CasellaDiTesto 15"/>
            <p:cNvSpPr txBox="1">
              <a:spLocks noChangeArrowheads="1"/>
            </p:cNvSpPr>
            <p:nvPr/>
          </p:nvSpPr>
          <p:spPr bwMode="auto">
            <a:xfrm>
              <a:off x="4279404" y="4006512"/>
              <a:ext cx="3117552" cy="2590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 smtClean="0"/>
                <a:t>Cartello dei produttori presenti nel mercato</a:t>
              </a:r>
            </a:p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 smtClean="0"/>
                <a:t>Barriere all’ingresso, boicottaggio sull’acciaio</a:t>
              </a:r>
              <a:endParaRPr lang="it-IT" sz="1600" b="1" dirty="0"/>
            </a:p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  <a:buFont typeface="Wingdings" pitchFamily="2" charset="2"/>
                <a:buChar char="Ø"/>
              </a:pPr>
              <a:r>
                <a:rPr lang="it-IT" sz="1600" b="1" dirty="0" smtClean="0"/>
                <a:t>Condizionamenti politici</a:t>
              </a:r>
              <a:endParaRPr lang="it-IT" sz="1600" b="1" dirty="0"/>
            </a:p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</a:pPr>
              <a:endParaRPr lang="it-IT" sz="1600" b="1" dirty="0"/>
            </a:p>
            <a:p>
              <a:pPr marL="285750" indent="-285750">
                <a:spcAft>
                  <a:spcPts val="600"/>
                </a:spcAft>
                <a:buClr>
                  <a:srgbClr val="C00000"/>
                </a:buClr>
                <a:buSzPct val="70000"/>
              </a:pPr>
              <a:endParaRPr lang="it-IT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51663" y="642918"/>
            <a:ext cx="7536474" cy="63341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Swot Analysis| </a:t>
            </a:r>
            <a:r>
              <a:rPr lang="it-IT" sz="2400" dirty="0" smtClean="0"/>
              <a:t>Conclusioni</a:t>
            </a:r>
            <a:endParaRPr lang="it-IT" dirty="0"/>
          </a:p>
        </p:txBody>
      </p:sp>
      <p:sp>
        <p:nvSpPr>
          <p:cNvPr id="18435" name="Segnaposto contenuto 1"/>
          <p:cNvSpPr>
            <a:spLocks noGrp="1"/>
          </p:cNvSpPr>
          <p:nvPr>
            <p:ph sz="quarter" idx="1"/>
          </p:nvPr>
        </p:nvSpPr>
        <p:spPr>
          <a:xfrm>
            <a:off x="6498982" y="1052514"/>
            <a:ext cx="2193680" cy="47529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Aft>
                <a:spcPts val="2400"/>
              </a:spcAft>
            </a:pPr>
            <a:r>
              <a:rPr lang="it-IT" sz="1800" smtClean="0"/>
              <a:t>Dopo aver compilato i quattro box del framework riportato  è possibile analizzare gli elementi congiuntamente e tirare delle conclusioni riguardo alla situazione generale dell’impresa e tradurre quanto compreso in </a:t>
            </a:r>
            <a:r>
              <a:rPr lang="it-IT" sz="1800" b="1" smtClean="0"/>
              <a:t>iniziative volte al miglioramento della strategia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603738" y="1522414"/>
            <a:ext cx="2924908" cy="2447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603738" y="4016376"/>
            <a:ext cx="2924908" cy="2447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3575539" y="4016376"/>
            <a:ext cx="2923443" cy="2447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3575539" y="1522414"/>
            <a:ext cx="2923443" cy="2447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603738" y="1109664"/>
            <a:ext cx="2924908" cy="369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 err="1">
                <a:cs typeface="Arial" pitchFamily="34" charset="0"/>
              </a:rPr>
              <a:t>Strenghts</a:t>
            </a:r>
            <a:endParaRPr lang="it-IT" b="1" dirty="0">
              <a:cs typeface="Arial" pitchFamily="34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3575539" y="1109664"/>
            <a:ext cx="2923443" cy="369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 err="1">
                <a:cs typeface="Arial" pitchFamily="34" charset="0"/>
              </a:rPr>
              <a:t>Weaknesses</a:t>
            </a:r>
            <a:endParaRPr lang="it-IT" b="1" dirty="0">
              <a:cs typeface="Arial" pitchFamily="34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 rot="16200000">
            <a:off x="-702313" y="2253720"/>
            <a:ext cx="244792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 err="1">
                <a:cs typeface="Arial" pitchFamily="34" charset="0"/>
              </a:rPr>
              <a:t>Opportunities</a:t>
            </a:r>
            <a:endParaRPr lang="it-IT" b="1" dirty="0">
              <a:cs typeface="Arial" pitchFamily="34" charset="0"/>
            </a:endParaRPr>
          </a:p>
        </p:txBody>
      </p:sp>
      <p:sp>
        <p:nvSpPr>
          <p:cNvPr id="36" name="CasellaDiTesto 35"/>
          <p:cNvSpPr txBox="1"/>
          <p:nvPr/>
        </p:nvSpPr>
        <p:spPr>
          <a:xfrm rot="16200000">
            <a:off x="-825378" y="5042973"/>
            <a:ext cx="244792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 err="1">
                <a:cs typeface="Arial" pitchFamily="34" charset="0"/>
              </a:rPr>
              <a:t>Threats</a:t>
            </a:r>
            <a:endParaRPr lang="it-IT" b="1" dirty="0">
              <a:cs typeface="Arial" pitchFamily="34" charset="0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674077" y="1598614"/>
            <a:ext cx="2791558" cy="21852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Strategia S-O:</a:t>
            </a:r>
          </a:p>
          <a:p>
            <a:pPr>
              <a:spcAft>
                <a:spcPts val="1200"/>
              </a:spcAft>
              <a:defRPr/>
            </a:pPr>
            <a:r>
              <a:rPr lang="it-IT" dirty="0">
                <a:cs typeface="Arial" pitchFamily="34" charset="0"/>
              </a:rPr>
              <a:t>Sviluppare nuove iniziative/metodologie in grado di sfruttare i punti di forza dell'azienda per cogliere nuove opportunità di mercato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3618036" y="1598614"/>
            <a:ext cx="2791557" cy="190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Strategia W-O:</a:t>
            </a:r>
          </a:p>
          <a:p>
            <a:pPr>
              <a:defRPr/>
            </a:pPr>
            <a:r>
              <a:rPr lang="it-IT" dirty="0">
                <a:cs typeface="Arial" pitchFamily="34" charset="0"/>
              </a:rPr>
              <a:t>Eliminare le debolezze per attivare nuove opportunità di mercato che altrimenti l’impresa non riuscirebbe a cogliere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3618036" y="4067176"/>
            <a:ext cx="2791557" cy="190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Strategia W-T:</a:t>
            </a:r>
          </a:p>
          <a:p>
            <a:pPr>
              <a:defRPr/>
            </a:pPr>
            <a:r>
              <a:rPr lang="it-IT" dirty="0">
                <a:cs typeface="Arial" pitchFamily="34" charset="0"/>
              </a:rPr>
              <a:t>Individuare piani di difesa per evitare che le minacce esterne acuiscano i punti di debolezza e ridurre il rischio di soccombere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674077" y="4064000"/>
            <a:ext cx="2791558" cy="19082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Strategia S-T:</a:t>
            </a:r>
          </a:p>
          <a:p>
            <a:pPr>
              <a:defRPr/>
            </a:pPr>
            <a:r>
              <a:rPr lang="it-IT" dirty="0">
                <a:cs typeface="Arial" pitchFamily="34" charset="0"/>
              </a:rPr>
              <a:t>Sfruttare i punti di forza per difendersi dalle minacce mentre alcuni competitor invece soccombono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1451</TotalTime>
  <Words>501</Words>
  <Application>Microsoft Office PowerPoint</Application>
  <PresentationFormat>Presentazione su schermo (4:3)</PresentationFormat>
  <Paragraphs>97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Equinozio</vt:lpstr>
      <vt:lpstr>La struttura del business plan</vt:lpstr>
      <vt:lpstr>Linee del business plan di Tucker</vt:lpstr>
      <vt:lpstr>segue</vt:lpstr>
      <vt:lpstr>Swot Analysis, Strengths,Weaknesses,Opportunities, Threats (R.G. Scavo)</vt:lpstr>
      <vt:lpstr>Swot Analysis, Strengths,Weaknesses,Opportunities, Threats (Tucker) R.G. Scavo</vt:lpstr>
      <vt:lpstr>Presentazione standard di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Cosa sono i problemi?</dc:title>
  <dc:creator>Angelo</dc:creator>
  <cp:lastModifiedBy>chiara</cp:lastModifiedBy>
  <cp:revision>105</cp:revision>
  <dcterms:created xsi:type="dcterms:W3CDTF">2013-03-25T20:15:22Z</dcterms:created>
  <dcterms:modified xsi:type="dcterms:W3CDTF">2016-05-20T21:04:03Z</dcterms:modified>
</cp:coreProperties>
</file>