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87" autoAdjust="0"/>
  </p:normalViewPr>
  <p:slideViewPr>
    <p:cSldViewPr snapToGrid="0" snapToObjects="1">
      <p:cViewPr varScale="1">
        <p:scale>
          <a:sx n="130" d="100"/>
          <a:sy n="130" d="100"/>
        </p:scale>
        <p:origin x="-18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BDE09-5337-7B4E-84CB-64E4EC189549}" type="datetimeFigureOut">
              <a:rPr lang="it-IT" smtClean="0"/>
              <a:pPr/>
              <a:t>01/07/13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6DCF0-B94C-C945-99EB-250FEF51F3C3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82293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C7FC-45A5-C74C-902F-A0D2443A3C38}" type="datetimeFigureOut">
              <a:rPr lang="it-IT" smtClean="0"/>
              <a:pPr/>
              <a:t>01/07/13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B6063-7C1D-E047-BC03-24F43D031E53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12460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B6063-7C1D-E047-BC03-24F43D031E53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B6063-7C1D-E047-BC03-24F43D031E53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9049-427A-5846-9AE0-3181224B0E7F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8E0A3-2F9F-FD4F-8815-BB5DE4150680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6F10-97C2-F349-8709-8BAE6B739017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F595-EEA5-3448-B84D-3BBD463B11E5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AD8B-551A-5444-BC20-F3A744A26B1D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1748B-D710-D243-8C29-1D7C091C1A9A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F625-BFE2-FE46-B99F-209964779B6A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54AF-4A5C-B24B-B602-FB3AE22836D8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8FD4-08F9-4944-8B04-A7B188BFF50B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6D25-A49A-0643-949B-649650B7E2A9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D2C6-36CC-6B48-92BC-3D4A2DBCF6D2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45B6A-4236-5244-AEEC-8A0EB9A50B59}" type="datetime1">
              <a:rPr lang="it-IT" smtClean="0"/>
              <a:pPr/>
              <a:t>01/07/13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DDD78-9F34-6D4B-9185-1F8CEAD87A73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3318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LETTERA di ATTESTAZIONE</a:t>
            </a:r>
            <a:endParaRPr lang="it-IT" sz="36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96898" y="1141693"/>
            <a:ext cx="8626492" cy="4893647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lang="it-IT" sz="2400" dirty="0" smtClean="0">
                <a:latin typeface="Arial Black"/>
                <a:cs typeface="Arial Black"/>
              </a:rPr>
              <a:t>è un documento che deve essere rilasciato </a:t>
            </a:r>
            <a:r>
              <a:rPr lang="it-IT" sz="2400" i="1" u="sng" dirty="0" smtClean="0">
                <a:latin typeface="Arial Black"/>
                <a:cs typeface="Arial Black"/>
              </a:rPr>
              <a:t>al revisore da parte della società revisionata </a:t>
            </a:r>
            <a:r>
              <a:rPr lang="it-IT" sz="2400" dirty="0" smtClean="0">
                <a:latin typeface="Arial Black"/>
                <a:cs typeface="Arial Black"/>
              </a:rPr>
              <a:t>in tutti i casi in cui è prevista l’emissione di una relazione di revisione:</a:t>
            </a:r>
          </a:p>
          <a:p>
            <a:pPr algn="just"/>
            <a:endParaRPr lang="it-IT" sz="2400" dirty="0" smtClean="0">
              <a:latin typeface="Arial Black"/>
              <a:cs typeface="Arial Black"/>
            </a:endParaRPr>
          </a:p>
          <a:p>
            <a:pPr algn="just"/>
            <a:r>
              <a:rPr lang="it-IT" sz="2400" dirty="0" smtClean="0">
                <a:latin typeface="Arial"/>
                <a:cs typeface="Arial"/>
              </a:rPr>
              <a:t>alla conclusione del lavoro il revisore deve ottenere adeguate attestazioni con l’obiettivo di: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400" dirty="0" smtClean="0">
                <a:latin typeface="Arial"/>
                <a:cs typeface="Arial"/>
              </a:rPr>
              <a:t>ottenere il riconoscimento da parte della direzione della propria </a:t>
            </a:r>
            <a:r>
              <a:rPr lang="it-IT" sz="2400" b="1" dirty="0" smtClean="0">
                <a:latin typeface="Arial"/>
                <a:cs typeface="Arial"/>
              </a:rPr>
              <a:t>responsabilità</a:t>
            </a:r>
            <a:r>
              <a:rPr lang="it-IT" sz="2400" dirty="0" smtClean="0">
                <a:latin typeface="Arial"/>
                <a:cs typeface="Arial"/>
              </a:rPr>
              <a:t> in relazione alla predisposizione del bilancio in conformità alle norme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400" dirty="0" smtClean="0">
                <a:latin typeface="Arial"/>
                <a:cs typeface="Arial"/>
              </a:rPr>
              <a:t>accertare che la direzione abbia approvato il progetto di bilancio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400" dirty="0" smtClean="0">
                <a:latin typeface="Arial"/>
                <a:cs typeface="Arial"/>
              </a:rPr>
              <a:t>ottenere elementi probativi</a:t>
            </a:r>
            <a:endParaRPr lang="it-IT"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734416" y="121648"/>
            <a:ext cx="8011758" cy="1316522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IMPOSSIBILITA’ AD ESPRIMERE UN GIUDIZIO</a:t>
            </a:r>
            <a:endParaRPr lang="it-IT" sz="36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96898" y="1693900"/>
            <a:ext cx="8626492" cy="4401205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lang="it-IT" sz="2800" dirty="0" smtClean="0">
                <a:latin typeface="Arial"/>
                <a:cs typeface="Arial"/>
              </a:rPr>
              <a:t>è espresso: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800" dirty="0" smtClean="0">
                <a:latin typeface="Arial"/>
                <a:cs typeface="Arial"/>
              </a:rPr>
              <a:t>in presenza di </a:t>
            </a:r>
            <a:r>
              <a:rPr lang="it-IT" sz="2800" b="1" dirty="0" smtClean="0">
                <a:latin typeface="Arial"/>
                <a:cs typeface="Arial"/>
              </a:rPr>
              <a:t>rilievi significativi</a:t>
            </a:r>
            <a:r>
              <a:rPr lang="it-IT" sz="2800" dirty="0" smtClean="0">
                <a:latin typeface="Arial"/>
                <a:cs typeface="Arial"/>
              </a:rPr>
              <a:t> legati alle limitazioni nel procedimento di revisione, tali per cui i possibili effetti delle stesse siano così rilevanti al far mancare gli elementi indispensabili per un giudizio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800" dirty="0" smtClean="0">
                <a:latin typeface="Arial"/>
                <a:cs typeface="Arial"/>
              </a:rPr>
              <a:t>in presenza di molteplici e significative </a:t>
            </a:r>
            <a:r>
              <a:rPr lang="it-IT" sz="2800" b="1" dirty="0" smtClean="0">
                <a:latin typeface="Arial"/>
                <a:cs typeface="Arial"/>
              </a:rPr>
              <a:t>situazioni di incertezza</a:t>
            </a:r>
            <a:r>
              <a:rPr lang="it-IT" sz="2800" dirty="0" smtClean="0">
                <a:latin typeface="Arial"/>
                <a:cs typeface="Arial"/>
              </a:rPr>
              <a:t>, tali da porre in discussione l’attendibilità del bilancio nel suo complesso o la stessa continuità aziendale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17948"/>
            <a:ext cx="9144000" cy="83318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differenze di revisione</a:t>
            </a:r>
            <a:endParaRPr lang="it-IT" sz="36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96898" y="895472"/>
            <a:ext cx="8626492" cy="5386089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lang="it-IT" sz="2400" dirty="0" smtClean="0">
                <a:latin typeface="Arial"/>
                <a:cs typeface="Arial"/>
              </a:rPr>
              <a:t>si ha una differenza di revisione quando l’attività di controllo ha fatto emergere errori riguardo a singole voci o classi di operazioni, relativi a:</a:t>
            </a:r>
          </a:p>
          <a:p>
            <a:pPr algn="just"/>
            <a:endParaRPr lang="it-IT" sz="2400" dirty="0" smtClean="0">
              <a:latin typeface="Arial Black"/>
              <a:cs typeface="Arial Black"/>
            </a:endParaRP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400" b="1" dirty="0" smtClean="0">
                <a:latin typeface="Arial"/>
                <a:cs typeface="Arial"/>
              </a:rPr>
              <a:t>importo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400" b="1" dirty="0" smtClean="0">
                <a:latin typeface="Arial"/>
                <a:cs typeface="Arial"/>
              </a:rPr>
              <a:t>classificazione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400" b="1" dirty="0" smtClean="0">
                <a:latin typeface="Arial"/>
                <a:cs typeface="Arial"/>
              </a:rPr>
              <a:t>presentazione o informativa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endParaRPr lang="it-IT" sz="2400" b="1" dirty="0" smtClean="0">
              <a:latin typeface="Arial"/>
              <a:cs typeface="Arial"/>
            </a:endParaRPr>
          </a:p>
          <a:p>
            <a:pPr algn="just">
              <a:buClr>
                <a:srgbClr val="FF0000"/>
              </a:buClr>
            </a:pPr>
            <a:r>
              <a:rPr lang="it-IT" sz="2400" dirty="0" smtClean="0">
                <a:latin typeface="Arial"/>
                <a:cs typeface="Arial"/>
              </a:rPr>
              <a:t>le differenze sono elencate nel </a:t>
            </a:r>
            <a:r>
              <a:rPr lang="it-IT" sz="2800" b="1" dirty="0" smtClean="0">
                <a:latin typeface="Arial"/>
                <a:cs typeface="Arial"/>
              </a:rPr>
              <a:t>prospetto delle differenze di revisione</a:t>
            </a:r>
            <a:r>
              <a:rPr lang="it-IT" sz="2400" dirty="0" smtClean="0">
                <a:latin typeface="Arial"/>
                <a:cs typeface="Arial"/>
              </a:rPr>
              <a:t>, il quale sintetizza  i risultati del lavoro e influisce sulla tipologia del giudizio di revisione</a:t>
            </a:r>
          </a:p>
          <a:p>
            <a:pPr algn="just">
              <a:buClr>
                <a:srgbClr val="FF0000"/>
              </a:buClr>
            </a:pPr>
            <a:endParaRPr lang="it-IT" sz="2400" dirty="0" smtClean="0">
              <a:latin typeface="Arial"/>
              <a:cs typeface="Arial"/>
            </a:endParaRPr>
          </a:p>
          <a:p>
            <a:pPr algn="just">
              <a:buClr>
                <a:srgbClr val="FF0000"/>
              </a:buClr>
            </a:pPr>
            <a:r>
              <a:rPr lang="it-IT" sz="2400" dirty="0" smtClean="0">
                <a:latin typeface="Arial"/>
                <a:cs typeface="Arial"/>
              </a:rPr>
              <a:t>le differenze devono essere considerate - </a:t>
            </a:r>
            <a:r>
              <a:rPr lang="it-IT" sz="2400" b="1" dirty="0" smtClean="0">
                <a:latin typeface="Arial"/>
                <a:cs typeface="Arial"/>
              </a:rPr>
              <a:t>singolarmente e nel loro complesso</a:t>
            </a:r>
            <a:r>
              <a:rPr lang="it-IT" sz="2400" dirty="0" smtClean="0">
                <a:latin typeface="Arial"/>
                <a:cs typeface="Arial"/>
              </a:rPr>
              <a:t> - in relazione al grado di significatività</a:t>
            </a:r>
            <a:endParaRPr lang="it-IT"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3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20974" y="176370"/>
          <a:ext cx="8701630" cy="5918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1441"/>
                <a:gridCol w="280273"/>
                <a:gridCol w="1131610"/>
                <a:gridCol w="1253563"/>
                <a:gridCol w="1352528"/>
                <a:gridCol w="1253563"/>
                <a:gridCol w="1968652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Arial"/>
                          <a:cs typeface="Arial"/>
                        </a:rPr>
                        <a:t>prospetto differenze di revisione al 31.12.20xx ABC s.p.a. </a:t>
                      </a:r>
                      <a:r>
                        <a:rPr lang="it-IT" sz="2000" dirty="0" err="1" smtClean="0">
                          <a:latin typeface="Arial"/>
                          <a:cs typeface="Arial"/>
                        </a:rPr>
                        <a:t>€</a:t>
                      </a:r>
                      <a:r>
                        <a:rPr lang="it-IT" sz="2000" dirty="0" smtClean="0">
                          <a:latin typeface="Arial"/>
                          <a:cs typeface="Arial"/>
                        </a:rPr>
                        <a:t>/000</a:t>
                      </a:r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descrizione</a:t>
                      </a:r>
                      <a:endParaRPr lang="it-IT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WP </a:t>
                      </a:r>
                      <a:r>
                        <a:rPr lang="it-IT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ref</a:t>
                      </a:r>
                      <a:endParaRPr lang="it-IT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patrimonio netto iniziale</a:t>
                      </a:r>
                      <a:endParaRPr lang="it-IT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conto economico</a:t>
                      </a:r>
                      <a:endParaRPr lang="it-IT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patrimonio netto finale</a:t>
                      </a:r>
                      <a:endParaRPr lang="it-IT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note</a:t>
                      </a:r>
                      <a:endParaRPr lang="it-IT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"/>
                          <a:cs typeface="Arial"/>
                        </a:rPr>
                        <a:t>fondo svalutazione</a:t>
                      </a:r>
                      <a:r>
                        <a:rPr lang="it-IT" baseline="0" dirty="0" smtClean="0">
                          <a:latin typeface="Arial"/>
                          <a:cs typeface="Arial"/>
                        </a:rPr>
                        <a:t> crediti</a:t>
                      </a:r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"/>
                          <a:cs typeface="Arial"/>
                        </a:rPr>
                        <a:t>*</a:t>
                      </a:r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Arial"/>
                          <a:cs typeface="Arial"/>
                        </a:rPr>
                        <a:t>L2 MEMO</a:t>
                      </a:r>
                      <a:endParaRPr lang="it-IT" sz="16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"/>
                          <a:cs typeface="Arial"/>
                        </a:rPr>
                        <a:t>(63)</a:t>
                      </a:r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"/>
                          <a:cs typeface="Arial"/>
                        </a:rPr>
                        <a:t>(58)</a:t>
                      </a:r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"/>
                          <a:cs typeface="Arial"/>
                        </a:rPr>
                        <a:t>(121)</a:t>
                      </a:r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Arial"/>
                          <a:cs typeface="Arial"/>
                        </a:rPr>
                        <a:t>differenza da analisi specifica </a:t>
                      </a:r>
                      <a:endParaRPr lang="it-IT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"/>
                          <a:cs typeface="Arial"/>
                        </a:rPr>
                        <a:t>fondo svalutazione</a:t>
                      </a:r>
                      <a:r>
                        <a:rPr lang="it-IT" baseline="0" dirty="0" smtClean="0">
                          <a:latin typeface="Arial"/>
                          <a:cs typeface="Arial"/>
                        </a:rPr>
                        <a:t> magazzino</a:t>
                      </a:r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Arial"/>
                          <a:cs typeface="Arial"/>
                        </a:rPr>
                        <a:t>K2 MEMO</a:t>
                      </a:r>
                      <a:endParaRPr lang="it-IT" sz="16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"/>
                          <a:cs typeface="Arial"/>
                        </a:rPr>
                        <a:t>(126)</a:t>
                      </a:r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"/>
                          <a:cs typeface="Arial"/>
                        </a:rPr>
                        <a:t>126</a:t>
                      </a:r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latin typeface="Arial"/>
                          <a:cs typeface="Arial"/>
                        </a:rPr>
                        <a:t>0</a:t>
                      </a:r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Arial"/>
                          <a:cs typeface="Arial"/>
                        </a:rPr>
                        <a:t>differenza da analisi anno precedente</a:t>
                      </a:r>
                      <a:endParaRPr lang="it-IT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"/>
                          <a:cs typeface="Arial"/>
                        </a:rPr>
                        <a:t>fornitori</a:t>
                      </a:r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>
                          <a:latin typeface="Arial"/>
                          <a:cs typeface="Arial"/>
                        </a:rPr>
                        <a:t>V</a:t>
                      </a:r>
                      <a:r>
                        <a:rPr lang="it-IT" sz="16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600" dirty="0" err="1" smtClean="0">
                          <a:latin typeface="Arial"/>
                          <a:cs typeface="Arial"/>
                        </a:rPr>
                        <a:t>section</a:t>
                      </a:r>
                      <a:endParaRPr lang="it-IT" sz="16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latin typeface="Arial"/>
                          <a:cs typeface="Arial"/>
                        </a:rPr>
                        <a:t>0</a:t>
                      </a:r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"/>
                          <a:cs typeface="Arial"/>
                        </a:rPr>
                        <a:t>(55)</a:t>
                      </a:r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"/>
                          <a:cs typeface="Arial"/>
                        </a:rPr>
                        <a:t>(55)</a:t>
                      </a:r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Arial"/>
                          <a:cs typeface="Arial"/>
                        </a:rPr>
                        <a:t>fatture in contestazione non inscritte</a:t>
                      </a:r>
                      <a:endParaRPr lang="it-IT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"/>
                          <a:cs typeface="Arial"/>
                        </a:rPr>
                        <a:t>fondi rischi</a:t>
                      </a:r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Arial"/>
                          <a:cs typeface="Arial"/>
                        </a:rPr>
                        <a:t>ZA </a:t>
                      </a:r>
                      <a:r>
                        <a:rPr lang="it-IT" sz="1600" dirty="0" err="1" smtClean="0">
                          <a:latin typeface="Arial"/>
                          <a:cs typeface="Arial"/>
                        </a:rPr>
                        <a:t>section</a:t>
                      </a:r>
                      <a:endParaRPr lang="it-IT" sz="16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latin typeface="Arial"/>
                          <a:cs typeface="Arial"/>
                        </a:rPr>
                        <a:t>0</a:t>
                      </a:r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"/>
                          <a:cs typeface="Arial"/>
                        </a:rPr>
                        <a:t>(500)</a:t>
                      </a:r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"/>
                          <a:cs typeface="Arial"/>
                        </a:rPr>
                        <a:t>(500)</a:t>
                      </a:r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Arial"/>
                          <a:cs typeface="Arial"/>
                        </a:rPr>
                        <a:t>accantonamento non iscritto</a:t>
                      </a:r>
                      <a:endParaRPr lang="it-IT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"/>
                          <a:cs typeface="Arial"/>
                        </a:rPr>
                        <a:t>imposte differite</a:t>
                      </a:r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>
                          <a:latin typeface="Arial"/>
                          <a:cs typeface="Arial"/>
                        </a:rPr>
                        <a:t>T</a:t>
                      </a:r>
                      <a:r>
                        <a:rPr lang="it-IT" sz="16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600" dirty="0" err="1" smtClean="0">
                          <a:latin typeface="Arial"/>
                          <a:cs typeface="Arial"/>
                        </a:rPr>
                        <a:t>section</a:t>
                      </a:r>
                      <a:endParaRPr lang="it-IT" sz="16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latin typeface="Arial"/>
                          <a:cs typeface="Arial"/>
                        </a:rPr>
                        <a:t>0</a:t>
                      </a:r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"/>
                          <a:cs typeface="Arial"/>
                        </a:rPr>
                        <a:t>42</a:t>
                      </a:r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"/>
                          <a:cs typeface="Arial"/>
                        </a:rPr>
                        <a:t>42</a:t>
                      </a:r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Arial"/>
                          <a:cs typeface="Arial"/>
                        </a:rPr>
                        <a:t>errato computo</a:t>
                      </a:r>
                      <a:r>
                        <a:rPr lang="it-IT" sz="1400" baseline="0" dirty="0" smtClean="0">
                          <a:latin typeface="Arial"/>
                          <a:cs typeface="Arial"/>
                        </a:rPr>
                        <a:t> imposte differite</a:t>
                      </a:r>
                      <a:endParaRPr lang="it-IT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"/>
                          <a:cs typeface="Arial"/>
                        </a:rPr>
                        <a:t>fondo resi</a:t>
                      </a:r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>
                        <a:latin typeface="Arial"/>
                        <a:cs typeface="Arial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>
                          <a:latin typeface="Arial"/>
                          <a:cs typeface="Arial"/>
                        </a:rPr>
                        <a:t>S</a:t>
                      </a:r>
                      <a:r>
                        <a:rPr lang="it-IT" sz="16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600" dirty="0" err="1" smtClean="0">
                          <a:latin typeface="Arial"/>
                          <a:cs typeface="Arial"/>
                        </a:rPr>
                        <a:t>section</a:t>
                      </a:r>
                      <a:endParaRPr lang="it-IT" sz="1600" dirty="0">
                        <a:latin typeface="Arial"/>
                        <a:cs typeface="Arial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"/>
                          <a:cs typeface="Arial"/>
                        </a:rPr>
                        <a:t>(54)</a:t>
                      </a:r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Arial"/>
                          <a:cs typeface="Arial"/>
                        </a:rPr>
                        <a:t>54</a:t>
                      </a:r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latin typeface="Arial"/>
                          <a:cs typeface="Arial"/>
                        </a:rPr>
                        <a:t>0</a:t>
                      </a:r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Arial"/>
                          <a:cs typeface="Arial"/>
                        </a:rPr>
                        <a:t>differenza da analisi anno precedente</a:t>
                      </a:r>
                      <a:endParaRPr lang="it-IT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"/>
                          <a:cs typeface="Arial"/>
                        </a:rPr>
                        <a:t>TOTALE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"/>
                          <a:cs typeface="Arial"/>
                        </a:rPr>
                        <a:t>(243)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"/>
                          <a:cs typeface="Arial"/>
                        </a:rPr>
                        <a:t>(391)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"/>
                          <a:cs typeface="Arial"/>
                        </a:rPr>
                        <a:t>(634)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Bettina Campdelli - Revisione aziendale e sistemi di controllo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4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20974" y="473280"/>
          <a:ext cx="8701631" cy="419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3454"/>
                <a:gridCol w="1620092"/>
                <a:gridCol w="1747993"/>
                <a:gridCol w="1620092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latin typeface="Arial"/>
                          <a:cs typeface="Arial"/>
                        </a:rPr>
                        <a:t>prospetto differenze di revisione al 31.12.20xx ABC s.p.a. </a:t>
                      </a:r>
                      <a:r>
                        <a:rPr lang="it-IT" sz="2000" dirty="0" err="1" smtClean="0">
                          <a:latin typeface="Arial"/>
                          <a:cs typeface="Arial"/>
                        </a:rPr>
                        <a:t>€</a:t>
                      </a:r>
                      <a:r>
                        <a:rPr lang="it-IT" sz="2000" dirty="0" smtClean="0">
                          <a:latin typeface="Arial"/>
                          <a:cs typeface="Arial"/>
                        </a:rPr>
                        <a:t>/000</a:t>
                      </a:r>
                      <a:endParaRPr lang="it-IT" sz="2000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descrizione</a:t>
                      </a:r>
                      <a:endParaRPr lang="it-IT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patrimonio netto iniziale</a:t>
                      </a:r>
                      <a:endParaRPr lang="it-IT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conto economico</a:t>
                      </a:r>
                      <a:endParaRPr lang="it-IT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patrimonio netto finale</a:t>
                      </a:r>
                      <a:endParaRPr lang="it-IT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TOTALE AGGIUSTAMENTI</a:t>
                      </a:r>
                      <a:endParaRPr lang="it-IT" sz="2000" b="1" dirty="0">
                        <a:solidFill>
                          <a:schemeClr val="tx2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(243)</a:t>
                      </a:r>
                      <a:endParaRPr lang="it-IT" sz="2000" b="1" dirty="0">
                        <a:solidFill>
                          <a:schemeClr val="tx2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(391)</a:t>
                      </a:r>
                      <a:endParaRPr lang="it-IT" sz="2000" b="1" dirty="0">
                        <a:solidFill>
                          <a:schemeClr val="tx2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tx2"/>
                          </a:solidFill>
                          <a:latin typeface="Arial"/>
                          <a:cs typeface="Arial"/>
                        </a:rPr>
                        <a:t>(634)</a:t>
                      </a:r>
                      <a:endParaRPr lang="it-IT" sz="2000" b="1" dirty="0">
                        <a:solidFill>
                          <a:schemeClr val="tx2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"/>
                          <a:cs typeface="Arial"/>
                        </a:rPr>
                        <a:t>effetto</a:t>
                      </a:r>
                      <a:r>
                        <a:rPr lang="it-IT" b="1" baseline="0" dirty="0" smtClean="0">
                          <a:latin typeface="Arial"/>
                          <a:cs typeface="Arial"/>
                        </a:rPr>
                        <a:t> fiscale 27,5% su *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"/>
                          <a:cs typeface="Arial"/>
                        </a:rPr>
                        <a:t>17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"/>
                          <a:cs typeface="Arial"/>
                        </a:rPr>
                        <a:t>16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"/>
                          <a:cs typeface="Arial"/>
                        </a:rPr>
                        <a:t>33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"/>
                          <a:cs typeface="Arial"/>
                        </a:rPr>
                        <a:t>effetto fiscale 31,4% sul resto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"/>
                          <a:cs typeface="Arial"/>
                        </a:rPr>
                        <a:t>57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"/>
                          <a:cs typeface="Arial"/>
                        </a:rPr>
                        <a:t>118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"/>
                          <a:cs typeface="Arial"/>
                        </a:rPr>
                        <a:t>174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"/>
                          <a:cs typeface="Arial"/>
                        </a:rPr>
                        <a:t>TOTALE EFFETTO FISCALE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"/>
                          <a:cs typeface="Arial"/>
                        </a:rPr>
                        <a:t>74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"/>
                          <a:cs typeface="Arial"/>
                        </a:rPr>
                        <a:t>134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"/>
                          <a:cs typeface="Arial"/>
                        </a:rPr>
                        <a:t>208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"/>
                          <a:cs typeface="Arial"/>
                        </a:rPr>
                        <a:t>EFFETTO NETTO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"/>
                          <a:cs typeface="Arial"/>
                        </a:rPr>
                        <a:t>(169)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"/>
                          <a:cs typeface="Arial"/>
                        </a:rPr>
                        <a:t>(257)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Arial"/>
                          <a:cs typeface="Arial"/>
                        </a:rPr>
                        <a:t>(426)</a:t>
                      </a:r>
                      <a:endParaRPr lang="it-IT" b="1" dirty="0"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1F497D"/>
                          </a:solidFill>
                          <a:latin typeface="Arial"/>
                          <a:cs typeface="Arial"/>
                        </a:rPr>
                        <a:t>VALORI di</a:t>
                      </a:r>
                      <a:r>
                        <a:rPr lang="it-IT" sz="2400" b="1" baseline="0" dirty="0" smtClean="0">
                          <a:solidFill>
                            <a:srgbClr val="1F497D"/>
                          </a:solidFill>
                          <a:latin typeface="Arial"/>
                          <a:cs typeface="Arial"/>
                        </a:rPr>
                        <a:t> BILANCIO</a:t>
                      </a:r>
                      <a:endParaRPr lang="it-IT" sz="2400" b="1" dirty="0">
                        <a:solidFill>
                          <a:srgbClr val="1F497D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1F497D"/>
                          </a:solidFill>
                          <a:latin typeface="Arial"/>
                          <a:cs typeface="Arial"/>
                        </a:rPr>
                        <a:t>4.530</a:t>
                      </a:r>
                      <a:endParaRPr lang="it-IT" sz="2400" b="1" dirty="0">
                        <a:solidFill>
                          <a:srgbClr val="1F497D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1F497D"/>
                          </a:solidFill>
                          <a:latin typeface="Arial"/>
                          <a:cs typeface="Arial"/>
                        </a:rPr>
                        <a:t>1.290</a:t>
                      </a:r>
                      <a:endParaRPr lang="it-IT" sz="2400" b="1" dirty="0">
                        <a:solidFill>
                          <a:srgbClr val="1F497D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1F497D"/>
                          </a:solidFill>
                          <a:latin typeface="Arial"/>
                          <a:cs typeface="Arial"/>
                        </a:rPr>
                        <a:t>5.820</a:t>
                      </a:r>
                      <a:endParaRPr lang="it-IT" sz="2400" b="1" dirty="0">
                        <a:solidFill>
                          <a:srgbClr val="1F497D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632523"/>
                          </a:solidFill>
                          <a:latin typeface="Arial"/>
                          <a:cs typeface="Arial"/>
                        </a:rPr>
                        <a:t>% DIFFERENZE di REVISIONE</a:t>
                      </a:r>
                      <a:endParaRPr lang="it-IT" sz="2400" b="1" dirty="0">
                        <a:solidFill>
                          <a:srgbClr val="632523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632523"/>
                          </a:solidFill>
                          <a:latin typeface="Arial"/>
                          <a:cs typeface="Arial"/>
                        </a:rPr>
                        <a:t>- 3,7%</a:t>
                      </a:r>
                      <a:endParaRPr lang="it-IT" sz="2400" b="1" dirty="0">
                        <a:solidFill>
                          <a:srgbClr val="632523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632523"/>
                          </a:solidFill>
                          <a:latin typeface="Arial"/>
                          <a:cs typeface="Arial"/>
                        </a:rPr>
                        <a:t>- 19,9%</a:t>
                      </a:r>
                      <a:endParaRPr lang="it-IT" sz="2400" b="1" dirty="0">
                        <a:solidFill>
                          <a:srgbClr val="632523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632523"/>
                          </a:solidFill>
                          <a:latin typeface="Arial"/>
                          <a:cs typeface="Arial"/>
                        </a:rPr>
                        <a:t>- 7,3%</a:t>
                      </a:r>
                      <a:endParaRPr lang="it-IT" sz="2400" b="1" dirty="0">
                        <a:solidFill>
                          <a:srgbClr val="632523"/>
                        </a:solidFill>
                        <a:latin typeface="Arial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3318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GIUDIZIO di REVISIONE</a:t>
            </a:r>
            <a:endParaRPr lang="it-IT" sz="36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96898" y="1373154"/>
            <a:ext cx="8626492" cy="4216539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lang="it-IT" sz="2400" dirty="0" smtClean="0">
                <a:latin typeface="Arial Black"/>
                <a:cs typeface="Arial Black"/>
              </a:rPr>
              <a:t>il revisore o la società di revisione incaricati di effettuare la revisione legale dei conti (art.14 D.Lgs</a:t>
            </a:r>
            <a:r>
              <a:rPr lang="it-IT" sz="2400" dirty="0" err="1" smtClean="0">
                <a:latin typeface="Arial Black"/>
                <a:cs typeface="Arial Black"/>
              </a:rPr>
              <a:t>.39/20</a:t>
            </a:r>
            <a:r>
              <a:rPr lang="it-IT" sz="2400" dirty="0" smtClean="0">
                <a:latin typeface="Arial Black"/>
                <a:cs typeface="Arial Black"/>
              </a:rPr>
              <a:t>10) esprimono con apposita relazione un giudizio sul bilancio e sul bilancio consolidato, ove redatto:</a:t>
            </a:r>
          </a:p>
          <a:p>
            <a:pPr algn="just"/>
            <a:endParaRPr lang="it-IT" sz="2400" dirty="0" smtClean="0">
              <a:latin typeface="Arial Black"/>
              <a:cs typeface="Arial Black"/>
            </a:endParaRPr>
          </a:p>
          <a:p>
            <a:pPr algn="just"/>
            <a:r>
              <a:rPr lang="it-IT" sz="2400" dirty="0" smtClean="0">
                <a:latin typeface="Arial"/>
                <a:cs typeface="Arial"/>
              </a:rPr>
              <a:t>il</a:t>
            </a:r>
            <a:r>
              <a:rPr lang="it-IT" sz="2800" b="1" dirty="0" smtClean="0">
                <a:latin typeface="Arial"/>
                <a:cs typeface="Arial"/>
              </a:rPr>
              <a:t> giudizio</a:t>
            </a:r>
            <a:r>
              <a:rPr lang="it-IT" sz="2400" dirty="0" smtClean="0">
                <a:latin typeface="Arial"/>
                <a:cs typeface="Arial"/>
              </a:rPr>
              <a:t> può essere graduato: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400" b="1" dirty="0" smtClean="0">
                <a:latin typeface="Arial"/>
                <a:cs typeface="Arial"/>
              </a:rPr>
              <a:t>giudizio senza rilievi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400" b="1" dirty="0" smtClean="0">
                <a:latin typeface="Arial"/>
                <a:cs typeface="Arial"/>
              </a:rPr>
              <a:t>giudizio con rilievi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400" b="1" dirty="0" smtClean="0">
                <a:latin typeface="Arial"/>
                <a:cs typeface="Arial"/>
              </a:rPr>
              <a:t>giudizio negativo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400" b="1" dirty="0" smtClean="0">
                <a:latin typeface="Arial"/>
                <a:cs typeface="Arial"/>
              </a:rPr>
              <a:t>dichiarazione di impossibilità ad esprimere un giudizio</a:t>
            </a:r>
            <a:endParaRPr lang="it-IT" sz="2400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3318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GIUDIZIO di REVISIONE</a:t>
            </a:r>
            <a:endParaRPr lang="it-IT" sz="36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96898" y="389708"/>
            <a:ext cx="8626492" cy="5693865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lang="it-IT" sz="2400" dirty="0" smtClean="0">
                <a:latin typeface="Arial Black"/>
                <a:cs typeface="Arial Black"/>
              </a:rPr>
              <a:t>il revisore o la società di revisione incaricati di effettuare la revisione legale dei conti (art.14 D.Lgs</a:t>
            </a:r>
            <a:r>
              <a:rPr lang="it-IT" sz="2400" dirty="0" err="1" smtClean="0">
                <a:latin typeface="Arial Black"/>
                <a:cs typeface="Arial Black"/>
              </a:rPr>
              <a:t>.39/20</a:t>
            </a:r>
            <a:r>
              <a:rPr lang="it-IT" sz="2400" dirty="0" smtClean="0">
                <a:latin typeface="Arial Black"/>
                <a:cs typeface="Arial Black"/>
              </a:rPr>
              <a:t>10) esprimono con apposita relazione un giudizio sul bilancio e sul bilancio consolidato, ove redatto:</a:t>
            </a:r>
          </a:p>
          <a:p>
            <a:pPr algn="just"/>
            <a:endParaRPr lang="it-IT" sz="2400" dirty="0" smtClean="0">
              <a:latin typeface="Arial Black"/>
              <a:cs typeface="Arial Black"/>
            </a:endParaRPr>
          </a:p>
          <a:p>
            <a:pPr algn="just"/>
            <a:r>
              <a:rPr lang="it-IT" sz="2400" dirty="0" smtClean="0">
                <a:latin typeface="Arial"/>
                <a:cs typeface="Arial"/>
              </a:rPr>
              <a:t>la </a:t>
            </a:r>
            <a:r>
              <a:rPr lang="it-IT" sz="2800" b="1" dirty="0" smtClean="0">
                <a:latin typeface="Arial"/>
                <a:cs typeface="Arial"/>
              </a:rPr>
              <a:t>relazione</a:t>
            </a:r>
            <a:r>
              <a:rPr lang="it-IT" sz="2400" dirty="0" smtClean="0">
                <a:latin typeface="Arial"/>
                <a:cs typeface="Arial"/>
              </a:rPr>
              <a:t> comprende: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400" dirty="0" smtClean="0">
                <a:latin typeface="Arial"/>
                <a:cs typeface="Arial"/>
              </a:rPr>
              <a:t>paragrafo introduttivo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400" dirty="0" smtClean="0">
                <a:latin typeface="Arial"/>
                <a:cs typeface="Arial"/>
              </a:rPr>
              <a:t>descrizione portata revisione legale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400" dirty="0" smtClean="0">
                <a:latin typeface="Arial"/>
                <a:cs typeface="Arial"/>
              </a:rPr>
              <a:t>giudizio sul bilancio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400" dirty="0" smtClean="0">
                <a:latin typeface="Arial"/>
                <a:cs typeface="Arial"/>
              </a:rPr>
              <a:t>richiami di informativa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400" dirty="0" smtClean="0">
                <a:latin typeface="Arial"/>
                <a:cs typeface="Arial"/>
              </a:rPr>
              <a:t>giudizio sulla coerenza della relazione sulla gestione con il bilancio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400" dirty="0" smtClean="0">
                <a:latin typeface="Arial"/>
                <a:cs typeface="Arial"/>
              </a:rPr>
              <a:t>motivi dell’espressione di giudizio con rilievi, giudizio negativo o impossibilità di giudizio</a:t>
            </a:r>
            <a:endParaRPr lang="it-IT"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3318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GIUDIZIO SENZA RILIEVI</a:t>
            </a:r>
            <a:endParaRPr lang="it-IT" sz="36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96898" y="1280823"/>
            <a:ext cx="8626492" cy="4401205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lang="it-IT" sz="2800" dirty="0" smtClean="0">
                <a:latin typeface="Arial"/>
                <a:cs typeface="Arial"/>
              </a:rPr>
              <a:t>è espresso quando:</a:t>
            </a:r>
          </a:p>
          <a:p>
            <a:pPr marL="514350" indent="-514350" algn="just"/>
            <a:endParaRPr lang="it-IT" sz="2800" b="1" dirty="0" smtClean="0">
              <a:latin typeface="Arial"/>
              <a:cs typeface="Arial"/>
            </a:endParaRP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800" b="1" dirty="0" smtClean="0">
                <a:latin typeface="Arial"/>
                <a:cs typeface="Arial"/>
              </a:rPr>
              <a:t>è stata effettuata una revisione contabile senza limitazioni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800" b="1" dirty="0" smtClean="0">
                <a:latin typeface="Arial"/>
                <a:cs typeface="Arial"/>
              </a:rPr>
              <a:t>il bilancio è conforme alle norme che ne disciplinano la redazione, è stato redatto con chiarezza e rappresenta in modo veritiero e corretto la situazione patrimoniale e finanziaria e il risultato economico dell’esercizio  </a:t>
            </a:r>
            <a:endParaRPr lang="it-IT" sz="2800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351133"/>
            <a:ext cx="9144000" cy="83318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GIUDIZIO CON RILIEVI</a:t>
            </a:r>
            <a:endParaRPr lang="it-IT" sz="36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96898" y="1804762"/>
            <a:ext cx="8626492" cy="3108544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lang="it-IT" sz="2800" dirty="0" smtClean="0">
                <a:latin typeface="Arial"/>
                <a:cs typeface="Arial"/>
              </a:rPr>
              <a:t>è espresso quando, </a:t>
            </a:r>
            <a:r>
              <a:rPr lang="it-IT" sz="2800" b="1" i="1" dirty="0" smtClean="0">
                <a:latin typeface="Arial"/>
                <a:cs typeface="Arial"/>
              </a:rPr>
              <a:t>pur non togliendo significatività al bilancio nel suo complesso</a:t>
            </a:r>
            <a:r>
              <a:rPr lang="it-IT" sz="2800" dirty="0" smtClean="0">
                <a:latin typeface="Arial"/>
                <a:cs typeface="Arial"/>
              </a:rPr>
              <a:t>, esistono:</a:t>
            </a:r>
          </a:p>
          <a:p>
            <a:pPr marL="514350" indent="-514350" algn="just"/>
            <a:endParaRPr lang="it-IT" sz="2800" b="1" dirty="0" smtClean="0">
              <a:latin typeface="Arial"/>
              <a:cs typeface="Arial"/>
            </a:endParaRP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800" b="1" dirty="0" smtClean="0">
                <a:latin typeface="Arial"/>
                <a:cs typeface="Arial"/>
              </a:rPr>
              <a:t>deviazioni dalle norme di legge o dai principi contabili o errori significativi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it-IT" sz="2800" b="1" dirty="0" smtClean="0">
                <a:latin typeface="Arial"/>
                <a:cs typeface="Arial"/>
              </a:rPr>
              <a:t>deviazioni dai principi di revisione</a:t>
            </a:r>
            <a:endParaRPr lang="it-IT" sz="2800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0" y="641814"/>
            <a:ext cx="9144000" cy="83318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GIUDIZIO NEGATIVO</a:t>
            </a:r>
            <a:endParaRPr lang="it-IT" sz="36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1000" b="1" dirty="0" smtClean="0">
                <a:latin typeface="Arial"/>
                <a:cs typeface="Arial"/>
              </a:rPr>
              <a:t>Bettina Campedelli - </a:t>
            </a:r>
            <a:r>
              <a:rPr lang="it-IT" sz="1000" b="1" i="1" dirty="0" smtClean="0">
                <a:latin typeface="Arial"/>
                <a:cs typeface="Arial"/>
              </a:rPr>
              <a:t>Revisione aziendale e sistemi di controllo</a:t>
            </a:r>
            <a:endParaRPr lang="it-IT" sz="1000" b="1" i="1" dirty="0">
              <a:latin typeface="Arial"/>
              <a:cs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DD78-9F34-6D4B-9185-1F8CEAD87A73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96898" y="2451093"/>
            <a:ext cx="8626492" cy="1815882"/>
          </a:xfrm>
          <a:prstGeom prst="rect">
            <a:avLst/>
          </a:prstGeom>
          <a:effectLst>
            <a:glow rad="228600">
              <a:schemeClr val="accent1">
                <a:alpha val="75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lang="it-IT" sz="2800" dirty="0" smtClean="0">
                <a:latin typeface="Arial"/>
                <a:cs typeface="Arial"/>
              </a:rPr>
              <a:t>è espresso quando, </a:t>
            </a:r>
            <a:r>
              <a:rPr lang="it-IT" sz="2800" b="1" i="1" dirty="0" smtClean="0">
                <a:latin typeface="Arial"/>
                <a:cs typeface="Arial"/>
              </a:rPr>
              <a:t>ci sono deviazioni dalle norme di legge o dai principi contabili ed errori il cui effetto è tale da togliere significatività al bilancio nel suo complesso</a:t>
            </a:r>
            <a:endParaRPr lang="it-IT" sz="2800" b="1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800</Words>
  <Application>Microsoft Macintosh PowerPoint</Application>
  <PresentationFormat>Presentazione su schermo (4:3)</PresentationFormat>
  <Paragraphs>154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LETTERA di ATTESTAZIONE</vt:lpstr>
      <vt:lpstr>differenze di revisione</vt:lpstr>
      <vt:lpstr>Presentazione di PowerPoint</vt:lpstr>
      <vt:lpstr>Presentazione di PowerPoint</vt:lpstr>
      <vt:lpstr>GIUDIZIO di REVISIONE</vt:lpstr>
      <vt:lpstr>GIUDIZIO di REVISIONE</vt:lpstr>
      <vt:lpstr>GIUDIZIO SENZA RILIEVI</vt:lpstr>
      <vt:lpstr>GIUDIZIO CON RILIEVI</vt:lpstr>
      <vt:lpstr>GIUDIZIO NEGATIVO</vt:lpstr>
      <vt:lpstr>IMPOSSIBILITA’ AD ESPRIMERE UN GIUDIZIO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Bettina Campedelli</dc:creator>
  <cp:lastModifiedBy>Bettina Campedelli</cp:lastModifiedBy>
  <cp:revision>52</cp:revision>
  <dcterms:created xsi:type="dcterms:W3CDTF">2012-08-03T15:53:31Z</dcterms:created>
  <dcterms:modified xsi:type="dcterms:W3CDTF">2013-07-01T08:52:03Z</dcterms:modified>
</cp:coreProperties>
</file>