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4" r:id="rId6"/>
    <p:sldId id="265" r:id="rId7"/>
    <p:sldId id="266" r:id="rId8"/>
    <p:sldId id="261" r:id="rId9"/>
    <p:sldId id="260" r:id="rId10"/>
    <p:sldId id="259" r:id="rId11"/>
    <p:sldId id="268" r:id="rId12"/>
    <p:sldId id="269" r:id="rId13"/>
    <p:sldId id="270" r:id="rId14"/>
    <p:sldId id="271" r:id="rId15"/>
    <p:sldId id="272" r:id="rId16"/>
    <p:sldId id="274" r:id="rId17"/>
    <p:sldId id="273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5234-D88C-4769-A5B1-9BFA556E3EA1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4495-E340-4184-97E4-B7C40439E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8311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5234-D88C-4769-A5B1-9BFA556E3EA1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4495-E340-4184-97E4-B7C40439E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7942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5234-D88C-4769-A5B1-9BFA556E3EA1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4495-E340-4184-97E4-B7C40439E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1049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5234-D88C-4769-A5B1-9BFA556E3EA1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4495-E340-4184-97E4-B7C40439E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41530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5234-D88C-4769-A5B1-9BFA556E3EA1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4495-E340-4184-97E4-B7C40439E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4055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5234-D88C-4769-A5B1-9BFA556E3EA1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4495-E340-4184-97E4-B7C40439E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4159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5234-D88C-4769-A5B1-9BFA556E3EA1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4495-E340-4184-97E4-B7C40439E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0464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5234-D88C-4769-A5B1-9BFA556E3EA1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4495-E340-4184-97E4-B7C40439E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8392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5234-D88C-4769-A5B1-9BFA556E3EA1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4495-E340-4184-97E4-B7C40439E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482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5234-D88C-4769-A5B1-9BFA556E3EA1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4495-E340-4184-97E4-B7C40439E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06590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E5234-D88C-4769-A5B1-9BFA556E3EA1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4495-E340-4184-97E4-B7C40439E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6424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E5234-D88C-4769-A5B1-9BFA556E3EA1}" type="datetimeFigureOut">
              <a:rPr lang="it-IT" smtClean="0"/>
              <a:pPr/>
              <a:t>04/05/2016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C4495-E340-4184-97E4-B7C40439E16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1224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78098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Vantaggi e svantaggi del Mobile System</a:t>
            </a:r>
            <a:endParaRPr lang="it-IT" sz="36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36442350"/>
              </p:ext>
            </p:extLst>
          </p:nvPr>
        </p:nvGraphicFramePr>
        <p:xfrm>
          <a:off x="323528" y="920077"/>
          <a:ext cx="8424936" cy="5672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28792"/>
                <a:gridCol w="1296144"/>
              </a:tblGrid>
              <a:tr h="48927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1" u="none" strike="noStrike" dirty="0" smtClean="0">
                          <a:effectLst/>
                        </a:rPr>
                        <a:t>                                                      Vantaggi</a:t>
                      </a:r>
                      <a:r>
                        <a:rPr lang="it-IT" sz="1800" b="1" u="none" strike="noStrike" dirty="0">
                          <a:effectLst/>
                        </a:rPr>
                        <a:t>:</a:t>
                      </a:r>
                      <a:endParaRPr lang="it-IT" sz="1800" b="1" i="0" u="none" strike="noStrike" dirty="0">
                        <a:effectLst/>
                        <a:latin typeface="Cambria"/>
                      </a:endParaRPr>
                    </a:p>
                  </a:txBody>
                  <a:tcPr marL="8717" marR="8717" marT="87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u="none" strike="noStrike" dirty="0">
                          <a:effectLst/>
                        </a:rPr>
                        <a:t>Media aritmetica</a:t>
                      </a:r>
                      <a:endParaRPr lang="it-IT" sz="1800" b="1" i="0" u="none" strike="noStrike" dirty="0">
                        <a:effectLst/>
                        <a:latin typeface="Cambria"/>
                      </a:endParaRPr>
                    </a:p>
                  </a:txBody>
                  <a:tcPr marL="8717" marR="8717" marT="87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92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u="none" strike="noStrike" dirty="0">
                          <a:effectLst/>
                        </a:rPr>
                        <a:t>Possibilità di reperire migliaia di informazioni a velocità impressionanti</a:t>
                      </a:r>
                      <a:endParaRPr lang="it-IT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104606" marR="8717" marT="87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>
                          <a:effectLst/>
                        </a:rPr>
                        <a:t>4,7</a:t>
                      </a:r>
                      <a:endParaRPr lang="it-IT" sz="1800" b="0" i="0" u="none" strike="noStrike">
                        <a:effectLst/>
                        <a:latin typeface="Cambria"/>
                      </a:endParaRPr>
                    </a:p>
                  </a:txBody>
                  <a:tcPr marL="8717" marR="8717" marT="87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92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u="none" strike="noStrike" dirty="0">
                          <a:effectLst/>
                        </a:rPr>
                        <a:t> Funzionalità integrate in un unico dispositivo (Fotocamera, lettore musicale, GPS,…);</a:t>
                      </a:r>
                      <a:endParaRPr lang="it-IT" sz="1800" b="0" i="0" u="none" strike="noStrike" dirty="0">
                        <a:effectLst/>
                        <a:latin typeface="Symbol"/>
                      </a:endParaRPr>
                    </a:p>
                  </a:txBody>
                  <a:tcPr marL="104606" marR="8717" marT="87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>
                          <a:effectLst/>
                        </a:rPr>
                        <a:t>4,43</a:t>
                      </a:r>
                      <a:endParaRPr lang="it-IT" sz="1800" b="0" i="0" u="none" strike="noStrike">
                        <a:effectLst/>
                        <a:latin typeface="Cambria"/>
                      </a:endParaRPr>
                    </a:p>
                  </a:txBody>
                  <a:tcPr marL="8717" marR="8717" marT="87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1892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u="none" strike="noStrike" dirty="0">
                          <a:effectLst/>
                        </a:rPr>
                        <a:t> Possibilità di comunicare con altre persone in tempo reale, non soltanto con chiamata vocale, ma anche con video chiamate(</a:t>
                      </a:r>
                      <a:r>
                        <a:rPr lang="it-IT" sz="1800" u="none" strike="noStrike" dirty="0" err="1">
                          <a:effectLst/>
                        </a:rPr>
                        <a:t>Skype</a:t>
                      </a:r>
                      <a:r>
                        <a:rPr lang="it-IT" sz="1800" u="none" strike="noStrike" dirty="0">
                          <a:effectLst/>
                        </a:rPr>
                        <a:t> Call, </a:t>
                      </a:r>
                      <a:r>
                        <a:rPr lang="it-IT" sz="1800" u="none" strike="noStrike" dirty="0" err="1">
                          <a:effectLst/>
                        </a:rPr>
                        <a:t>Facetime</a:t>
                      </a:r>
                      <a:r>
                        <a:rPr lang="it-IT" sz="1800" u="none" strike="noStrike" dirty="0">
                          <a:effectLst/>
                        </a:rPr>
                        <a:t>...)</a:t>
                      </a:r>
                      <a:endParaRPr lang="it-IT" sz="1800" b="0" i="0" u="none" strike="noStrike" dirty="0">
                        <a:effectLst/>
                        <a:latin typeface="Symbol"/>
                      </a:endParaRPr>
                    </a:p>
                  </a:txBody>
                  <a:tcPr marL="104606" marR="8717" marT="87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>
                          <a:effectLst/>
                        </a:rPr>
                        <a:t>4,42</a:t>
                      </a:r>
                      <a:endParaRPr lang="it-IT" sz="1800" b="0" i="0" u="none" strike="noStrike">
                        <a:effectLst/>
                        <a:latin typeface="Cambria"/>
                      </a:endParaRPr>
                    </a:p>
                  </a:txBody>
                  <a:tcPr marL="8717" marR="8717" marT="87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92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u="none" strike="noStrike" dirty="0">
                          <a:effectLst/>
                        </a:rPr>
                        <a:t>Immediatezza nelle soddisfazioni dei bisogni di informazione</a:t>
                      </a:r>
                      <a:endParaRPr lang="it-IT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104606" marR="8717" marT="87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>
                          <a:effectLst/>
                        </a:rPr>
                        <a:t>4,2</a:t>
                      </a:r>
                      <a:endParaRPr lang="it-IT" sz="1800" b="0" i="0" u="none" strike="noStrike">
                        <a:effectLst/>
                        <a:latin typeface="Cambria"/>
                      </a:endParaRPr>
                    </a:p>
                  </a:txBody>
                  <a:tcPr marL="8717" marR="8717" marT="87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1892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u="none" strike="noStrike" dirty="0">
                          <a:effectLst/>
                        </a:rPr>
                        <a:t>Ottimizzazione del proprio tempo, se utilizzato correttamente nei "tempi morti"(ascolto di </a:t>
                      </a:r>
                      <a:r>
                        <a:rPr lang="it-IT" sz="1800" u="none" strike="noStrike" dirty="0" err="1">
                          <a:effectLst/>
                        </a:rPr>
                        <a:t>podcast</a:t>
                      </a:r>
                      <a:r>
                        <a:rPr lang="it-IT" sz="1800" u="none" strike="noStrike" dirty="0">
                          <a:effectLst/>
                        </a:rPr>
                        <a:t>, ripasso presentazioni su slide...)</a:t>
                      </a:r>
                      <a:endParaRPr lang="it-IT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104606" marR="8717" marT="87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>
                          <a:effectLst/>
                        </a:rPr>
                        <a:t>3,57</a:t>
                      </a:r>
                      <a:endParaRPr lang="it-IT" sz="1800" b="0" i="0" u="none" strike="noStrike">
                        <a:effectLst/>
                        <a:latin typeface="Cambria"/>
                      </a:endParaRPr>
                    </a:p>
                  </a:txBody>
                  <a:tcPr marL="8717" marR="8717" marT="87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92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u="none" strike="noStrike" dirty="0">
                          <a:effectLst/>
                        </a:rPr>
                        <a:t>Possibilità di tenere sotto controllo i propri impegni con promemoria ed essere avvisati con suonerie;</a:t>
                      </a:r>
                      <a:endParaRPr lang="it-IT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104606" marR="8717" marT="87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>
                          <a:effectLst/>
                        </a:rPr>
                        <a:t>3,28</a:t>
                      </a:r>
                      <a:endParaRPr lang="it-IT" sz="1800" b="0" i="0" u="none" strike="noStrike">
                        <a:effectLst/>
                        <a:latin typeface="Cambria"/>
                      </a:endParaRPr>
                    </a:p>
                  </a:txBody>
                  <a:tcPr marL="8717" marR="8717" marT="87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928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u="none" strike="noStrike" dirty="0">
                          <a:effectLst/>
                        </a:rPr>
                        <a:t>Secondo alcune ricerche, grazie alle sue funzionalità, il cellulare aiuta a sviluppare capacità di multitasking</a:t>
                      </a:r>
                      <a:endParaRPr lang="it-IT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104606" marR="8717" marT="87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>
                          <a:effectLst/>
                        </a:rPr>
                        <a:t>3,19</a:t>
                      </a:r>
                      <a:endParaRPr lang="it-IT" sz="1800" b="0" i="0" u="none" strike="noStrike">
                        <a:effectLst/>
                        <a:latin typeface="Cambria"/>
                      </a:endParaRPr>
                    </a:p>
                  </a:txBody>
                  <a:tcPr marL="8717" marR="8717" marT="87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927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u="none" strike="noStrike" dirty="0">
                          <a:effectLst/>
                        </a:rPr>
                        <a:t> Possibilità di prendere appunti (Curiosità: è stato scritto un libro su </a:t>
                      </a:r>
                      <a:r>
                        <a:rPr lang="it-IT" sz="1800" u="none" strike="noStrike" dirty="0" err="1">
                          <a:effectLst/>
                        </a:rPr>
                        <a:t>Blackberry</a:t>
                      </a:r>
                      <a:r>
                        <a:rPr lang="it-IT" sz="1800" u="none" strike="noStrike" dirty="0">
                          <a:effectLst/>
                        </a:rPr>
                        <a:t>).</a:t>
                      </a:r>
                      <a:endParaRPr lang="it-IT" sz="1800" b="0" i="0" u="none" strike="noStrike" dirty="0">
                        <a:effectLst/>
                        <a:latin typeface="Symbol"/>
                      </a:endParaRPr>
                    </a:p>
                  </a:txBody>
                  <a:tcPr marL="104606" marR="8717" marT="87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>
                          <a:effectLst/>
                        </a:rPr>
                        <a:t>2,86</a:t>
                      </a:r>
                      <a:endParaRPr lang="it-IT" sz="1800" b="0" i="0" u="none" strike="noStrike">
                        <a:effectLst/>
                        <a:latin typeface="Cambria"/>
                      </a:endParaRPr>
                    </a:p>
                  </a:txBody>
                  <a:tcPr marL="8717" marR="8717" marT="871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6034">
                <a:tc>
                  <a:txBody>
                    <a:bodyPr/>
                    <a:lstStyle/>
                    <a:p>
                      <a:pPr algn="l" fontAlgn="b"/>
                      <a:endParaRPr lang="it-IT" sz="600" b="0" i="0" u="none" strike="noStrike" dirty="0">
                        <a:effectLst/>
                        <a:latin typeface="Arial"/>
                      </a:endParaRPr>
                    </a:p>
                  </a:txBody>
                  <a:tcPr marL="8717" marR="8717" marT="871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600" b="0" i="0" u="none" strike="noStrike" dirty="0">
                        <a:effectLst/>
                        <a:latin typeface="Arial"/>
                      </a:endParaRPr>
                    </a:p>
                  </a:txBody>
                  <a:tcPr marL="8717" marR="8717" marT="8717" marB="0" anchor="b">
                    <a:solidFill>
                      <a:schemeClr val="bg1"/>
                    </a:solidFill>
                  </a:tcPr>
                </a:tc>
              </a:tr>
              <a:tr h="222386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N. risposte 83</a:t>
                      </a:r>
                      <a:endParaRPr lang="it-IT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8717" marR="8717" marT="871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8717" marR="8717" marT="8717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915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Hit parade aforismi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1.Ricorda che per decollare è necessario andare contro vento, Henry Ford 47</a:t>
            </a:r>
          </a:p>
          <a:p>
            <a:r>
              <a:rPr lang="it-IT" dirty="0" smtClean="0"/>
              <a:t>2.Follia è fare sempre le stesse cose e aspettarsi qualcosa di diverso, Albert Einstein, 25</a:t>
            </a:r>
          </a:p>
          <a:p>
            <a:r>
              <a:rPr lang="it-IT" dirty="0" smtClean="0"/>
              <a:t>3.La felicità più grande non sta nel non cadere mai, ma nel risollevarsi  sempre dopo ogni caduta, Confucio, 24</a:t>
            </a:r>
          </a:p>
          <a:p>
            <a:r>
              <a:rPr lang="it-IT" dirty="0" smtClean="0"/>
              <a:t>4.Meglio aggiungere vita ai giorni che non giorni alla vita, Rita Levi Montalcini, 21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95459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Mission natura Sì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Sostenibilità e qualità al giusto prezzo</a:t>
            </a:r>
          </a:p>
          <a:p>
            <a:r>
              <a:rPr lang="it-IT" dirty="0" smtClean="0"/>
              <a:t>Sana natura, sana alimentazione, sana economia</a:t>
            </a:r>
          </a:p>
          <a:p>
            <a:r>
              <a:rPr lang="it-IT" dirty="0" smtClean="0"/>
              <a:t>Alimentazione biologica nel rispetto dell’ambiente e delle persone</a:t>
            </a:r>
          </a:p>
          <a:p>
            <a:r>
              <a:rPr lang="it-IT" dirty="0" smtClean="0"/>
              <a:t>Unirci per offrire qualità e natura al consumatore</a:t>
            </a:r>
          </a:p>
          <a:p>
            <a:r>
              <a:rPr lang="it-IT" dirty="0" smtClean="0"/>
              <a:t>Stiamo lavorando per un futuro coltivabile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Mission</a:t>
            </a:r>
            <a:r>
              <a:rPr lang="it-IT" dirty="0" smtClean="0"/>
              <a:t> Natura Sì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NutrirSi</a:t>
            </a:r>
            <a:r>
              <a:rPr lang="it-IT" dirty="0" smtClean="0"/>
              <a:t> di natura</a:t>
            </a:r>
          </a:p>
          <a:p>
            <a:r>
              <a:rPr lang="it-IT" dirty="0" smtClean="0"/>
              <a:t>Coltivare la vita e crescere in cultura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Coltivare la vita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it-IT" sz="3200" smtClean="0"/>
              <a:t>Perché è difficile parlare in aula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323850" y="1196975"/>
          <a:ext cx="8424936" cy="5112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9715"/>
                <a:gridCol w="921974"/>
                <a:gridCol w="1033247"/>
              </a:tblGrid>
              <a:tr h="5785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b="1" i="1" u="none" strike="noStrike" dirty="0">
                          <a:effectLst/>
                        </a:rPr>
                        <a:t>Affermazioni Aula </a:t>
                      </a:r>
                      <a:r>
                        <a:rPr lang="it-IT" sz="2200" b="1" i="1" u="none" strike="noStrike" dirty="0" err="1">
                          <a:effectLst/>
                        </a:rPr>
                        <a:t>CdL</a:t>
                      </a:r>
                      <a:r>
                        <a:rPr lang="it-IT" sz="2200" b="1" i="1" u="none" strike="noStrike" dirty="0">
                          <a:effectLst/>
                        </a:rPr>
                        <a:t> Economia Aziendale</a:t>
                      </a:r>
                      <a:endParaRPr lang="it-IT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b="1" i="1" u="none" strike="noStrike" dirty="0" smtClean="0">
                          <a:effectLst/>
                        </a:rPr>
                        <a:t>V.A.</a:t>
                      </a:r>
                      <a:endParaRPr lang="it-IT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b="1" i="1" u="none" strike="noStrike" dirty="0">
                          <a:effectLst/>
                        </a:rPr>
                        <a:t>%</a:t>
                      </a:r>
                      <a:endParaRPr lang="it-IT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6062">
                <a:tc>
                  <a:txBody>
                    <a:bodyPr/>
                    <a:lstStyle/>
                    <a:p>
                      <a:pPr marL="72000" indent="0" algn="l" fontAlgn="b"/>
                      <a:r>
                        <a:rPr lang="it-IT" sz="2000" u="none" strike="noStrike" dirty="0">
                          <a:effectLst/>
                        </a:rPr>
                        <a:t>Questione di carattere, agitazione, ansia, insicurezza, vergogna, imbarazzo nel parlare in pubblico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90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27,78%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4063">
                <a:tc>
                  <a:txBody>
                    <a:bodyPr/>
                    <a:lstStyle/>
                    <a:p>
                      <a:pPr marL="72000" indent="0" algn="l" fontAlgn="b"/>
                      <a:r>
                        <a:rPr lang="it-IT" sz="2000" u="none" strike="noStrike" dirty="0">
                          <a:effectLst/>
                        </a:rPr>
                        <a:t>Paura di sbagliare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73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22,53%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4063">
                <a:tc>
                  <a:txBody>
                    <a:bodyPr/>
                    <a:lstStyle/>
                    <a:p>
                      <a:pPr marL="72000" indent="0" algn="l" fontAlgn="b"/>
                      <a:r>
                        <a:rPr lang="it-IT" sz="2000" u="none" strike="noStrike" dirty="0">
                          <a:effectLst/>
                        </a:rPr>
                        <a:t>Paura del giudizio altrui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65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20,06%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4063">
                <a:tc>
                  <a:txBody>
                    <a:bodyPr/>
                    <a:lstStyle/>
                    <a:p>
                      <a:pPr marL="72000" indent="0" algn="l" fontAlgn="b"/>
                      <a:r>
                        <a:rPr lang="it-IT" sz="2000" u="none" strike="noStrike" dirty="0">
                          <a:effectLst/>
                        </a:rPr>
                        <a:t>Timidezza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38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11,73%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4063">
                <a:tc>
                  <a:txBody>
                    <a:bodyPr/>
                    <a:lstStyle/>
                    <a:p>
                      <a:pPr marL="72000" indent="0" algn="l" fontAlgn="b"/>
                      <a:r>
                        <a:rPr lang="it-IT" sz="2000" u="none" strike="noStrike" dirty="0">
                          <a:effectLst/>
                        </a:rPr>
                        <a:t>Troppa gente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37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11,42%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4063">
                <a:tc>
                  <a:txBody>
                    <a:bodyPr/>
                    <a:lstStyle/>
                    <a:p>
                      <a:pPr marL="72000" indent="0" algn="l" fontAlgn="b"/>
                      <a:r>
                        <a:rPr lang="it-IT" sz="2000" u="none" strike="noStrike" dirty="0">
                          <a:effectLst/>
                        </a:rPr>
                        <a:t>Poco esercizio a parlare in pubblico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3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0,93%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4063">
                <a:tc>
                  <a:txBody>
                    <a:bodyPr/>
                    <a:lstStyle/>
                    <a:p>
                      <a:pPr marL="72000" indent="0" algn="l" fontAlgn="b"/>
                      <a:r>
                        <a:rPr lang="it-IT" sz="2000" u="none" strike="noStrike" dirty="0">
                          <a:effectLst/>
                        </a:rPr>
                        <a:t>Alla scuola superiore era più facile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0,93%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37313">
                <a:tc>
                  <a:txBody>
                    <a:bodyPr/>
                    <a:lstStyle/>
                    <a:p>
                      <a:pPr marL="72000" indent="0" algn="l" fontAlgn="b"/>
                      <a:r>
                        <a:rPr lang="it-IT" sz="2000" u="none" strike="noStrike" dirty="0">
                          <a:effectLst/>
                        </a:rPr>
                        <a:t>Probabilmente manca qualcuno che inizi a rispondere generando un effetto a </a:t>
                      </a:r>
                      <a:r>
                        <a:rPr lang="it-IT" sz="2000" u="none" strike="noStrike" dirty="0" smtClean="0">
                          <a:effectLst/>
                        </a:rPr>
                        <a:t>catena/nessuno </a:t>
                      </a:r>
                      <a:r>
                        <a:rPr lang="it-IT" sz="2000" u="none" strike="noStrike" dirty="0">
                          <a:effectLst/>
                        </a:rPr>
                        <a:t>rompe il ghiaccio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0,62%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4063">
                <a:tc>
                  <a:txBody>
                    <a:bodyPr/>
                    <a:lstStyle/>
                    <a:p>
                      <a:pPr marL="72000" indent="0" algn="l" fontAlgn="b"/>
                      <a:r>
                        <a:rPr lang="it-IT" sz="2000" u="none" strike="noStrike" dirty="0">
                          <a:effectLst/>
                        </a:rPr>
                        <a:t>Per disattenzione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2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0,62%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2737">
                <a:tc>
                  <a:txBody>
                    <a:bodyPr/>
                    <a:lstStyle/>
                    <a:p>
                      <a:pPr marL="72000" indent="0" algn="l" fontAlgn="b"/>
                      <a:r>
                        <a:rPr lang="it-IT" sz="2000" u="none" strike="noStrike" dirty="0">
                          <a:effectLst/>
                        </a:rPr>
                        <a:t>Varie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11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3,40%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7861">
                <a:tc>
                  <a:txBody>
                    <a:bodyPr/>
                    <a:lstStyle/>
                    <a:p>
                      <a:pPr marL="72000" indent="0" algn="l" fontAlgn="b"/>
                      <a:r>
                        <a:rPr lang="it-IT" sz="2000" i="1" u="none" strike="noStrike" dirty="0">
                          <a:effectLst/>
                        </a:rPr>
                        <a:t>Totale</a:t>
                      </a:r>
                      <a:endParaRPr lang="it-IT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i="1" u="none" strike="noStrike" dirty="0">
                          <a:effectLst/>
                        </a:rPr>
                        <a:t>324</a:t>
                      </a:r>
                      <a:endParaRPr lang="it-IT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i="1" u="none" strike="noStrike" dirty="0">
                          <a:effectLst/>
                        </a:rPr>
                        <a:t>100%</a:t>
                      </a:r>
                      <a:endParaRPr lang="it-IT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706438"/>
          </a:xfrm>
        </p:spPr>
        <p:txBody>
          <a:bodyPr/>
          <a:lstStyle/>
          <a:p>
            <a:r>
              <a:rPr lang="it-IT" sz="3200" smtClean="0"/>
              <a:t>Perché è difficile parlare in aula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323850" y="765175"/>
          <a:ext cx="8496945" cy="59462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2729"/>
                <a:gridCol w="914749"/>
                <a:gridCol w="1029467"/>
              </a:tblGrid>
              <a:tr h="5448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b="1" i="1" u="none" strike="noStrike" dirty="0">
                          <a:effectLst/>
                        </a:rPr>
                        <a:t>Affermazioni Aula Lingue </a:t>
                      </a:r>
                      <a:endParaRPr lang="it-IT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b="1" i="1" u="none" strike="noStrike" dirty="0" smtClean="0">
                          <a:effectLst/>
                        </a:rPr>
                        <a:t>V.A.</a:t>
                      </a:r>
                      <a:endParaRPr lang="it-IT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b="1" i="1" u="none" strike="noStrike" dirty="0">
                          <a:effectLst/>
                        </a:rPr>
                        <a:t>%</a:t>
                      </a:r>
                      <a:endParaRPr lang="it-IT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8973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0"/>
                        </a:spcBef>
                      </a:pPr>
                      <a:r>
                        <a:rPr lang="it-IT" sz="2000" u="none" strike="noStrike" dirty="0">
                          <a:effectLst/>
                        </a:rPr>
                        <a:t>Questione di carattere, agitazione, ansia, insicurezza, vergogna, imbarazzo nel parlare in pubblico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59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23,32%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4486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0"/>
                        </a:spcBef>
                      </a:pPr>
                      <a:r>
                        <a:rPr lang="it-IT" sz="2000" u="none" strike="noStrike" dirty="0">
                          <a:effectLst/>
                        </a:rPr>
                        <a:t>Paura di sbagliare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52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20,55%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4486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0"/>
                        </a:spcBef>
                      </a:pPr>
                      <a:r>
                        <a:rPr lang="it-IT" sz="2000" u="none" strike="noStrike" dirty="0">
                          <a:effectLst/>
                        </a:rPr>
                        <a:t>Paura del giudizio altrui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50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19,76%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4486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0"/>
                        </a:spcBef>
                      </a:pPr>
                      <a:r>
                        <a:rPr lang="it-IT" sz="2000" u="none" strike="noStrike" dirty="0">
                          <a:effectLst/>
                        </a:rPr>
                        <a:t>Timidezza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27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10,67%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4486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0"/>
                        </a:spcBef>
                      </a:pPr>
                      <a:r>
                        <a:rPr lang="it-IT" sz="2000" u="none" strike="noStrike" dirty="0">
                          <a:effectLst/>
                        </a:rPr>
                        <a:t>Troppi studenti e sconosciuti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18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7,11%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8973">
                <a:tc>
                  <a:txBody>
                    <a:bodyPr/>
                    <a:lstStyle/>
                    <a:p>
                      <a:pPr marL="72000" algn="l" fontAlgn="b">
                        <a:spcBef>
                          <a:spcPts val="0"/>
                        </a:spcBef>
                      </a:pPr>
                      <a:r>
                        <a:rPr lang="it-IT" sz="2000" u="none" strike="noStrike" dirty="0">
                          <a:effectLst/>
                        </a:rPr>
                        <a:t>Difficoltà nel capire una nuova materia mai </a:t>
                      </a:r>
                      <a:r>
                        <a:rPr lang="it-IT" sz="2000" u="none" strike="noStrike" dirty="0" smtClean="0">
                          <a:effectLst/>
                        </a:rPr>
                        <a:t>fatta; Non </a:t>
                      </a:r>
                      <a:r>
                        <a:rPr lang="it-IT" sz="2000" u="none" strike="noStrike" dirty="0">
                          <a:effectLst/>
                        </a:rPr>
                        <a:t>si </a:t>
                      </a:r>
                      <a:r>
                        <a:rPr lang="it-IT" sz="2000" u="none" strike="noStrike" dirty="0" smtClean="0">
                          <a:effectLst/>
                        </a:rPr>
                        <a:t>sa rispondere </a:t>
                      </a:r>
                      <a:r>
                        <a:rPr lang="it-IT" sz="2000" u="none" strike="noStrike" dirty="0">
                          <a:effectLst/>
                        </a:rPr>
                        <a:t>perché la materia è nuova e si hanno poche conoscenze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17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6,72%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4486">
                <a:tc>
                  <a:txBody>
                    <a:bodyPr/>
                    <a:lstStyle/>
                    <a:p>
                      <a:pPr marL="72000" algn="l" fontAlgn="b">
                        <a:spcBef>
                          <a:spcPts val="0"/>
                        </a:spcBef>
                      </a:pPr>
                      <a:r>
                        <a:rPr lang="it-IT" sz="2000" u="none" strike="noStrike" dirty="0" smtClean="0">
                          <a:effectLst/>
                        </a:rPr>
                        <a:t>Le</a:t>
                      </a:r>
                      <a:r>
                        <a:rPr lang="it-IT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it-IT" sz="2000" u="none" strike="noStrike" dirty="0" smtClean="0">
                          <a:effectLst/>
                        </a:rPr>
                        <a:t>lezioni/domande </a:t>
                      </a:r>
                      <a:r>
                        <a:rPr lang="it-IT" sz="2000" u="none" strike="noStrike" dirty="0">
                          <a:effectLst/>
                        </a:rPr>
                        <a:t>non sono sufficientemente stimolanti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7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2,77%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4486">
                <a:tc>
                  <a:txBody>
                    <a:bodyPr/>
                    <a:lstStyle/>
                    <a:p>
                      <a:pPr marL="72000" algn="l" fontAlgn="b">
                        <a:spcBef>
                          <a:spcPts val="0"/>
                        </a:spcBef>
                      </a:pPr>
                      <a:r>
                        <a:rPr lang="it-IT" sz="2000" u="none" strike="noStrike" dirty="0">
                          <a:effectLst/>
                        </a:rPr>
                        <a:t>Sono straniero/a, non riesco ad esprimermi bene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5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1,98%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83459">
                <a:tc>
                  <a:txBody>
                    <a:bodyPr/>
                    <a:lstStyle/>
                    <a:p>
                      <a:pPr marL="72000" algn="l" fontAlgn="b">
                        <a:spcBef>
                          <a:spcPts val="0"/>
                        </a:spcBef>
                      </a:pPr>
                      <a:r>
                        <a:rPr lang="it-IT" sz="2000" u="none" strike="noStrike" dirty="0" smtClean="0">
                          <a:effectLst/>
                        </a:rPr>
                        <a:t>«Sin </a:t>
                      </a:r>
                      <a:r>
                        <a:rPr lang="it-IT" sz="2000" u="none" strike="noStrike" dirty="0">
                          <a:effectLst/>
                        </a:rPr>
                        <a:t>dalle elementari è stato elogiato l'alunno </a:t>
                      </a:r>
                      <a:r>
                        <a:rPr lang="it-IT" sz="2000" u="none" strike="noStrike" dirty="0" smtClean="0">
                          <a:effectLst/>
                        </a:rPr>
                        <a:t>più tranquillo in classe, </a:t>
                      </a:r>
                      <a:r>
                        <a:rPr lang="it-IT" sz="2000" u="none" strike="noStrike" dirty="0">
                          <a:effectLst/>
                        </a:rPr>
                        <a:t>che non parla </a:t>
                      </a:r>
                      <a:r>
                        <a:rPr lang="it-IT" sz="2000" u="none" strike="noStrike" dirty="0" smtClean="0">
                          <a:effectLst/>
                        </a:rPr>
                        <a:t>mai», conseguente difficoltà </a:t>
                      </a:r>
                      <a:r>
                        <a:rPr lang="it-IT" sz="2000" u="none" strike="noStrike" dirty="0">
                          <a:effectLst/>
                        </a:rPr>
                        <a:t>ad adattarsi ai metodi universitari dove la discussione è più presente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4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1,58%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4486">
                <a:tc>
                  <a:txBody>
                    <a:bodyPr/>
                    <a:lstStyle/>
                    <a:p>
                      <a:pPr marL="72000" algn="l" fontAlgn="b">
                        <a:spcBef>
                          <a:spcPts val="0"/>
                        </a:spcBef>
                      </a:pPr>
                      <a:r>
                        <a:rPr lang="it-IT" sz="2000" u="none" strike="noStrike" dirty="0">
                          <a:effectLst/>
                        </a:rPr>
                        <a:t>Mancanza di voglia/stanchezza da lezioni precedenti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2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0,79%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4486">
                <a:tc>
                  <a:txBody>
                    <a:bodyPr/>
                    <a:lstStyle/>
                    <a:p>
                      <a:pPr marL="72000" algn="l" fontAlgn="b">
                        <a:spcBef>
                          <a:spcPts val="0"/>
                        </a:spcBef>
                      </a:pPr>
                      <a:r>
                        <a:rPr lang="it-IT" sz="2000" u="none" strike="noStrike" dirty="0">
                          <a:effectLst/>
                        </a:rPr>
                        <a:t>Varie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12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4,74%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19869">
                <a:tc>
                  <a:txBody>
                    <a:bodyPr/>
                    <a:lstStyle/>
                    <a:p>
                      <a:pPr marL="72000" algn="l" fontAlgn="b">
                        <a:spcBef>
                          <a:spcPts val="0"/>
                        </a:spcBef>
                      </a:pPr>
                      <a:r>
                        <a:rPr lang="it-IT" sz="2000" i="1" u="none" strike="noStrike" dirty="0">
                          <a:effectLst/>
                        </a:rPr>
                        <a:t>Totale</a:t>
                      </a:r>
                      <a:endParaRPr lang="it-IT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i="1" u="none" strike="noStrike">
                          <a:effectLst/>
                        </a:rPr>
                        <a:t>253</a:t>
                      </a:r>
                      <a:endParaRPr lang="it-IT" sz="2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i="1" u="none" strike="noStrike" dirty="0">
                          <a:effectLst/>
                        </a:rPr>
                        <a:t>100%</a:t>
                      </a:r>
                      <a:endParaRPr lang="it-IT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3200" b="1">
                <a:solidFill>
                  <a:schemeClr val="accent2"/>
                </a:solidFill>
              </a:rPr>
              <a:t>Promenade – Marc Chagall</a:t>
            </a:r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45060" name="Picture 5" descr="chagall_promena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3250" y="981075"/>
            <a:ext cx="5519738" cy="573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tente\Documents\Prof. Claudio Baccarani\Documenti_old_pc\lezioni egi, impresa armon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9213" y="461963"/>
            <a:ext cx="6505575" cy="5934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Schema di analisi dell’impresa “adottata”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Ragione sociale</a:t>
            </a:r>
          </a:p>
          <a:p>
            <a:r>
              <a:rPr lang="it-IT" dirty="0" smtClean="0"/>
              <a:t>Storia</a:t>
            </a:r>
          </a:p>
          <a:p>
            <a:r>
              <a:rPr lang="it-IT" dirty="0" smtClean="0"/>
              <a:t>Tipo di attività e marchi posseduti</a:t>
            </a:r>
          </a:p>
          <a:p>
            <a:r>
              <a:rPr lang="it-IT" dirty="0" smtClean="0"/>
              <a:t>Visione</a:t>
            </a:r>
          </a:p>
          <a:p>
            <a:r>
              <a:rPr lang="it-IT" dirty="0" smtClean="0"/>
              <a:t>Missione</a:t>
            </a:r>
          </a:p>
          <a:p>
            <a:r>
              <a:rPr lang="it-IT" dirty="0" smtClean="0"/>
              <a:t>Strategia competitiva</a:t>
            </a:r>
          </a:p>
          <a:p>
            <a:r>
              <a:rPr lang="it-IT" smtClean="0"/>
              <a:t>Particolarità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78098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Vantaggi e svantaggi del Mobile System</a:t>
            </a:r>
            <a:endParaRPr lang="it-IT" sz="3600" b="1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56897124"/>
              </p:ext>
            </p:extLst>
          </p:nvPr>
        </p:nvGraphicFramePr>
        <p:xfrm>
          <a:off x="467544" y="993291"/>
          <a:ext cx="8352928" cy="43882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10949"/>
                <a:gridCol w="1441979"/>
              </a:tblGrid>
              <a:tr h="51671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1" u="none" strike="noStrike" dirty="0" smtClean="0">
                          <a:effectLst/>
                          <a:latin typeface="+mj-lt"/>
                        </a:rPr>
                        <a:t>                                                       Svantaggi</a:t>
                      </a:r>
                      <a:r>
                        <a:rPr lang="it-IT" sz="1800" b="1" u="none" strike="noStrike" dirty="0">
                          <a:effectLst/>
                          <a:latin typeface="+mj-lt"/>
                        </a:rPr>
                        <a:t>:</a:t>
                      </a:r>
                      <a:endParaRPr lang="it-IT" sz="18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u="none" strike="noStrike" dirty="0">
                          <a:effectLst/>
                          <a:latin typeface="+mj-lt"/>
                        </a:rPr>
                        <a:t>Media aritmetica</a:t>
                      </a:r>
                      <a:endParaRPr lang="it-IT" sz="18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616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u="none" strike="noStrike">
                          <a:effectLst/>
                          <a:latin typeface="+mj-lt"/>
                        </a:rPr>
                        <a:t>L'uso smodato, incontrollato e superfluo, porta lo smartphone a diventare un "ladro del tempo"</a:t>
                      </a:r>
                      <a:endParaRPr lang="it-IT" sz="1800" b="0" i="0" u="none" strike="noStrike">
                        <a:effectLst/>
                        <a:latin typeface="+mj-lt"/>
                      </a:endParaRPr>
                    </a:p>
                  </a:txBody>
                  <a:tcPr marL="114300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>
                          <a:effectLst/>
                          <a:latin typeface="+mj-lt"/>
                        </a:rPr>
                        <a:t>4,37</a:t>
                      </a:r>
                      <a:endParaRPr lang="it-IT" sz="18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308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u="none" strike="noStrike">
                          <a:effectLst/>
                          <a:latin typeface="+mj-lt"/>
                        </a:rPr>
                        <a:t>Stimola una crescente distrazione</a:t>
                      </a:r>
                      <a:endParaRPr lang="it-IT" sz="1800" b="0" i="0" u="none" strike="noStrike">
                        <a:effectLst/>
                        <a:latin typeface="+mj-lt"/>
                      </a:endParaRPr>
                    </a:p>
                  </a:txBody>
                  <a:tcPr marL="114300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>
                          <a:effectLst/>
                          <a:latin typeface="+mj-lt"/>
                        </a:rPr>
                        <a:t>3,88</a:t>
                      </a:r>
                      <a:endParaRPr lang="it-IT" sz="18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616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u="none" strike="noStrike">
                          <a:effectLst/>
                          <a:latin typeface="+mj-lt"/>
                        </a:rPr>
                        <a:t>Le relazioni personali sono sempre più in pericolo per l’abitudine alla virtualità</a:t>
                      </a:r>
                      <a:endParaRPr lang="it-IT" sz="1800" b="0" i="0" u="none" strike="noStrike">
                        <a:effectLst/>
                        <a:latin typeface="+mj-lt"/>
                      </a:endParaRPr>
                    </a:p>
                  </a:txBody>
                  <a:tcPr marL="114300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>
                          <a:effectLst/>
                          <a:latin typeface="+mj-lt"/>
                        </a:rPr>
                        <a:t>3,67</a:t>
                      </a:r>
                      <a:endParaRPr lang="it-IT" sz="18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1792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u="none" strike="noStrike">
                          <a:effectLst/>
                          <a:latin typeface="+mj-lt"/>
                        </a:rPr>
                        <a:t>È difficile mantenere una indipendenza personale dalla tecnologia</a:t>
                      </a:r>
                      <a:endParaRPr lang="it-IT" sz="1800" b="0" i="0" u="none" strike="noStrike">
                        <a:effectLst/>
                        <a:latin typeface="+mj-lt"/>
                      </a:endParaRPr>
                    </a:p>
                  </a:txBody>
                  <a:tcPr marL="114300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>
                          <a:effectLst/>
                          <a:latin typeface="+mj-lt"/>
                        </a:rPr>
                        <a:t>3,59</a:t>
                      </a:r>
                      <a:endParaRPr lang="it-IT" sz="18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u="none" strike="noStrike">
                          <a:effectLst/>
                          <a:latin typeface="+mj-lt"/>
                        </a:rPr>
                        <a:t>Diverse funzionalità dei mobile system portano a pigrizia sia fisica che mentale a ad una diffusione di un approccio superficiale alla conoscenza</a:t>
                      </a:r>
                      <a:endParaRPr lang="it-IT" sz="1800" b="0" i="0" u="none" strike="noStrike">
                        <a:effectLst/>
                        <a:latin typeface="+mj-lt"/>
                      </a:endParaRPr>
                    </a:p>
                  </a:txBody>
                  <a:tcPr marL="114300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>
                          <a:effectLst/>
                          <a:latin typeface="+mj-lt"/>
                        </a:rPr>
                        <a:t>3,51</a:t>
                      </a:r>
                      <a:endParaRPr lang="it-IT" sz="18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308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u="none" strike="noStrike">
                          <a:effectLst/>
                          <a:latin typeface="+mj-lt"/>
                        </a:rPr>
                        <a:t>Disincentivo ad utilizzare la memoria</a:t>
                      </a:r>
                      <a:endParaRPr lang="it-IT" sz="1800" b="0" i="0" u="none" strike="noStrike">
                        <a:effectLst/>
                        <a:latin typeface="+mj-lt"/>
                      </a:endParaRPr>
                    </a:p>
                  </a:txBody>
                  <a:tcPr marL="114300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>
                          <a:effectLst/>
                          <a:latin typeface="+mj-lt"/>
                        </a:rPr>
                        <a:t>3,21</a:t>
                      </a:r>
                      <a:endParaRPr lang="it-IT" sz="18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422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u="none" strike="noStrike" dirty="0" smtClean="0">
                          <a:effectLst/>
                          <a:latin typeface="+mj-lt"/>
                        </a:rPr>
                        <a:t>Potenzialmente </a:t>
                      </a:r>
                      <a:r>
                        <a:rPr lang="it-IT" sz="1800" u="none" strike="noStrike" dirty="0">
                          <a:effectLst/>
                          <a:latin typeface="+mj-lt"/>
                        </a:rPr>
                        <a:t>provoca danni fisici (es. Tendiniti, radiazioni,…)</a:t>
                      </a:r>
                      <a:endParaRPr lang="it-IT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114300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>
                          <a:effectLst/>
                          <a:latin typeface="+mj-lt"/>
                        </a:rPr>
                        <a:t>3,05</a:t>
                      </a:r>
                      <a:endParaRPr lang="it-IT" sz="18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362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u="none" strike="noStrike">
                          <a:effectLst/>
                          <a:latin typeface="+mj-lt"/>
                        </a:rPr>
                        <a:t>Provoca limitazioni della creatività</a:t>
                      </a:r>
                      <a:endParaRPr lang="it-IT" sz="1800" b="0" i="0" u="none" strike="noStrike">
                        <a:effectLst/>
                        <a:latin typeface="+mj-lt"/>
                      </a:endParaRPr>
                    </a:p>
                  </a:txBody>
                  <a:tcPr marL="114300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>
                          <a:effectLst/>
                          <a:latin typeface="+mj-lt"/>
                        </a:rPr>
                        <a:t>2,99</a:t>
                      </a:r>
                      <a:endParaRPr lang="it-IT" sz="18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8203">
                <a:tc>
                  <a:txBody>
                    <a:bodyPr/>
                    <a:lstStyle/>
                    <a:p>
                      <a:pPr algn="l" fontAlgn="ctr"/>
                      <a:endParaRPr lang="it-IT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13011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  <a:latin typeface="+mj-lt"/>
                        </a:rPr>
                        <a:t>N. Risposte 78</a:t>
                      </a:r>
                      <a:endParaRPr lang="it-IT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11661413"/>
              </p:ext>
            </p:extLst>
          </p:nvPr>
        </p:nvGraphicFramePr>
        <p:xfrm>
          <a:off x="467544" y="5539318"/>
          <a:ext cx="8352928" cy="842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10949"/>
                <a:gridCol w="1441979"/>
              </a:tblGrid>
              <a:tr h="524491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u="none" strike="noStrike" dirty="0">
                          <a:effectLst/>
                        </a:rPr>
                        <a:t>Media aritmetica</a:t>
                      </a:r>
                      <a:endParaRPr lang="it-IT" sz="1800" b="1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759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1" u="none" strike="noStrike" dirty="0">
                          <a:effectLst/>
                        </a:rPr>
                        <a:t>In genere i vantaggi superano gli svantaggi </a:t>
                      </a:r>
                      <a:endParaRPr lang="it-IT" sz="1800" b="1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u="none" strike="noStrike" dirty="0">
                          <a:effectLst/>
                        </a:rPr>
                        <a:t>3,47</a:t>
                      </a:r>
                      <a:endParaRPr lang="it-IT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909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Is the professor still useful in the age of internet?</a:t>
            </a:r>
            <a:endParaRPr lang="it-IT" sz="32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98291259"/>
              </p:ext>
            </p:extLst>
          </p:nvPr>
        </p:nvGraphicFramePr>
        <p:xfrm>
          <a:off x="467544" y="1556792"/>
          <a:ext cx="8280920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76423"/>
                <a:gridCol w="1204497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Average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The professor is still useful in the age of internet</a:t>
                      </a:r>
                      <a:endParaRPr lang="it-IT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4,19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06042495"/>
              </p:ext>
            </p:extLst>
          </p:nvPr>
        </p:nvGraphicFramePr>
        <p:xfrm>
          <a:off x="467544" y="3381216"/>
          <a:ext cx="8280920" cy="2417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0"/>
                <a:gridCol w="1080120"/>
              </a:tblGrid>
              <a:tr h="8398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professor is still useful in the age of the internet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she or he is able:</a:t>
                      </a:r>
                      <a:endParaRPr lang="it-IT" sz="20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solidFill>
                            <a:schemeClr val="bg1"/>
                          </a:solidFill>
                          <a:effectLst/>
                        </a:rPr>
                        <a:t>Average</a:t>
                      </a:r>
                      <a:endParaRPr lang="it-I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</a:rPr>
                        <a:t>To transmit emotion, passion and interest in the subject presented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</a:rPr>
                        <a:t>4,62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</a:rPr>
                        <a:t>To give a sense and meaning to the information and spread critical and selective abilities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</a:rPr>
                        <a:t>4,35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bg1"/>
                          </a:solidFill>
                          <a:effectLst/>
                        </a:rPr>
                        <a:t>To foster dialogue and generate forms  of personal and social interaction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</a:rPr>
                        <a:t>3,92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</a:rPr>
                        <a:t>To act as a guide and mentor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</a:rPr>
                        <a:t>3,94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2074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Is the professor still useful in the age of internet?</a:t>
            </a:r>
            <a:endParaRPr lang="it-IT" sz="3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9076110"/>
              </p:ext>
            </p:extLst>
          </p:nvPr>
        </p:nvGraphicFramePr>
        <p:xfrm>
          <a:off x="539552" y="1556794"/>
          <a:ext cx="8208912" cy="49685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40760"/>
                <a:gridCol w="1368152"/>
              </a:tblGrid>
              <a:tr h="8960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professor is still useful in the age of the internet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she or he is able:</a:t>
                      </a:r>
                      <a:endParaRPr lang="it-IT" sz="20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solidFill>
                            <a:schemeClr val="bg1"/>
                          </a:solidFill>
                          <a:effectLst/>
                        </a:rPr>
                        <a:t>Average</a:t>
                      </a:r>
                      <a:endParaRPr lang="it-I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35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</a:rPr>
                        <a:t>To create conditions under which the student can learn to learn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/>
                          </a:solidFill>
                          <a:effectLst/>
                        </a:rPr>
                        <a:t>3,98</a:t>
                      </a:r>
                      <a:endParaRPr lang="it-IT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35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</a:rPr>
                        <a:t>To seek to understand complexity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/>
                          </a:solidFill>
                          <a:effectLst/>
                        </a:rPr>
                        <a:t>3,88</a:t>
                      </a:r>
                      <a:endParaRPr lang="it-IT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35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</a:rPr>
                        <a:t>To foster curiosity and the ability to ask oneself questions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/>
                          </a:solidFill>
                          <a:effectLst/>
                        </a:rPr>
                        <a:t>3,96</a:t>
                      </a:r>
                      <a:endParaRPr lang="it-IT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35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</a:rPr>
                        <a:t>To act as a guide and mentor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/>
                          </a:solidFill>
                          <a:effectLst/>
                        </a:rPr>
                        <a:t>3,88</a:t>
                      </a:r>
                      <a:endParaRPr lang="it-IT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35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</a:rPr>
                        <a:t>To emphasize the role of the individual in groups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/>
                          </a:solidFill>
                          <a:effectLst/>
                        </a:rPr>
                        <a:t>3,46</a:t>
                      </a:r>
                      <a:endParaRPr lang="it-IT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35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</a:rPr>
                        <a:t>To transmit emotion, passion and interest in the subject presented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/>
                          </a:solidFill>
                          <a:effectLst/>
                        </a:rPr>
                        <a:t>4,54</a:t>
                      </a:r>
                      <a:endParaRPr lang="it-IT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35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</a:rPr>
                        <a:t>To give value to human conversation and convey emotions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/>
                          </a:solidFill>
                          <a:effectLst/>
                        </a:rPr>
                        <a:t>4,27</a:t>
                      </a:r>
                      <a:endParaRPr lang="it-IT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92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</a:rPr>
                        <a:t>To foster dialogue and generate forms  of personal and social interaction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it-IT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35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</a:rPr>
                        <a:t>To challenge current thinking and encourage creative thought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/>
                          </a:solidFill>
                          <a:effectLst/>
                        </a:rPr>
                        <a:t>4,27</a:t>
                      </a:r>
                      <a:endParaRPr lang="it-IT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92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</a:rPr>
                        <a:t>To give a sense and meaning to the information and teach critical abilities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</a:rPr>
                        <a:t>4,38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5993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Is the professor still useful in the age of internet?</a:t>
            </a:r>
            <a:endParaRPr lang="it-IT" sz="32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8151808"/>
              </p:ext>
            </p:extLst>
          </p:nvPr>
        </p:nvGraphicFramePr>
        <p:xfrm>
          <a:off x="724284" y="2780928"/>
          <a:ext cx="7736148" cy="2160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91932"/>
                <a:gridCol w="1008112"/>
                <a:gridCol w="936104"/>
              </a:tblGrid>
              <a:tr h="13212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Are</a:t>
                      </a:r>
                      <a:r>
                        <a:rPr kumimoji="0" lang="en-US" alt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 there other reason why the professor is still useful in the age of internet?</a:t>
                      </a:r>
                      <a:endParaRPr kumimoji="0" lang="en-US" alt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Count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Average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1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Answer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17,31%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1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 </a:t>
                      </a:r>
                      <a:r>
                        <a:rPr lang="it-IT" sz="18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Answer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82,69%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3351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Is the professor still useful in the age of internet?</a:t>
            </a:r>
            <a:endParaRPr lang="it-IT" sz="3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2210139"/>
              </p:ext>
            </p:extLst>
          </p:nvPr>
        </p:nvGraphicFramePr>
        <p:xfrm>
          <a:off x="567214" y="2357398"/>
          <a:ext cx="3284705" cy="1261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2498"/>
                <a:gridCol w="818291"/>
                <a:gridCol w="1053916"/>
              </a:tblGrid>
              <a:tr h="287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800" b="1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Count</a:t>
                      </a:r>
                      <a:endParaRPr lang="it-IT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it-IT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7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Female 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65,31%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48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Male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32,65%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48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 </a:t>
                      </a:r>
                      <a:r>
                        <a:rPr lang="it-IT" sz="18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answer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2,04%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46535539"/>
              </p:ext>
            </p:extLst>
          </p:nvPr>
        </p:nvGraphicFramePr>
        <p:xfrm>
          <a:off x="5508751" y="2341028"/>
          <a:ext cx="2663649" cy="1159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915"/>
                <a:gridCol w="1006734"/>
              </a:tblGrid>
              <a:tr h="386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</a:rPr>
                        <a:t>Minimum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86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</a:rPr>
                        <a:t>Maximun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86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 err="1">
                          <a:solidFill>
                            <a:schemeClr val="bg1"/>
                          </a:solidFill>
                          <a:effectLst/>
                        </a:rPr>
                        <a:t>Average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</a:rPr>
                        <a:t>20,31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516216" y="1772816"/>
            <a:ext cx="5460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Age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49502" y="1268760"/>
            <a:ext cx="261033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2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Demographic</a:t>
            </a:r>
            <a:r>
              <a:rPr kumimoji="0" lang="it-IT" altLang="it-IT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altLang="it-IT" sz="2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Details</a:t>
            </a:r>
            <a:endParaRPr kumimoji="0" lang="it-IT" altLang="it-IT" sz="2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00089" y="1907540"/>
            <a:ext cx="8915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Gender</a:t>
            </a:r>
            <a:endParaRPr kumimoji="0" lang="it-IT" alt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102981" y="4072502"/>
            <a:ext cx="11478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Residence</a:t>
            </a:r>
            <a:endParaRPr kumimoji="0" lang="it-IT" alt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50967241"/>
              </p:ext>
            </p:extLst>
          </p:nvPr>
        </p:nvGraphicFramePr>
        <p:xfrm>
          <a:off x="2915816" y="4437214"/>
          <a:ext cx="3671044" cy="1892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0844"/>
                <a:gridCol w="864096"/>
                <a:gridCol w="936104"/>
              </a:tblGrid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Count</a:t>
                      </a:r>
                      <a:endParaRPr lang="it-IT" sz="18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Verona city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32,65%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Verona Province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28,57%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Veneto Region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8,16%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Other Region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28,57%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 answer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2,04%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3041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Is the professor still useful in the age of internet?</a:t>
            </a:r>
            <a:endParaRPr lang="it-IT" sz="32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49502" y="1268760"/>
            <a:ext cx="261033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2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Demographic</a:t>
            </a:r>
            <a:r>
              <a:rPr kumimoji="0" lang="it-IT" altLang="it-IT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altLang="it-IT" sz="2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Details</a:t>
            </a:r>
            <a:endParaRPr kumimoji="0" lang="it-IT" altLang="it-IT" sz="2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15400" y="1917622"/>
            <a:ext cx="18644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Secondary</a:t>
            </a:r>
            <a:r>
              <a:rPr kumimoji="0" lang="it-IT" alt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School</a:t>
            </a:r>
            <a:endParaRPr kumimoji="0" lang="it-IT" alt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83568" y="4787860"/>
            <a:ext cx="17957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Working</a:t>
            </a:r>
            <a:r>
              <a:rPr kumimoji="0" lang="it-IT" alt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altLang="it-IT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Student</a:t>
            </a:r>
            <a:endParaRPr kumimoji="0" lang="it-IT" alt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62322204"/>
              </p:ext>
            </p:extLst>
          </p:nvPr>
        </p:nvGraphicFramePr>
        <p:xfrm>
          <a:off x="3923928" y="2348880"/>
          <a:ext cx="4896544" cy="2301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2329"/>
                <a:gridCol w="936104"/>
                <a:gridCol w="1008111"/>
              </a:tblGrid>
              <a:tr h="409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Answers</a:t>
                      </a:r>
                      <a:endParaRPr lang="it-I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chemeClr val="bg1"/>
                          </a:solidFill>
                          <a:effectLst/>
                        </a:rPr>
                        <a:t>Count</a:t>
                      </a:r>
                      <a:endParaRPr lang="it-IT" sz="2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it-I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</a:rPr>
                        <a:t>Liceo classico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</a:rPr>
                        <a:t>8,89%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</a:rPr>
                        <a:t>Liceo scientifico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</a:rPr>
                        <a:t>31,11%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</a:rPr>
                        <a:t>Liceo linguistico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</a:rPr>
                        <a:t>8,89%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</a:rPr>
                        <a:t>Liceo delle scienze umane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</a:rPr>
                        <a:t>2,22%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</a:rPr>
                        <a:t>Istituto Tecnico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</a:rPr>
                        <a:t>40%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</a:rPr>
                        <a:t>Risposte non chiare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</a:rPr>
                        <a:t>8,89%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16770724"/>
              </p:ext>
            </p:extLst>
          </p:nvPr>
        </p:nvGraphicFramePr>
        <p:xfrm>
          <a:off x="567216" y="2466214"/>
          <a:ext cx="2636631" cy="946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871"/>
                <a:gridCol w="676782"/>
                <a:gridCol w="845978"/>
              </a:tblGrid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/>
                          </a:solidFill>
                          <a:effectLst/>
                        </a:rPr>
                        <a:t>Count</a:t>
                      </a:r>
                      <a:endParaRPr lang="it-IT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</a:rPr>
                        <a:t>Answer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</a:rPr>
                        <a:t>47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</a:rPr>
                        <a:t>95,92%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</a:rPr>
                        <a:t>No answer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</a:rPr>
                        <a:t>4,08%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8839208"/>
              </p:ext>
            </p:extLst>
          </p:nvPr>
        </p:nvGraphicFramePr>
        <p:xfrm>
          <a:off x="683568" y="5337640"/>
          <a:ext cx="3888433" cy="1261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1008112"/>
                <a:gridCol w="1080121"/>
              </a:tblGrid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bg1"/>
                          </a:solidFill>
                          <a:effectLst/>
                        </a:rPr>
                        <a:t>Count</a:t>
                      </a:r>
                      <a:endParaRPr lang="it-IT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it-IT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</a:rPr>
                        <a:t>Yes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</a:rPr>
                        <a:t>22,45%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</a:rPr>
                        <a:t>No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</a:rPr>
                        <a:t>37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</a:rPr>
                        <a:t>75,51%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</a:rPr>
                        <a:t>No answer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it-IT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>
                          <a:solidFill>
                            <a:schemeClr val="bg1"/>
                          </a:solidFill>
                          <a:effectLst/>
                        </a:rPr>
                        <a:t>2,04%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04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Hit parade </a:t>
            </a:r>
            <a:r>
              <a:rPr lang="it-IT" dirty="0" smtClean="0"/>
              <a:t>aforismi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9.Il vantaggio di essere intelligenti è che si può sempre fare l’imbecille, mentre il contrario è del tutto impossibile, Woody Allen, 18</a:t>
            </a:r>
          </a:p>
          <a:p>
            <a:r>
              <a:rPr lang="it-IT" dirty="0" smtClean="0"/>
              <a:t>10.Il leader è colui che sa creare un mondo al quale gli altri desiderano appartenere, Franco D’Egidio, 18</a:t>
            </a:r>
          </a:p>
          <a:p>
            <a:r>
              <a:rPr lang="it-IT" dirty="0" smtClean="0"/>
              <a:t>11.Oggi si conosce il prezzo di tutte le cose e il valore di nessuna, Oscar Wilde, 18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660232" y="5805264"/>
            <a:ext cx="2324944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dirty="0" smtClean="0"/>
              <a:t>(segue)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52070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Hit parade </a:t>
            </a:r>
            <a:r>
              <a:rPr lang="it-IT" dirty="0" smtClean="0"/>
              <a:t>aforismi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5.Ascoltare significa sentire ciò che gli altri non dicono, Peter </a:t>
            </a:r>
            <a:r>
              <a:rPr lang="it-IT" dirty="0" err="1" smtClean="0"/>
              <a:t>Drucker</a:t>
            </a:r>
            <a:r>
              <a:rPr lang="it-IT" dirty="0" smtClean="0"/>
              <a:t>, 19</a:t>
            </a:r>
          </a:p>
          <a:p>
            <a:r>
              <a:rPr lang="it-IT" dirty="0" smtClean="0"/>
              <a:t>6.Il tempo è la cosa più preziosa che l’uomo possa spendere, </a:t>
            </a:r>
            <a:r>
              <a:rPr lang="it-IT" dirty="0" err="1" smtClean="0"/>
              <a:t>Teofrasto</a:t>
            </a:r>
            <a:r>
              <a:rPr lang="it-IT" dirty="0" smtClean="0"/>
              <a:t>, 18</a:t>
            </a:r>
          </a:p>
          <a:p>
            <a:r>
              <a:rPr lang="it-IT" dirty="0" smtClean="0"/>
              <a:t>7.Un giorno senza un sorriso è un giorno perso, Charlie Chaplin, 18</a:t>
            </a:r>
          </a:p>
          <a:p>
            <a:r>
              <a:rPr lang="it-IT" dirty="0" smtClean="0"/>
              <a:t>8.Per essere felici bisognerebbe vivere. Ma vivere è la cosa più rara al mondo. La maggior parte della gente esiste e nulla più, Oscar Wilde, 18</a:t>
            </a:r>
          </a:p>
          <a:p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660232" y="5805264"/>
            <a:ext cx="2324944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dirty="0" smtClean="0"/>
              <a:t>(segue)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76630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1231</Words>
  <Application>Microsoft Office PowerPoint</Application>
  <PresentationFormat>Presentazione su schermo (4:3)</PresentationFormat>
  <Paragraphs>291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Vantaggi e svantaggi del Mobile System</vt:lpstr>
      <vt:lpstr>Vantaggi e svantaggi del Mobile System</vt:lpstr>
      <vt:lpstr>Is the professor still useful in the age of internet?</vt:lpstr>
      <vt:lpstr>Is the professor still useful in the age of internet?</vt:lpstr>
      <vt:lpstr>Is the professor still useful in the age of internet?</vt:lpstr>
      <vt:lpstr>Is the professor still useful in the age of internet?</vt:lpstr>
      <vt:lpstr>Is the professor still useful in the age of internet?</vt:lpstr>
      <vt:lpstr>Hit parade aforismi</vt:lpstr>
      <vt:lpstr>Hit parade aforismi</vt:lpstr>
      <vt:lpstr>Hit parade aforismi</vt:lpstr>
      <vt:lpstr>Mission natura Sì</vt:lpstr>
      <vt:lpstr>Mission Natura Sì</vt:lpstr>
      <vt:lpstr>Perché è difficile parlare in aula</vt:lpstr>
      <vt:lpstr>Perché è difficile parlare in aula</vt:lpstr>
      <vt:lpstr>Diapositiva 15</vt:lpstr>
      <vt:lpstr>Diapositiva 16</vt:lpstr>
      <vt:lpstr>Schema di analisi dell’impresa “adottata”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Chiara Rossato</dc:creator>
  <cp:lastModifiedBy>utente</cp:lastModifiedBy>
  <cp:revision>12</cp:revision>
  <dcterms:created xsi:type="dcterms:W3CDTF">2016-05-02T12:36:11Z</dcterms:created>
  <dcterms:modified xsi:type="dcterms:W3CDTF">2016-05-04T04:38:10Z</dcterms:modified>
</cp:coreProperties>
</file>