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77" r:id="rId3"/>
    <p:sldId id="263" r:id="rId4"/>
    <p:sldId id="270" r:id="rId5"/>
    <p:sldId id="272" r:id="rId6"/>
    <p:sldId id="265" r:id="rId7"/>
    <p:sldId id="273" r:id="rId8"/>
    <p:sldId id="269" r:id="rId9"/>
    <p:sldId id="266" r:id="rId10"/>
    <p:sldId id="312" r:id="rId11"/>
    <p:sldId id="313" r:id="rId12"/>
    <p:sldId id="274" r:id="rId13"/>
    <p:sldId id="276" r:id="rId14"/>
    <p:sldId id="271" r:id="rId15"/>
    <p:sldId id="279" r:id="rId16"/>
    <p:sldId id="282" r:id="rId17"/>
    <p:sldId id="278"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73F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7D0C0-2901-CD41-B780-6BA745093BF2}" v="119" dt="2023-12-18T09:47:56.346"/>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5"/>
    <p:restoredTop sz="94704"/>
  </p:normalViewPr>
  <p:slideViewPr>
    <p:cSldViewPr snapToGrid="0" snapToObjects="1">
      <p:cViewPr varScale="1">
        <p:scale>
          <a:sx n="105" d="100"/>
          <a:sy n="105" d="100"/>
        </p:scale>
        <p:origin x="6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1A554-E557-48F3-BACF-EA3529B52973}" type="doc">
      <dgm:prSet loTypeId="urn:microsoft.com/office/officeart/2005/8/layout/hierarchy1" loCatId="hierarchy" qsTypeId="urn:microsoft.com/office/officeart/2005/8/quickstyle/simple5" qsCatId="simple" csTypeId="urn:microsoft.com/office/officeart/2005/8/colors/colorful1" csCatId="colorful" phldr="1"/>
      <dgm:spPr/>
      <dgm:t>
        <a:bodyPr/>
        <a:lstStyle/>
        <a:p>
          <a:endParaRPr lang="en-US"/>
        </a:p>
      </dgm:t>
    </dgm:pt>
    <dgm:pt modelId="{0CE7653C-CE6E-4C24-AA74-DD2D15B1596E}">
      <dgm:prSet custT="1"/>
      <dgm:spPr/>
      <dgm:t>
        <a:bodyPr/>
        <a:lstStyle/>
        <a:p>
          <a:r>
            <a:rPr lang="it-IT" sz="1800" dirty="0"/>
            <a:t>Terza, non per importanza, nella generazione del valore</a:t>
          </a:r>
          <a:endParaRPr lang="en-US" sz="1800" dirty="0"/>
        </a:p>
      </dgm:t>
    </dgm:pt>
    <dgm:pt modelId="{49589C94-145D-40DF-80E2-EAF32B2544C9}" type="parTrans" cxnId="{626C817F-260D-42B7-AF3A-8C2F67DA98CE}">
      <dgm:prSet/>
      <dgm:spPr/>
      <dgm:t>
        <a:bodyPr/>
        <a:lstStyle/>
        <a:p>
          <a:endParaRPr lang="en-US" sz="1500"/>
        </a:p>
      </dgm:t>
    </dgm:pt>
    <dgm:pt modelId="{CDC18C50-F788-4A8A-AD4B-EA3D3328EAD1}" type="sibTrans" cxnId="{626C817F-260D-42B7-AF3A-8C2F67DA98CE}">
      <dgm:prSet/>
      <dgm:spPr/>
      <dgm:t>
        <a:bodyPr/>
        <a:lstStyle/>
        <a:p>
          <a:endParaRPr lang="en-US" sz="1500"/>
        </a:p>
      </dgm:t>
    </dgm:pt>
    <dgm:pt modelId="{B72474F5-A095-4BAC-AC4C-CE3B4521738B}">
      <dgm:prSet custT="1"/>
      <dgm:spPr/>
      <dgm:t>
        <a:bodyPr/>
        <a:lstStyle/>
        <a:p>
          <a:r>
            <a:rPr lang="it-IT" sz="1800" dirty="0"/>
            <a:t>Riguarda in generale i rapporti fra l’Università e il mondo extra-accademico (territorio, imprese, cittadinanza, scuola)</a:t>
          </a:r>
          <a:endParaRPr lang="en-US" sz="1800" dirty="0"/>
        </a:p>
      </dgm:t>
    </dgm:pt>
    <dgm:pt modelId="{23CB4D7B-06F9-49E0-A506-CAD568312368}" type="parTrans" cxnId="{B638A597-5F9E-4629-BB54-C565D912C752}">
      <dgm:prSet/>
      <dgm:spPr/>
      <dgm:t>
        <a:bodyPr/>
        <a:lstStyle/>
        <a:p>
          <a:endParaRPr lang="en-US" sz="1500"/>
        </a:p>
      </dgm:t>
    </dgm:pt>
    <dgm:pt modelId="{3DE7AF4B-91A5-40FA-8AE1-AE6505871536}" type="sibTrans" cxnId="{B638A597-5F9E-4629-BB54-C565D912C752}">
      <dgm:prSet/>
      <dgm:spPr/>
      <dgm:t>
        <a:bodyPr/>
        <a:lstStyle/>
        <a:p>
          <a:endParaRPr lang="en-US" sz="1500"/>
        </a:p>
      </dgm:t>
    </dgm:pt>
    <dgm:pt modelId="{8CCE5845-2AA0-4C7F-BB12-D2630CFF16F0}">
      <dgm:prSet custT="1"/>
      <dgm:spPr/>
      <dgm:t>
        <a:bodyPr/>
        <a:lstStyle/>
        <a:p>
          <a:r>
            <a:rPr lang="it-IT" sz="1800" dirty="0"/>
            <a:t>Le attività di Terza Missione sono oggi più che mai cruciali</a:t>
          </a:r>
          <a:endParaRPr lang="en-US" sz="1800" dirty="0"/>
        </a:p>
      </dgm:t>
    </dgm:pt>
    <dgm:pt modelId="{21F7A26F-DBB2-430E-8F7D-CF2434042C46}" type="parTrans" cxnId="{663417BA-A058-49EF-9268-80A6B8EE68F4}">
      <dgm:prSet/>
      <dgm:spPr/>
      <dgm:t>
        <a:bodyPr/>
        <a:lstStyle/>
        <a:p>
          <a:endParaRPr lang="en-US" sz="1500"/>
        </a:p>
      </dgm:t>
    </dgm:pt>
    <dgm:pt modelId="{08CDA227-A5C6-4C1F-B907-BEFCE17968FA}" type="sibTrans" cxnId="{663417BA-A058-49EF-9268-80A6B8EE68F4}">
      <dgm:prSet/>
      <dgm:spPr/>
      <dgm:t>
        <a:bodyPr/>
        <a:lstStyle/>
        <a:p>
          <a:endParaRPr lang="en-US" sz="1500"/>
        </a:p>
      </dgm:t>
    </dgm:pt>
    <dgm:pt modelId="{F2CCBA06-45F4-4AA2-B480-AC437A8D1DC6}">
      <dgm:prSet custT="1"/>
      <dgm:spPr/>
      <dgm:t>
        <a:bodyPr/>
        <a:lstStyle/>
        <a:p>
          <a:r>
            <a:rPr lang="it-IT" sz="1500" dirty="0"/>
            <a:t>sono oggetto di valutazione da parte di </a:t>
          </a:r>
          <a:r>
            <a:rPr lang="it-IT" sz="1500" dirty="0" err="1"/>
            <a:t>Anvur</a:t>
          </a:r>
          <a:r>
            <a:rPr lang="it-IT" sz="1500" dirty="0"/>
            <a:t> dalla VQR 2015-2019</a:t>
          </a:r>
          <a:endParaRPr lang="en-US" sz="1500" dirty="0"/>
        </a:p>
      </dgm:t>
    </dgm:pt>
    <dgm:pt modelId="{CBC35630-DB18-4B96-895A-8B378D7F0D90}" type="parTrans" cxnId="{972F00CE-DDFA-4AD2-988D-CD9ECC45F8A5}">
      <dgm:prSet/>
      <dgm:spPr/>
      <dgm:t>
        <a:bodyPr/>
        <a:lstStyle/>
        <a:p>
          <a:endParaRPr lang="en-US" sz="1500"/>
        </a:p>
      </dgm:t>
    </dgm:pt>
    <dgm:pt modelId="{3E0ACA99-EB2F-4B9F-948B-916EFA4EBBA1}" type="sibTrans" cxnId="{972F00CE-DDFA-4AD2-988D-CD9ECC45F8A5}">
      <dgm:prSet/>
      <dgm:spPr/>
      <dgm:t>
        <a:bodyPr/>
        <a:lstStyle/>
        <a:p>
          <a:endParaRPr lang="en-US" sz="1500"/>
        </a:p>
      </dgm:t>
    </dgm:pt>
    <dgm:pt modelId="{D8B57F76-C13B-4EE6-8EE3-47C7C3C7DCED}">
      <dgm:prSet custT="1"/>
      <dgm:spPr/>
      <dgm:t>
        <a:bodyPr/>
        <a:lstStyle/>
        <a:p>
          <a:r>
            <a:rPr lang="it-IT" sz="1500" dirty="0"/>
            <a:t>questa valutazione ci qualificherà rispetto all’impatto che abbiamo saputo esercitare sul mondo che ci circonda, alle reti che siamo stati in grado di creare</a:t>
          </a:r>
          <a:endParaRPr lang="en-US" sz="1500" dirty="0"/>
        </a:p>
      </dgm:t>
    </dgm:pt>
    <dgm:pt modelId="{A4A4FAA9-1362-4A6A-904D-347E5A3F30A5}" type="parTrans" cxnId="{2D1FDCA9-2842-4D44-93E6-4BEA38860B7C}">
      <dgm:prSet/>
      <dgm:spPr/>
      <dgm:t>
        <a:bodyPr/>
        <a:lstStyle/>
        <a:p>
          <a:endParaRPr lang="en-US" sz="1500"/>
        </a:p>
      </dgm:t>
    </dgm:pt>
    <dgm:pt modelId="{A0B142FA-F1FE-4004-A22A-A6E8166C5390}" type="sibTrans" cxnId="{2D1FDCA9-2842-4D44-93E6-4BEA38860B7C}">
      <dgm:prSet/>
      <dgm:spPr/>
      <dgm:t>
        <a:bodyPr/>
        <a:lstStyle/>
        <a:p>
          <a:endParaRPr lang="en-US" sz="1500"/>
        </a:p>
      </dgm:t>
    </dgm:pt>
    <dgm:pt modelId="{522D1B59-5E5C-4039-A38F-3F4F139786FD}">
      <dgm:prSet custT="1"/>
      <dgm:spPr/>
      <dgm:t>
        <a:bodyPr/>
        <a:lstStyle/>
        <a:p>
          <a:r>
            <a:rPr lang="it-IT" sz="1500" dirty="0"/>
            <a:t>sono in grado di potenziare la reputazione del dipartimento tramite il suo ruolo rispetto alla città e al territorio, contribuendo al benessere generale e alla crescita della cultura scientifica </a:t>
          </a:r>
          <a:endParaRPr lang="en-US" sz="1500" dirty="0"/>
        </a:p>
      </dgm:t>
    </dgm:pt>
    <dgm:pt modelId="{A6885E17-37D9-4F64-9E25-2CABED8BD428}" type="parTrans" cxnId="{3555C7F1-363E-44F8-B015-D1EFB1FB0A57}">
      <dgm:prSet/>
      <dgm:spPr/>
      <dgm:t>
        <a:bodyPr/>
        <a:lstStyle/>
        <a:p>
          <a:endParaRPr lang="en-US" sz="1500"/>
        </a:p>
      </dgm:t>
    </dgm:pt>
    <dgm:pt modelId="{8F933B37-619F-43FE-84D7-5E9CDF690EF1}" type="sibTrans" cxnId="{3555C7F1-363E-44F8-B015-D1EFB1FB0A57}">
      <dgm:prSet/>
      <dgm:spPr/>
      <dgm:t>
        <a:bodyPr/>
        <a:lstStyle/>
        <a:p>
          <a:endParaRPr lang="en-US" sz="1500"/>
        </a:p>
      </dgm:t>
    </dgm:pt>
    <dgm:pt modelId="{9E3D6B68-0307-A045-AAD4-9404FBB33050}" type="pres">
      <dgm:prSet presAssocID="{5D51A554-E557-48F3-BACF-EA3529B52973}" presName="hierChild1" presStyleCnt="0">
        <dgm:presLayoutVars>
          <dgm:chPref val="1"/>
          <dgm:dir/>
          <dgm:animOne val="branch"/>
          <dgm:animLvl val="lvl"/>
          <dgm:resizeHandles/>
        </dgm:presLayoutVars>
      </dgm:prSet>
      <dgm:spPr/>
    </dgm:pt>
    <dgm:pt modelId="{C02425CF-B798-9B45-A54C-0541E409069B}" type="pres">
      <dgm:prSet presAssocID="{0CE7653C-CE6E-4C24-AA74-DD2D15B1596E}" presName="hierRoot1" presStyleCnt="0"/>
      <dgm:spPr/>
    </dgm:pt>
    <dgm:pt modelId="{0D17679E-EC8C-7245-80CB-7D1989763C1A}" type="pres">
      <dgm:prSet presAssocID="{0CE7653C-CE6E-4C24-AA74-DD2D15B1596E}" presName="composite" presStyleCnt="0"/>
      <dgm:spPr/>
    </dgm:pt>
    <dgm:pt modelId="{561317E0-3B2D-664F-8382-DBABABF94BAA}" type="pres">
      <dgm:prSet presAssocID="{0CE7653C-CE6E-4C24-AA74-DD2D15B1596E}" presName="background" presStyleLbl="node0" presStyleIdx="0" presStyleCnt="3"/>
      <dgm:spPr/>
    </dgm:pt>
    <dgm:pt modelId="{FC746644-A568-6A48-872D-AF4D53C57C51}" type="pres">
      <dgm:prSet presAssocID="{0CE7653C-CE6E-4C24-AA74-DD2D15B1596E}" presName="text" presStyleLbl="fgAcc0" presStyleIdx="0" presStyleCnt="3">
        <dgm:presLayoutVars>
          <dgm:chPref val="3"/>
        </dgm:presLayoutVars>
      </dgm:prSet>
      <dgm:spPr/>
    </dgm:pt>
    <dgm:pt modelId="{E1B6AAA9-EEFF-D84C-BDCB-37A58C999BE5}" type="pres">
      <dgm:prSet presAssocID="{0CE7653C-CE6E-4C24-AA74-DD2D15B1596E}" presName="hierChild2" presStyleCnt="0"/>
      <dgm:spPr/>
    </dgm:pt>
    <dgm:pt modelId="{C8DF1057-739B-234D-AB4F-31855480D7E6}" type="pres">
      <dgm:prSet presAssocID="{B72474F5-A095-4BAC-AC4C-CE3B4521738B}" presName="hierRoot1" presStyleCnt="0"/>
      <dgm:spPr/>
    </dgm:pt>
    <dgm:pt modelId="{97567462-570E-854F-AC57-62382A0C39A8}" type="pres">
      <dgm:prSet presAssocID="{B72474F5-A095-4BAC-AC4C-CE3B4521738B}" presName="composite" presStyleCnt="0"/>
      <dgm:spPr/>
    </dgm:pt>
    <dgm:pt modelId="{FEBECF03-804F-9C46-9215-9742E2607CE0}" type="pres">
      <dgm:prSet presAssocID="{B72474F5-A095-4BAC-AC4C-CE3B4521738B}" presName="background" presStyleLbl="node0" presStyleIdx="1" presStyleCnt="3"/>
      <dgm:spPr/>
    </dgm:pt>
    <dgm:pt modelId="{4F295458-8433-094C-86D7-09E8A90CC20A}" type="pres">
      <dgm:prSet presAssocID="{B72474F5-A095-4BAC-AC4C-CE3B4521738B}" presName="text" presStyleLbl="fgAcc0" presStyleIdx="1" presStyleCnt="3" custLinFactNeighborY="-16177">
        <dgm:presLayoutVars>
          <dgm:chPref val="3"/>
        </dgm:presLayoutVars>
      </dgm:prSet>
      <dgm:spPr/>
    </dgm:pt>
    <dgm:pt modelId="{9F791656-6E60-F045-90F3-F6D857A8AC44}" type="pres">
      <dgm:prSet presAssocID="{B72474F5-A095-4BAC-AC4C-CE3B4521738B}" presName="hierChild2" presStyleCnt="0"/>
      <dgm:spPr/>
    </dgm:pt>
    <dgm:pt modelId="{92E57F96-3DC5-CF47-9B33-3ADC8FEC407A}" type="pres">
      <dgm:prSet presAssocID="{8CCE5845-2AA0-4C7F-BB12-D2630CFF16F0}" presName="hierRoot1" presStyleCnt="0"/>
      <dgm:spPr/>
    </dgm:pt>
    <dgm:pt modelId="{584DDE28-A866-5A49-8C34-AFA516649F81}" type="pres">
      <dgm:prSet presAssocID="{8CCE5845-2AA0-4C7F-BB12-D2630CFF16F0}" presName="composite" presStyleCnt="0"/>
      <dgm:spPr/>
    </dgm:pt>
    <dgm:pt modelId="{B8B4BE42-FAFC-404B-AB7B-EBBD90AAB093}" type="pres">
      <dgm:prSet presAssocID="{8CCE5845-2AA0-4C7F-BB12-D2630CFF16F0}" presName="background" presStyleLbl="node0" presStyleIdx="2" presStyleCnt="3"/>
      <dgm:spPr/>
    </dgm:pt>
    <dgm:pt modelId="{292F5821-BBD3-EC4D-946F-6428A4780EF2}" type="pres">
      <dgm:prSet presAssocID="{8CCE5845-2AA0-4C7F-BB12-D2630CFF16F0}" presName="text" presStyleLbl="fgAcc0" presStyleIdx="2" presStyleCnt="3">
        <dgm:presLayoutVars>
          <dgm:chPref val="3"/>
        </dgm:presLayoutVars>
      </dgm:prSet>
      <dgm:spPr/>
    </dgm:pt>
    <dgm:pt modelId="{BD6885B9-C76E-3C4F-8DC3-1F7AE0495A0D}" type="pres">
      <dgm:prSet presAssocID="{8CCE5845-2AA0-4C7F-BB12-D2630CFF16F0}" presName="hierChild2" presStyleCnt="0"/>
      <dgm:spPr/>
    </dgm:pt>
    <dgm:pt modelId="{1B6D9CBE-8351-FF4B-980D-08CF681BA09A}" type="pres">
      <dgm:prSet presAssocID="{CBC35630-DB18-4B96-895A-8B378D7F0D90}" presName="Name10" presStyleLbl="parChTrans1D2" presStyleIdx="0" presStyleCnt="3"/>
      <dgm:spPr/>
    </dgm:pt>
    <dgm:pt modelId="{C99B3AF1-9B87-274D-8A94-299A59342F0C}" type="pres">
      <dgm:prSet presAssocID="{F2CCBA06-45F4-4AA2-B480-AC437A8D1DC6}" presName="hierRoot2" presStyleCnt="0"/>
      <dgm:spPr/>
    </dgm:pt>
    <dgm:pt modelId="{FE1AF076-223C-5747-A366-E55B8E48F8DD}" type="pres">
      <dgm:prSet presAssocID="{F2CCBA06-45F4-4AA2-B480-AC437A8D1DC6}" presName="composite2" presStyleCnt="0"/>
      <dgm:spPr/>
    </dgm:pt>
    <dgm:pt modelId="{E35907FE-0B57-5C41-85F2-59C85185CD6E}" type="pres">
      <dgm:prSet presAssocID="{F2CCBA06-45F4-4AA2-B480-AC437A8D1DC6}" presName="background2" presStyleLbl="node2" presStyleIdx="0" presStyleCnt="3"/>
      <dgm:spPr/>
    </dgm:pt>
    <dgm:pt modelId="{5558B965-EF9C-964A-9239-B4A3ABBFD0F2}" type="pres">
      <dgm:prSet presAssocID="{F2CCBA06-45F4-4AA2-B480-AC437A8D1DC6}" presName="text2" presStyleLbl="fgAcc2" presStyleIdx="0" presStyleCnt="3">
        <dgm:presLayoutVars>
          <dgm:chPref val="3"/>
        </dgm:presLayoutVars>
      </dgm:prSet>
      <dgm:spPr/>
    </dgm:pt>
    <dgm:pt modelId="{F813ACD5-3EE2-D94C-87C0-DCFD6C63DAE6}" type="pres">
      <dgm:prSet presAssocID="{F2CCBA06-45F4-4AA2-B480-AC437A8D1DC6}" presName="hierChild3" presStyleCnt="0"/>
      <dgm:spPr/>
    </dgm:pt>
    <dgm:pt modelId="{656A9B5B-EE75-5348-A35A-EFCDDFC88083}" type="pres">
      <dgm:prSet presAssocID="{A4A4FAA9-1362-4A6A-904D-347E5A3F30A5}" presName="Name10" presStyleLbl="parChTrans1D2" presStyleIdx="1" presStyleCnt="3"/>
      <dgm:spPr/>
    </dgm:pt>
    <dgm:pt modelId="{C497E897-6C3C-2340-81C3-DB63DCDD1966}" type="pres">
      <dgm:prSet presAssocID="{D8B57F76-C13B-4EE6-8EE3-47C7C3C7DCED}" presName="hierRoot2" presStyleCnt="0"/>
      <dgm:spPr/>
    </dgm:pt>
    <dgm:pt modelId="{6A557EC5-8143-0D42-9E7E-EF29B4AB106A}" type="pres">
      <dgm:prSet presAssocID="{D8B57F76-C13B-4EE6-8EE3-47C7C3C7DCED}" presName="composite2" presStyleCnt="0"/>
      <dgm:spPr/>
    </dgm:pt>
    <dgm:pt modelId="{91B6EBA7-B819-A84E-B32E-1FA8377B931E}" type="pres">
      <dgm:prSet presAssocID="{D8B57F76-C13B-4EE6-8EE3-47C7C3C7DCED}" presName="background2" presStyleLbl="node2" presStyleIdx="1" presStyleCnt="3"/>
      <dgm:spPr/>
    </dgm:pt>
    <dgm:pt modelId="{2518FEBF-FB8C-2340-AC9D-575CFFA8D738}" type="pres">
      <dgm:prSet presAssocID="{D8B57F76-C13B-4EE6-8EE3-47C7C3C7DCED}" presName="text2" presStyleLbl="fgAcc2" presStyleIdx="1" presStyleCnt="3">
        <dgm:presLayoutVars>
          <dgm:chPref val="3"/>
        </dgm:presLayoutVars>
      </dgm:prSet>
      <dgm:spPr/>
    </dgm:pt>
    <dgm:pt modelId="{BB4007D0-371C-2240-AC81-1978DAF14CB5}" type="pres">
      <dgm:prSet presAssocID="{D8B57F76-C13B-4EE6-8EE3-47C7C3C7DCED}" presName="hierChild3" presStyleCnt="0"/>
      <dgm:spPr/>
    </dgm:pt>
    <dgm:pt modelId="{C1BA7675-B01F-6E4B-B84A-9A2C6AF2084B}" type="pres">
      <dgm:prSet presAssocID="{A6885E17-37D9-4F64-9E25-2CABED8BD428}" presName="Name10" presStyleLbl="parChTrans1D2" presStyleIdx="2" presStyleCnt="3"/>
      <dgm:spPr/>
    </dgm:pt>
    <dgm:pt modelId="{204BD4C6-CD84-174E-A37E-AC50407EE087}" type="pres">
      <dgm:prSet presAssocID="{522D1B59-5E5C-4039-A38F-3F4F139786FD}" presName="hierRoot2" presStyleCnt="0"/>
      <dgm:spPr/>
    </dgm:pt>
    <dgm:pt modelId="{61D1B8D2-FEA8-8342-974F-E3F862405208}" type="pres">
      <dgm:prSet presAssocID="{522D1B59-5E5C-4039-A38F-3F4F139786FD}" presName="composite2" presStyleCnt="0"/>
      <dgm:spPr/>
    </dgm:pt>
    <dgm:pt modelId="{BE62EF9D-ED67-5647-92AC-7936F9855771}" type="pres">
      <dgm:prSet presAssocID="{522D1B59-5E5C-4039-A38F-3F4F139786FD}" presName="background2" presStyleLbl="node2" presStyleIdx="2" presStyleCnt="3"/>
      <dgm:spPr/>
    </dgm:pt>
    <dgm:pt modelId="{E6AE1B81-D338-C440-AFC5-05964500FCD9}" type="pres">
      <dgm:prSet presAssocID="{522D1B59-5E5C-4039-A38F-3F4F139786FD}" presName="text2" presStyleLbl="fgAcc2" presStyleIdx="2" presStyleCnt="3">
        <dgm:presLayoutVars>
          <dgm:chPref val="3"/>
        </dgm:presLayoutVars>
      </dgm:prSet>
      <dgm:spPr/>
    </dgm:pt>
    <dgm:pt modelId="{240A04EC-94D8-B14F-91FF-A57146FFFDB8}" type="pres">
      <dgm:prSet presAssocID="{522D1B59-5E5C-4039-A38F-3F4F139786FD}" presName="hierChild3" presStyleCnt="0"/>
      <dgm:spPr/>
    </dgm:pt>
  </dgm:ptLst>
  <dgm:cxnLst>
    <dgm:cxn modelId="{274D5D0D-BA76-5B4F-A2AC-32588CDB5077}" type="presOf" srcId="{0CE7653C-CE6E-4C24-AA74-DD2D15B1596E}" destId="{FC746644-A568-6A48-872D-AF4D53C57C51}" srcOrd="0" destOrd="0" presId="urn:microsoft.com/office/officeart/2005/8/layout/hierarchy1"/>
    <dgm:cxn modelId="{FA332022-C564-7346-BBC0-8174FFF446D9}" type="presOf" srcId="{A6885E17-37D9-4F64-9E25-2CABED8BD428}" destId="{C1BA7675-B01F-6E4B-B84A-9A2C6AF2084B}" srcOrd="0" destOrd="0" presId="urn:microsoft.com/office/officeart/2005/8/layout/hierarchy1"/>
    <dgm:cxn modelId="{9924064D-C14D-D245-AB91-165EF5708D59}" type="presOf" srcId="{B72474F5-A095-4BAC-AC4C-CE3B4521738B}" destId="{4F295458-8433-094C-86D7-09E8A90CC20A}" srcOrd="0" destOrd="0" presId="urn:microsoft.com/office/officeart/2005/8/layout/hierarchy1"/>
    <dgm:cxn modelId="{8F4F1655-F0A0-FF47-8754-281A122CB71B}" type="presOf" srcId="{8CCE5845-2AA0-4C7F-BB12-D2630CFF16F0}" destId="{292F5821-BBD3-EC4D-946F-6428A4780EF2}" srcOrd="0" destOrd="0" presId="urn:microsoft.com/office/officeart/2005/8/layout/hierarchy1"/>
    <dgm:cxn modelId="{626C817F-260D-42B7-AF3A-8C2F67DA98CE}" srcId="{5D51A554-E557-48F3-BACF-EA3529B52973}" destId="{0CE7653C-CE6E-4C24-AA74-DD2D15B1596E}" srcOrd="0" destOrd="0" parTransId="{49589C94-145D-40DF-80E2-EAF32B2544C9}" sibTransId="{CDC18C50-F788-4A8A-AD4B-EA3D3328EAD1}"/>
    <dgm:cxn modelId="{12861384-6EF8-7643-A0B4-3027B05ADD90}" type="presOf" srcId="{A4A4FAA9-1362-4A6A-904D-347E5A3F30A5}" destId="{656A9B5B-EE75-5348-A35A-EFCDDFC88083}" srcOrd="0" destOrd="0" presId="urn:microsoft.com/office/officeart/2005/8/layout/hierarchy1"/>
    <dgm:cxn modelId="{8DE5D78B-8691-8C40-AA49-90F4582CA42A}" type="presOf" srcId="{5D51A554-E557-48F3-BACF-EA3529B52973}" destId="{9E3D6B68-0307-A045-AAD4-9404FBB33050}" srcOrd="0" destOrd="0" presId="urn:microsoft.com/office/officeart/2005/8/layout/hierarchy1"/>
    <dgm:cxn modelId="{B638A597-5F9E-4629-BB54-C565D912C752}" srcId="{5D51A554-E557-48F3-BACF-EA3529B52973}" destId="{B72474F5-A095-4BAC-AC4C-CE3B4521738B}" srcOrd="1" destOrd="0" parTransId="{23CB4D7B-06F9-49E0-A506-CAD568312368}" sibTransId="{3DE7AF4B-91A5-40FA-8AE1-AE6505871536}"/>
    <dgm:cxn modelId="{07CCE8A1-7C87-8544-8D82-9041C1661C2E}" type="presOf" srcId="{CBC35630-DB18-4B96-895A-8B378D7F0D90}" destId="{1B6D9CBE-8351-FF4B-980D-08CF681BA09A}" srcOrd="0" destOrd="0" presId="urn:microsoft.com/office/officeart/2005/8/layout/hierarchy1"/>
    <dgm:cxn modelId="{2D1FDCA9-2842-4D44-93E6-4BEA38860B7C}" srcId="{8CCE5845-2AA0-4C7F-BB12-D2630CFF16F0}" destId="{D8B57F76-C13B-4EE6-8EE3-47C7C3C7DCED}" srcOrd="1" destOrd="0" parTransId="{A4A4FAA9-1362-4A6A-904D-347E5A3F30A5}" sibTransId="{A0B142FA-F1FE-4004-A22A-A6E8166C5390}"/>
    <dgm:cxn modelId="{880607AF-D1F3-5F43-8F90-1975FC962DC8}" type="presOf" srcId="{D8B57F76-C13B-4EE6-8EE3-47C7C3C7DCED}" destId="{2518FEBF-FB8C-2340-AC9D-575CFFA8D738}" srcOrd="0" destOrd="0" presId="urn:microsoft.com/office/officeart/2005/8/layout/hierarchy1"/>
    <dgm:cxn modelId="{663417BA-A058-49EF-9268-80A6B8EE68F4}" srcId="{5D51A554-E557-48F3-BACF-EA3529B52973}" destId="{8CCE5845-2AA0-4C7F-BB12-D2630CFF16F0}" srcOrd="2" destOrd="0" parTransId="{21F7A26F-DBB2-430E-8F7D-CF2434042C46}" sibTransId="{08CDA227-A5C6-4C1F-B907-BEFCE17968FA}"/>
    <dgm:cxn modelId="{DF3A35C3-C9FF-1D4E-9811-EEAF312134FB}" type="presOf" srcId="{F2CCBA06-45F4-4AA2-B480-AC437A8D1DC6}" destId="{5558B965-EF9C-964A-9239-B4A3ABBFD0F2}" srcOrd="0" destOrd="0" presId="urn:microsoft.com/office/officeart/2005/8/layout/hierarchy1"/>
    <dgm:cxn modelId="{972F00CE-DDFA-4AD2-988D-CD9ECC45F8A5}" srcId="{8CCE5845-2AA0-4C7F-BB12-D2630CFF16F0}" destId="{F2CCBA06-45F4-4AA2-B480-AC437A8D1DC6}" srcOrd="0" destOrd="0" parTransId="{CBC35630-DB18-4B96-895A-8B378D7F0D90}" sibTransId="{3E0ACA99-EB2F-4B9F-948B-916EFA4EBBA1}"/>
    <dgm:cxn modelId="{4835D7E3-827E-EC43-BEF9-9B8F8D53FFF6}" type="presOf" srcId="{522D1B59-5E5C-4039-A38F-3F4F139786FD}" destId="{E6AE1B81-D338-C440-AFC5-05964500FCD9}" srcOrd="0" destOrd="0" presId="urn:microsoft.com/office/officeart/2005/8/layout/hierarchy1"/>
    <dgm:cxn modelId="{3555C7F1-363E-44F8-B015-D1EFB1FB0A57}" srcId="{8CCE5845-2AA0-4C7F-BB12-D2630CFF16F0}" destId="{522D1B59-5E5C-4039-A38F-3F4F139786FD}" srcOrd="2" destOrd="0" parTransId="{A6885E17-37D9-4F64-9E25-2CABED8BD428}" sibTransId="{8F933B37-619F-43FE-84D7-5E9CDF690EF1}"/>
    <dgm:cxn modelId="{DF0650AA-FEDF-9A44-B634-2CAAF174CDB4}" type="presParOf" srcId="{9E3D6B68-0307-A045-AAD4-9404FBB33050}" destId="{C02425CF-B798-9B45-A54C-0541E409069B}" srcOrd="0" destOrd="0" presId="urn:microsoft.com/office/officeart/2005/8/layout/hierarchy1"/>
    <dgm:cxn modelId="{023836F3-DCC0-2546-BA3F-96A09E173798}" type="presParOf" srcId="{C02425CF-B798-9B45-A54C-0541E409069B}" destId="{0D17679E-EC8C-7245-80CB-7D1989763C1A}" srcOrd="0" destOrd="0" presId="urn:microsoft.com/office/officeart/2005/8/layout/hierarchy1"/>
    <dgm:cxn modelId="{16EFB450-6B79-8141-A212-929309071266}" type="presParOf" srcId="{0D17679E-EC8C-7245-80CB-7D1989763C1A}" destId="{561317E0-3B2D-664F-8382-DBABABF94BAA}" srcOrd="0" destOrd="0" presId="urn:microsoft.com/office/officeart/2005/8/layout/hierarchy1"/>
    <dgm:cxn modelId="{83D93F24-0483-BF47-804B-1DDBB9C4EDA0}" type="presParOf" srcId="{0D17679E-EC8C-7245-80CB-7D1989763C1A}" destId="{FC746644-A568-6A48-872D-AF4D53C57C51}" srcOrd="1" destOrd="0" presId="urn:microsoft.com/office/officeart/2005/8/layout/hierarchy1"/>
    <dgm:cxn modelId="{B9C36FA4-97CB-DD46-BE8D-0178B2ECA683}" type="presParOf" srcId="{C02425CF-B798-9B45-A54C-0541E409069B}" destId="{E1B6AAA9-EEFF-D84C-BDCB-37A58C999BE5}" srcOrd="1" destOrd="0" presId="urn:microsoft.com/office/officeart/2005/8/layout/hierarchy1"/>
    <dgm:cxn modelId="{7D9A3FD4-0C49-124F-A3DA-3D51C601B12C}" type="presParOf" srcId="{9E3D6B68-0307-A045-AAD4-9404FBB33050}" destId="{C8DF1057-739B-234D-AB4F-31855480D7E6}" srcOrd="1" destOrd="0" presId="urn:microsoft.com/office/officeart/2005/8/layout/hierarchy1"/>
    <dgm:cxn modelId="{D6486E3C-8148-1940-A970-044E82CAAB2D}" type="presParOf" srcId="{C8DF1057-739B-234D-AB4F-31855480D7E6}" destId="{97567462-570E-854F-AC57-62382A0C39A8}" srcOrd="0" destOrd="0" presId="urn:microsoft.com/office/officeart/2005/8/layout/hierarchy1"/>
    <dgm:cxn modelId="{C0EA549D-E3D9-0743-B457-C3D0E61A7853}" type="presParOf" srcId="{97567462-570E-854F-AC57-62382A0C39A8}" destId="{FEBECF03-804F-9C46-9215-9742E2607CE0}" srcOrd="0" destOrd="0" presId="urn:microsoft.com/office/officeart/2005/8/layout/hierarchy1"/>
    <dgm:cxn modelId="{A68007C1-79E9-A04E-B8D9-AF8DEBCA3DF8}" type="presParOf" srcId="{97567462-570E-854F-AC57-62382A0C39A8}" destId="{4F295458-8433-094C-86D7-09E8A90CC20A}" srcOrd="1" destOrd="0" presId="urn:microsoft.com/office/officeart/2005/8/layout/hierarchy1"/>
    <dgm:cxn modelId="{DAB78C95-A5AF-F845-8092-BB9B36F5FDDE}" type="presParOf" srcId="{C8DF1057-739B-234D-AB4F-31855480D7E6}" destId="{9F791656-6E60-F045-90F3-F6D857A8AC44}" srcOrd="1" destOrd="0" presId="urn:microsoft.com/office/officeart/2005/8/layout/hierarchy1"/>
    <dgm:cxn modelId="{0102FBB7-E488-8348-984E-3398AC599320}" type="presParOf" srcId="{9E3D6B68-0307-A045-AAD4-9404FBB33050}" destId="{92E57F96-3DC5-CF47-9B33-3ADC8FEC407A}" srcOrd="2" destOrd="0" presId="urn:microsoft.com/office/officeart/2005/8/layout/hierarchy1"/>
    <dgm:cxn modelId="{D0C08D30-32B3-A841-9FCF-CCEACC59F0F8}" type="presParOf" srcId="{92E57F96-3DC5-CF47-9B33-3ADC8FEC407A}" destId="{584DDE28-A866-5A49-8C34-AFA516649F81}" srcOrd="0" destOrd="0" presId="urn:microsoft.com/office/officeart/2005/8/layout/hierarchy1"/>
    <dgm:cxn modelId="{97B377DA-30D4-C945-8F21-70FB3B4CFA5D}" type="presParOf" srcId="{584DDE28-A866-5A49-8C34-AFA516649F81}" destId="{B8B4BE42-FAFC-404B-AB7B-EBBD90AAB093}" srcOrd="0" destOrd="0" presId="urn:microsoft.com/office/officeart/2005/8/layout/hierarchy1"/>
    <dgm:cxn modelId="{8A689229-1687-3F49-9114-99486F63C2E3}" type="presParOf" srcId="{584DDE28-A866-5A49-8C34-AFA516649F81}" destId="{292F5821-BBD3-EC4D-946F-6428A4780EF2}" srcOrd="1" destOrd="0" presId="urn:microsoft.com/office/officeart/2005/8/layout/hierarchy1"/>
    <dgm:cxn modelId="{F6BFE863-73EF-6B44-9950-EF9E288498AD}" type="presParOf" srcId="{92E57F96-3DC5-CF47-9B33-3ADC8FEC407A}" destId="{BD6885B9-C76E-3C4F-8DC3-1F7AE0495A0D}" srcOrd="1" destOrd="0" presId="urn:microsoft.com/office/officeart/2005/8/layout/hierarchy1"/>
    <dgm:cxn modelId="{492A580E-F37F-7148-AB16-6891AF608C47}" type="presParOf" srcId="{BD6885B9-C76E-3C4F-8DC3-1F7AE0495A0D}" destId="{1B6D9CBE-8351-FF4B-980D-08CF681BA09A}" srcOrd="0" destOrd="0" presId="urn:microsoft.com/office/officeart/2005/8/layout/hierarchy1"/>
    <dgm:cxn modelId="{5398009D-FD59-AE47-AEAE-8D4C722BA761}" type="presParOf" srcId="{BD6885B9-C76E-3C4F-8DC3-1F7AE0495A0D}" destId="{C99B3AF1-9B87-274D-8A94-299A59342F0C}" srcOrd="1" destOrd="0" presId="urn:microsoft.com/office/officeart/2005/8/layout/hierarchy1"/>
    <dgm:cxn modelId="{9B9F886C-87F8-D24F-8032-6016F974C2C8}" type="presParOf" srcId="{C99B3AF1-9B87-274D-8A94-299A59342F0C}" destId="{FE1AF076-223C-5747-A366-E55B8E48F8DD}" srcOrd="0" destOrd="0" presId="urn:microsoft.com/office/officeart/2005/8/layout/hierarchy1"/>
    <dgm:cxn modelId="{8D3CEA86-6D1F-F74B-8E50-21D3AEC1D0DF}" type="presParOf" srcId="{FE1AF076-223C-5747-A366-E55B8E48F8DD}" destId="{E35907FE-0B57-5C41-85F2-59C85185CD6E}" srcOrd="0" destOrd="0" presId="urn:microsoft.com/office/officeart/2005/8/layout/hierarchy1"/>
    <dgm:cxn modelId="{7693B872-E853-3E4A-B8AF-F92ED535EA11}" type="presParOf" srcId="{FE1AF076-223C-5747-A366-E55B8E48F8DD}" destId="{5558B965-EF9C-964A-9239-B4A3ABBFD0F2}" srcOrd="1" destOrd="0" presId="urn:microsoft.com/office/officeart/2005/8/layout/hierarchy1"/>
    <dgm:cxn modelId="{057E0A61-153E-1740-B792-0FC064E6426A}" type="presParOf" srcId="{C99B3AF1-9B87-274D-8A94-299A59342F0C}" destId="{F813ACD5-3EE2-D94C-87C0-DCFD6C63DAE6}" srcOrd="1" destOrd="0" presId="urn:microsoft.com/office/officeart/2005/8/layout/hierarchy1"/>
    <dgm:cxn modelId="{AA9C0CAB-94B8-3448-B2C1-E29BAAE52A2E}" type="presParOf" srcId="{BD6885B9-C76E-3C4F-8DC3-1F7AE0495A0D}" destId="{656A9B5B-EE75-5348-A35A-EFCDDFC88083}" srcOrd="2" destOrd="0" presId="urn:microsoft.com/office/officeart/2005/8/layout/hierarchy1"/>
    <dgm:cxn modelId="{EB0E22A5-69D1-1F4F-86F1-4862FDEBC60B}" type="presParOf" srcId="{BD6885B9-C76E-3C4F-8DC3-1F7AE0495A0D}" destId="{C497E897-6C3C-2340-81C3-DB63DCDD1966}" srcOrd="3" destOrd="0" presId="urn:microsoft.com/office/officeart/2005/8/layout/hierarchy1"/>
    <dgm:cxn modelId="{796AA579-A67A-3149-B4DB-708BA3259542}" type="presParOf" srcId="{C497E897-6C3C-2340-81C3-DB63DCDD1966}" destId="{6A557EC5-8143-0D42-9E7E-EF29B4AB106A}" srcOrd="0" destOrd="0" presId="urn:microsoft.com/office/officeart/2005/8/layout/hierarchy1"/>
    <dgm:cxn modelId="{52EA7204-A6AD-A04D-B45C-74EF65A688F3}" type="presParOf" srcId="{6A557EC5-8143-0D42-9E7E-EF29B4AB106A}" destId="{91B6EBA7-B819-A84E-B32E-1FA8377B931E}" srcOrd="0" destOrd="0" presId="urn:microsoft.com/office/officeart/2005/8/layout/hierarchy1"/>
    <dgm:cxn modelId="{1CEDD794-1A76-3D4F-ABAD-90C1436C7839}" type="presParOf" srcId="{6A557EC5-8143-0D42-9E7E-EF29B4AB106A}" destId="{2518FEBF-FB8C-2340-AC9D-575CFFA8D738}" srcOrd="1" destOrd="0" presId="urn:microsoft.com/office/officeart/2005/8/layout/hierarchy1"/>
    <dgm:cxn modelId="{F46A177B-BEE1-B44D-A3A1-1C51D470DF38}" type="presParOf" srcId="{C497E897-6C3C-2340-81C3-DB63DCDD1966}" destId="{BB4007D0-371C-2240-AC81-1978DAF14CB5}" srcOrd="1" destOrd="0" presId="urn:microsoft.com/office/officeart/2005/8/layout/hierarchy1"/>
    <dgm:cxn modelId="{F1208806-CFC1-4A4B-970D-579270B59B1F}" type="presParOf" srcId="{BD6885B9-C76E-3C4F-8DC3-1F7AE0495A0D}" destId="{C1BA7675-B01F-6E4B-B84A-9A2C6AF2084B}" srcOrd="4" destOrd="0" presId="urn:microsoft.com/office/officeart/2005/8/layout/hierarchy1"/>
    <dgm:cxn modelId="{84F1BB52-96AB-2D4C-94D8-081A8B5E4FFA}" type="presParOf" srcId="{BD6885B9-C76E-3C4F-8DC3-1F7AE0495A0D}" destId="{204BD4C6-CD84-174E-A37E-AC50407EE087}" srcOrd="5" destOrd="0" presId="urn:microsoft.com/office/officeart/2005/8/layout/hierarchy1"/>
    <dgm:cxn modelId="{C426ED82-2C52-D148-A130-7B01431E0AF9}" type="presParOf" srcId="{204BD4C6-CD84-174E-A37E-AC50407EE087}" destId="{61D1B8D2-FEA8-8342-974F-E3F862405208}" srcOrd="0" destOrd="0" presId="urn:microsoft.com/office/officeart/2005/8/layout/hierarchy1"/>
    <dgm:cxn modelId="{F4657FB5-9030-094E-828B-AB42371F518F}" type="presParOf" srcId="{61D1B8D2-FEA8-8342-974F-E3F862405208}" destId="{BE62EF9D-ED67-5647-92AC-7936F9855771}" srcOrd="0" destOrd="0" presId="urn:microsoft.com/office/officeart/2005/8/layout/hierarchy1"/>
    <dgm:cxn modelId="{817D6338-DE9A-6340-83C3-268231C9EBC0}" type="presParOf" srcId="{61D1B8D2-FEA8-8342-974F-E3F862405208}" destId="{E6AE1B81-D338-C440-AFC5-05964500FCD9}" srcOrd="1" destOrd="0" presId="urn:microsoft.com/office/officeart/2005/8/layout/hierarchy1"/>
    <dgm:cxn modelId="{125AD705-3626-EB42-BA20-8CE43F4E8775}" type="presParOf" srcId="{204BD4C6-CD84-174E-A37E-AC50407EE087}" destId="{240A04EC-94D8-B14F-91FF-A57146FFFDB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9E43D-7E5E-47EA-B497-E3BC79E67492}"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5CD8F145-96CC-47BC-8144-2E4D10E8BD8E}">
      <dgm:prSet custT="1"/>
      <dgm:spPr/>
      <dgm:t>
        <a:bodyPr/>
        <a:lstStyle/>
        <a:p>
          <a:r>
            <a:rPr lang="it-IT" sz="2400" b="1" dirty="0"/>
            <a:t>A) TRASFERIMENTO TECNOLOGICO E DI CONOSCENZE</a:t>
          </a:r>
          <a:endParaRPr lang="en-US" sz="2400" b="1" dirty="0"/>
        </a:p>
      </dgm:t>
    </dgm:pt>
    <dgm:pt modelId="{FC7028F8-ACA7-466C-A554-057BE5A97A65}" type="parTrans" cxnId="{25E28DB8-6DEC-4C75-9010-7071A39F11CE}">
      <dgm:prSet/>
      <dgm:spPr/>
      <dgm:t>
        <a:bodyPr/>
        <a:lstStyle/>
        <a:p>
          <a:endParaRPr lang="en-US" sz="1800"/>
        </a:p>
      </dgm:t>
    </dgm:pt>
    <dgm:pt modelId="{946643D0-46EB-4847-9920-5CE579B67C02}" type="sibTrans" cxnId="{25E28DB8-6DEC-4C75-9010-7071A39F11CE}">
      <dgm:prSet/>
      <dgm:spPr/>
      <dgm:t>
        <a:bodyPr/>
        <a:lstStyle/>
        <a:p>
          <a:endParaRPr lang="en-US" sz="1800"/>
        </a:p>
      </dgm:t>
    </dgm:pt>
    <dgm:pt modelId="{8C46B952-CCFB-4679-9FF2-B29AF1CBFDA6}">
      <dgm:prSet custT="1"/>
      <dgm:spPr/>
      <dgm:t>
        <a:bodyPr/>
        <a:lstStyle/>
        <a:p>
          <a:r>
            <a:rPr lang="it-IT" sz="2400" b="1" dirty="0"/>
            <a:t>B) FORMAZIONE CONTINUA</a:t>
          </a:r>
          <a:endParaRPr lang="en-US" sz="2400" b="1" dirty="0"/>
        </a:p>
      </dgm:t>
    </dgm:pt>
    <dgm:pt modelId="{69EC93CF-015F-421E-B727-6C0428ACC3BB}" type="parTrans" cxnId="{D7A24B81-72CB-4206-AE0F-3ECE44757963}">
      <dgm:prSet/>
      <dgm:spPr/>
      <dgm:t>
        <a:bodyPr/>
        <a:lstStyle/>
        <a:p>
          <a:endParaRPr lang="en-US" sz="1800"/>
        </a:p>
      </dgm:t>
    </dgm:pt>
    <dgm:pt modelId="{A9387087-F166-4295-9DC0-8CFCA736B732}" type="sibTrans" cxnId="{D7A24B81-72CB-4206-AE0F-3ECE44757963}">
      <dgm:prSet/>
      <dgm:spPr/>
      <dgm:t>
        <a:bodyPr/>
        <a:lstStyle/>
        <a:p>
          <a:endParaRPr lang="en-US" sz="1800"/>
        </a:p>
      </dgm:t>
    </dgm:pt>
    <dgm:pt modelId="{7354FAE5-F369-405C-B3EA-19D0D4F12D3C}">
      <dgm:prSet custT="1"/>
      <dgm:spPr/>
      <dgm:t>
        <a:bodyPr/>
        <a:lstStyle/>
        <a:p>
          <a:r>
            <a:rPr lang="it-IT" sz="2400" b="1" dirty="0"/>
            <a:t>C) PUBLIC ENGAGEMENT</a:t>
          </a:r>
          <a:endParaRPr lang="en-US" sz="2400" b="1" dirty="0"/>
        </a:p>
      </dgm:t>
    </dgm:pt>
    <dgm:pt modelId="{CB13EA09-4FED-4830-BB59-EF07AB2FEAB6}" type="parTrans" cxnId="{A79C0038-65E4-47DD-BBD7-44E2A4501E42}">
      <dgm:prSet/>
      <dgm:spPr/>
      <dgm:t>
        <a:bodyPr/>
        <a:lstStyle/>
        <a:p>
          <a:endParaRPr lang="en-US" sz="1800"/>
        </a:p>
      </dgm:t>
    </dgm:pt>
    <dgm:pt modelId="{DFF3A72F-1305-4E72-A32A-0E6AB248D8A5}" type="sibTrans" cxnId="{A79C0038-65E4-47DD-BBD7-44E2A4501E42}">
      <dgm:prSet/>
      <dgm:spPr/>
      <dgm:t>
        <a:bodyPr/>
        <a:lstStyle/>
        <a:p>
          <a:endParaRPr lang="en-US" sz="1800"/>
        </a:p>
      </dgm:t>
    </dgm:pt>
    <dgm:pt modelId="{66D1EF56-3F80-FB45-B276-D59C1C6CAC55}" type="pres">
      <dgm:prSet presAssocID="{77B9E43D-7E5E-47EA-B497-E3BC79E67492}" presName="linear" presStyleCnt="0">
        <dgm:presLayoutVars>
          <dgm:dir/>
          <dgm:animLvl val="lvl"/>
          <dgm:resizeHandles val="exact"/>
        </dgm:presLayoutVars>
      </dgm:prSet>
      <dgm:spPr/>
    </dgm:pt>
    <dgm:pt modelId="{F7EE57E4-6BAA-454D-BE08-7D6EAC6ACFAA}" type="pres">
      <dgm:prSet presAssocID="{5CD8F145-96CC-47BC-8144-2E4D10E8BD8E}" presName="parentLin" presStyleCnt="0"/>
      <dgm:spPr/>
    </dgm:pt>
    <dgm:pt modelId="{12034780-F16B-C543-BA13-5C3047DD7A76}" type="pres">
      <dgm:prSet presAssocID="{5CD8F145-96CC-47BC-8144-2E4D10E8BD8E}" presName="parentLeftMargin" presStyleLbl="node1" presStyleIdx="0" presStyleCnt="3"/>
      <dgm:spPr/>
    </dgm:pt>
    <dgm:pt modelId="{45383D05-B5DB-C740-AC72-C154FB18AE73}" type="pres">
      <dgm:prSet presAssocID="{5CD8F145-96CC-47BC-8144-2E4D10E8BD8E}" presName="parentText" presStyleLbl="node1" presStyleIdx="0" presStyleCnt="3">
        <dgm:presLayoutVars>
          <dgm:chMax val="0"/>
          <dgm:bulletEnabled val="1"/>
        </dgm:presLayoutVars>
      </dgm:prSet>
      <dgm:spPr/>
    </dgm:pt>
    <dgm:pt modelId="{68C5E11A-6E43-DF4B-8521-78E0BC116C43}" type="pres">
      <dgm:prSet presAssocID="{5CD8F145-96CC-47BC-8144-2E4D10E8BD8E}" presName="negativeSpace" presStyleCnt="0"/>
      <dgm:spPr/>
    </dgm:pt>
    <dgm:pt modelId="{B7DD017C-AEC1-554D-92BD-9767BE8AF499}" type="pres">
      <dgm:prSet presAssocID="{5CD8F145-96CC-47BC-8144-2E4D10E8BD8E}" presName="childText" presStyleLbl="conFgAcc1" presStyleIdx="0" presStyleCnt="3">
        <dgm:presLayoutVars>
          <dgm:bulletEnabled val="1"/>
        </dgm:presLayoutVars>
      </dgm:prSet>
      <dgm:spPr/>
    </dgm:pt>
    <dgm:pt modelId="{5EB81AA8-719B-1F42-AE55-DB05864DD89F}" type="pres">
      <dgm:prSet presAssocID="{946643D0-46EB-4847-9920-5CE579B67C02}" presName="spaceBetweenRectangles" presStyleCnt="0"/>
      <dgm:spPr/>
    </dgm:pt>
    <dgm:pt modelId="{0BA341AF-1E87-6143-988B-0F485EAEA44A}" type="pres">
      <dgm:prSet presAssocID="{8C46B952-CCFB-4679-9FF2-B29AF1CBFDA6}" presName="parentLin" presStyleCnt="0"/>
      <dgm:spPr/>
    </dgm:pt>
    <dgm:pt modelId="{3F8961AC-DF6B-E645-BBB3-C21A6B5AFF9A}" type="pres">
      <dgm:prSet presAssocID="{8C46B952-CCFB-4679-9FF2-B29AF1CBFDA6}" presName="parentLeftMargin" presStyleLbl="node1" presStyleIdx="0" presStyleCnt="3"/>
      <dgm:spPr/>
    </dgm:pt>
    <dgm:pt modelId="{A0D29835-E217-104C-9960-DA6A5FBB6AD0}" type="pres">
      <dgm:prSet presAssocID="{8C46B952-CCFB-4679-9FF2-B29AF1CBFDA6}" presName="parentText" presStyleLbl="node1" presStyleIdx="1" presStyleCnt="3">
        <dgm:presLayoutVars>
          <dgm:chMax val="0"/>
          <dgm:bulletEnabled val="1"/>
        </dgm:presLayoutVars>
      </dgm:prSet>
      <dgm:spPr/>
    </dgm:pt>
    <dgm:pt modelId="{5BFE3473-ECD7-B149-B371-25FD24F57FAB}" type="pres">
      <dgm:prSet presAssocID="{8C46B952-CCFB-4679-9FF2-B29AF1CBFDA6}" presName="negativeSpace" presStyleCnt="0"/>
      <dgm:spPr/>
    </dgm:pt>
    <dgm:pt modelId="{8CF03790-84D0-3F4E-8C9F-0AF6DDFF80E0}" type="pres">
      <dgm:prSet presAssocID="{8C46B952-CCFB-4679-9FF2-B29AF1CBFDA6}" presName="childText" presStyleLbl="conFgAcc1" presStyleIdx="1" presStyleCnt="3">
        <dgm:presLayoutVars>
          <dgm:bulletEnabled val="1"/>
        </dgm:presLayoutVars>
      </dgm:prSet>
      <dgm:spPr/>
    </dgm:pt>
    <dgm:pt modelId="{D6CAE51F-3683-3C42-A9DB-D20D043F6B10}" type="pres">
      <dgm:prSet presAssocID="{A9387087-F166-4295-9DC0-8CFCA736B732}" presName="spaceBetweenRectangles" presStyleCnt="0"/>
      <dgm:spPr/>
    </dgm:pt>
    <dgm:pt modelId="{8E4D8291-4ADC-A549-936D-D1CA8AC55573}" type="pres">
      <dgm:prSet presAssocID="{7354FAE5-F369-405C-B3EA-19D0D4F12D3C}" presName="parentLin" presStyleCnt="0"/>
      <dgm:spPr/>
    </dgm:pt>
    <dgm:pt modelId="{47DD0905-566E-C84E-B6D2-4C9B8D28387B}" type="pres">
      <dgm:prSet presAssocID="{7354FAE5-F369-405C-B3EA-19D0D4F12D3C}" presName="parentLeftMargin" presStyleLbl="node1" presStyleIdx="1" presStyleCnt="3"/>
      <dgm:spPr/>
    </dgm:pt>
    <dgm:pt modelId="{1D679068-6A29-BA43-978A-7770D7F2DF33}" type="pres">
      <dgm:prSet presAssocID="{7354FAE5-F369-405C-B3EA-19D0D4F12D3C}" presName="parentText" presStyleLbl="node1" presStyleIdx="2" presStyleCnt="3">
        <dgm:presLayoutVars>
          <dgm:chMax val="0"/>
          <dgm:bulletEnabled val="1"/>
        </dgm:presLayoutVars>
      </dgm:prSet>
      <dgm:spPr/>
    </dgm:pt>
    <dgm:pt modelId="{1ED8E877-FAB0-4049-989C-E30CEA0E4089}" type="pres">
      <dgm:prSet presAssocID="{7354FAE5-F369-405C-B3EA-19D0D4F12D3C}" presName="negativeSpace" presStyleCnt="0"/>
      <dgm:spPr/>
    </dgm:pt>
    <dgm:pt modelId="{947C37C3-A94C-964C-87DC-16BD7D138E19}" type="pres">
      <dgm:prSet presAssocID="{7354FAE5-F369-405C-B3EA-19D0D4F12D3C}" presName="childText" presStyleLbl="conFgAcc1" presStyleIdx="2" presStyleCnt="3">
        <dgm:presLayoutVars>
          <dgm:bulletEnabled val="1"/>
        </dgm:presLayoutVars>
      </dgm:prSet>
      <dgm:spPr/>
    </dgm:pt>
  </dgm:ptLst>
  <dgm:cxnLst>
    <dgm:cxn modelId="{A7FD5A26-5FA4-FB43-9F5B-5254F06E16C8}" type="presOf" srcId="{8C46B952-CCFB-4679-9FF2-B29AF1CBFDA6}" destId="{A0D29835-E217-104C-9960-DA6A5FBB6AD0}" srcOrd="1" destOrd="0" presId="urn:microsoft.com/office/officeart/2005/8/layout/list1"/>
    <dgm:cxn modelId="{A79C0038-65E4-47DD-BBD7-44E2A4501E42}" srcId="{77B9E43D-7E5E-47EA-B497-E3BC79E67492}" destId="{7354FAE5-F369-405C-B3EA-19D0D4F12D3C}" srcOrd="2" destOrd="0" parTransId="{CB13EA09-4FED-4830-BB59-EF07AB2FEAB6}" sibTransId="{DFF3A72F-1305-4E72-A32A-0E6AB248D8A5}"/>
    <dgm:cxn modelId="{FE7C114D-B79E-9D42-81CC-FCEE3D97929C}" type="presOf" srcId="{5CD8F145-96CC-47BC-8144-2E4D10E8BD8E}" destId="{12034780-F16B-C543-BA13-5C3047DD7A76}" srcOrd="0" destOrd="0" presId="urn:microsoft.com/office/officeart/2005/8/layout/list1"/>
    <dgm:cxn modelId="{DBF3B86C-0007-0445-B06B-A0C9E648E979}" type="presOf" srcId="{8C46B952-CCFB-4679-9FF2-B29AF1CBFDA6}" destId="{3F8961AC-DF6B-E645-BBB3-C21A6B5AFF9A}" srcOrd="0" destOrd="0" presId="urn:microsoft.com/office/officeart/2005/8/layout/list1"/>
    <dgm:cxn modelId="{E20EBC71-1BE6-C448-8911-BB43636ED212}" type="presOf" srcId="{7354FAE5-F369-405C-B3EA-19D0D4F12D3C}" destId="{47DD0905-566E-C84E-B6D2-4C9B8D28387B}" srcOrd="0" destOrd="0" presId="urn:microsoft.com/office/officeart/2005/8/layout/list1"/>
    <dgm:cxn modelId="{D7A24B81-72CB-4206-AE0F-3ECE44757963}" srcId="{77B9E43D-7E5E-47EA-B497-E3BC79E67492}" destId="{8C46B952-CCFB-4679-9FF2-B29AF1CBFDA6}" srcOrd="1" destOrd="0" parTransId="{69EC93CF-015F-421E-B727-6C0428ACC3BB}" sibTransId="{A9387087-F166-4295-9DC0-8CFCA736B732}"/>
    <dgm:cxn modelId="{25E28DB8-6DEC-4C75-9010-7071A39F11CE}" srcId="{77B9E43D-7E5E-47EA-B497-E3BC79E67492}" destId="{5CD8F145-96CC-47BC-8144-2E4D10E8BD8E}" srcOrd="0" destOrd="0" parTransId="{FC7028F8-ACA7-466C-A554-057BE5A97A65}" sibTransId="{946643D0-46EB-4847-9920-5CE579B67C02}"/>
    <dgm:cxn modelId="{F657FDCD-8324-4042-9A34-FBA2D552D2EA}" type="presOf" srcId="{7354FAE5-F369-405C-B3EA-19D0D4F12D3C}" destId="{1D679068-6A29-BA43-978A-7770D7F2DF33}" srcOrd="1" destOrd="0" presId="urn:microsoft.com/office/officeart/2005/8/layout/list1"/>
    <dgm:cxn modelId="{58F4A8E5-C477-BF4A-9CDD-E44A642C4778}" type="presOf" srcId="{77B9E43D-7E5E-47EA-B497-E3BC79E67492}" destId="{66D1EF56-3F80-FB45-B276-D59C1C6CAC55}" srcOrd="0" destOrd="0" presId="urn:microsoft.com/office/officeart/2005/8/layout/list1"/>
    <dgm:cxn modelId="{034EA1F1-79B5-154D-883F-FCD8DF9748CD}" type="presOf" srcId="{5CD8F145-96CC-47BC-8144-2E4D10E8BD8E}" destId="{45383D05-B5DB-C740-AC72-C154FB18AE73}" srcOrd="1" destOrd="0" presId="urn:microsoft.com/office/officeart/2005/8/layout/list1"/>
    <dgm:cxn modelId="{124D1D00-67A5-AD4B-954E-576476A06270}" type="presParOf" srcId="{66D1EF56-3F80-FB45-B276-D59C1C6CAC55}" destId="{F7EE57E4-6BAA-454D-BE08-7D6EAC6ACFAA}" srcOrd="0" destOrd="0" presId="urn:microsoft.com/office/officeart/2005/8/layout/list1"/>
    <dgm:cxn modelId="{DF0B27BF-9150-5A4E-8E41-729AA4C92B27}" type="presParOf" srcId="{F7EE57E4-6BAA-454D-BE08-7D6EAC6ACFAA}" destId="{12034780-F16B-C543-BA13-5C3047DD7A76}" srcOrd="0" destOrd="0" presId="urn:microsoft.com/office/officeart/2005/8/layout/list1"/>
    <dgm:cxn modelId="{F1D0E3BE-8201-2D4F-9E25-3FA1E23A0D9A}" type="presParOf" srcId="{F7EE57E4-6BAA-454D-BE08-7D6EAC6ACFAA}" destId="{45383D05-B5DB-C740-AC72-C154FB18AE73}" srcOrd="1" destOrd="0" presId="urn:microsoft.com/office/officeart/2005/8/layout/list1"/>
    <dgm:cxn modelId="{9ABB54FE-E522-FF4C-B8AD-0A0BEA6D0162}" type="presParOf" srcId="{66D1EF56-3F80-FB45-B276-D59C1C6CAC55}" destId="{68C5E11A-6E43-DF4B-8521-78E0BC116C43}" srcOrd="1" destOrd="0" presId="urn:microsoft.com/office/officeart/2005/8/layout/list1"/>
    <dgm:cxn modelId="{92C76FA9-79F0-234F-BCD3-A45DF4B24687}" type="presParOf" srcId="{66D1EF56-3F80-FB45-B276-D59C1C6CAC55}" destId="{B7DD017C-AEC1-554D-92BD-9767BE8AF499}" srcOrd="2" destOrd="0" presId="urn:microsoft.com/office/officeart/2005/8/layout/list1"/>
    <dgm:cxn modelId="{97D0987C-D1E9-0244-A537-21D7D468C2A6}" type="presParOf" srcId="{66D1EF56-3F80-FB45-B276-D59C1C6CAC55}" destId="{5EB81AA8-719B-1F42-AE55-DB05864DD89F}" srcOrd="3" destOrd="0" presId="urn:microsoft.com/office/officeart/2005/8/layout/list1"/>
    <dgm:cxn modelId="{D8A7181C-31D7-A54F-AEB9-2D17716A760B}" type="presParOf" srcId="{66D1EF56-3F80-FB45-B276-D59C1C6CAC55}" destId="{0BA341AF-1E87-6143-988B-0F485EAEA44A}" srcOrd="4" destOrd="0" presId="urn:microsoft.com/office/officeart/2005/8/layout/list1"/>
    <dgm:cxn modelId="{6DE61C27-BC3B-AE4A-AAEB-A65045FBA73D}" type="presParOf" srcId="{0BA341AF-1E87-6143-988B-0F485EAEA44A}" destId="{3F8961AC-DF6B-E645-BBB3-C21A6B5AFF9A}" srcOrd="0" destOrd="0" presId="urn:microsoft.com/office/officeart/2005/8/layout/list1"/>
    <dgm:cxn modelId="{821BE681-CDC5-4243-A038-3433A232AB4E}" type="presParOf" srcId="{0BA341AF-1E87-6143-988B-0F485EAEA44A}" destId="{A0D29835-E217-104C-9960-DA6A5FBB6AD0}" srcOrd="1" destOrd="0" presId="urn:microsoft.com/office/officeart/2005/8/layout/list1"/>
    <dgm:cxn modelId="{76BAF48A-37F2-5947-A84A-D0258FB002E2}" type="presParOf" srcId="{66D1EF56-3F80-FB45-B276-D59C1C6CAC55}" destId="{5BFE3473-ECD7-B149-B371-25FD24F57FAB}" srcOrd="5" destOrd="0" presId="urn:microsoft.com/office/officeart/2005/8/layout/list1"/>
    <dgm:cxn modelId="{A560138A-247F-1744-A629-11FB3E2BB0A6}" type="presParOf" srcId="{66D1EF56-3F80-FB45-B276-D59C1C6CAC55}" destId="{8CF03790-84D0-3F4E-8C9F-0AF6DDFF80E0}" srcOrd="6" destOrd="0" presId="urn:microsoft.com/office/officeart/2005/8/layout/list1"/>
    <dgm:cxn modelId="{6E5263BC-FA47-4044-8B64-021843BBDEAD}" type="presParOf" srcId="{66D1EF56-3F80-FB45-B276-D59C1C6CAC55}" destId="{D6CAE51F-3683-3C42-A9DB-D20D043F6B10}" srcOrd="7" destOrd="0" presId="urn:microsoft.com/office/officeart/2005/8/layout/list1"/>
    <dgm:cxn modelId="{B1D5D6F7-5658-1546-98BE-2EA6353DBE8C}" type="presParOf" srcId="{66D1EF56-3F80-FB45-B276-D59C1C6CAC55}" destId="{8E4D8291-4ADC-A549-936D-D1CA8AC55573}" srcOrd="8" destOrd="0" presId="urn:microsoft.com/office/officeart/2005/8/layout/list1"/>
    <dgm:cxn modelId="{2898C36C-044F-934C-8046-0D1F5A96595E}" type="presParOf" srcId="{8E4D8291-4ADC-A549-936D-D1CA8AC55573}" destId="{47DD0905-566E-C84E-B6D2-4C9B8D28387B}" srcOrd="0" destOrd="0" presId="urn:microsoft.com/office/officeart/2005/8/layout/list1"/>
    <dgm:cxn modelId="{5D31485A-5BF9-3E49-B334-11E5FCC01901}" type="presParOf" srcId="{8E4D8291-4ADC-A549-936D-D1CA8AC55573}" destId="{1D679068-6A29-BA43-978A-7770D7F2DF33}" srcOrd="1" destOrd="0" presId="urn:microsoft.com/office/officeart/2005/8/layout/list1"/>
    <dgm:cxn modelId="{F8408BCF-5005-DC42-8AB6-16E486424FC4}" type="presParOf" srcId="{66D1EF56-3F80-FB45-B276-D59C1C6CAC55}" destId="{1ED8E877-FAB0-4049-989C-E30CEA0E4089}" srcOrd="9" destOrd="0" presId="urn:microsoft.com/office/officeart/2005/8/layout/list1"/>
    <dgm:cxn modelId="{7B2992BE-599C-3F45-B9BB-30BC753E495C}" type="presParOf" srcId="{66D1EF56-3F80-FB45-B276-D59C1C6CAC55}" destId="{947C37C3-A94C-964C-87DC-16BD7D138E19}" srcOrd="10" destOrd="0" presId="urn:microsoft.com/office/officeart/2005/8/layout/list1"/>
  </dgm:cxnLst>
  <dgm:bg>
    <a:solidFill>
      <a:schemeClr val="accent2"/>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24788-CCDD-450F-BAEB-4E058C3DAD5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624CE2B1-F15C-4BDD-ADFF-5A29AD206C78}">
      <dgm:prSet custT="1"/>
      <dgm:spPr/>
      <dgm:t>
        <a:bodyPr/>
        <a:lstStyle/>
        <a:p>
          <a:r>
            <a:rPr lang="it-IT" sz="2000" dirty="0">
              <a:effectLst/>
              <a:latin typeface="Garamond" panose="02020404030301010803" pitchFamily="18" charset="0"/>
            </a:rPr>
            <a:t>Attività </a:t>
          </a:r>
          <a:r>
            <a:rPr lang="it-IT" sz="2000" b="1" dirty="0">
              <a:effectLst/>
              <a:latin typeface="Garamond" panose="02020404030301010803" pitchFamily="18" charset="0"/>
            </a:rPr>
            <a:t>senza scopo di lucro</a:t>
          </a:r>
          <a:r>
            <a:rPr lang="it-IT" sz="2000" dirty="0">
              <a:effectLst/>
              <a:latin typeface="Garamond" panose="02020404030301010803" pitchFamily="18" charset="0"/>
            </a:rPr>
            <a:t> (non hanno natura monetaria) con valore educativo, culturale e di sviluppo della società rivolte a un pubblico non accademico</a:t>
          </a:r>
          <a:endParaRPr lang="en-US" sz="2000" dirty="0"/>
        </a:p>
      </dgm:t>
    </dgm:pt>
    <dgm:pt modelId="{7B91280F-A9F0-465B-A001-AEB7E62788CB}" type="parTrans" cxnId="{EC7490AF-41DD-4606-BB3A-8C37198E4EC0}">
      <dgm:prSet/>
      <dgm:spPr/>
      <dgm:t>
        <a:bodyPr/>
        <a:lstStyle/>
        <a:p>
          <a:endParaRPr lang="en-US" sz="2000"/>
        </a:p>
      </dgm:t>
    </dgm:pt>
    <dgm:pt modelId="{1BDD4A34-9BFF-4204-9811-1487331FE3DF}" type="sibTrans" cxnId="{EC7490AF-41DD-4606-BB3A-8C37198E4EC0}">
      <dgm:prSet/>
      <dgm:spPr/>
      <dgm:t>
        <a:bodyPr/>
        <a:lstStyle/>
        <a:p>
          <a:endParaRPr lang="en-US" sz="2000"/>
        </a:p>
      </dgm:t>
    </dgm:pt>
    <dgm:pt modelId="{97E51C8C-91C7-A74D-96B9-86360E40024D}">
      <dgm:prSet custT="1"/>
      <dgm:spPr/>
      <dgm:t>
        <a:bodyPr/>
        <a:lstStyle/>
        <a:p>
          <a:r>
            <a:rPr lang="it-IT" sz="2000" dirty="0">
              <a:effectLst/>
              <a:latin typeface="Garamond" panose="02020404030301010803" pitchFamily="18" charset="0"/>
            </a:rPr>
            <a:t>il PE è </a:t>
          </a:r>
          <a:r>
            <a:rPr lang="it-IT" sz="2000">
              <a:effectLst/>
              <a:latin typeface="Garamond" panose="02020404030301010803" pitchFamily="18" charset="0"/>
            </a:rPr>
            <a:t>rivolto anche </a:t>
          </a:r>
          <a:r>
            <a:rPr lang="it-IT" sz="2000" dirty="0">
              <a:effectLst/>
              <a:latin typeface="Garamond" panose="02020404030301010803" pitchFamily="18" charset="0"/>
            </a:rPr>
            <a:t>alla disseminazione dei risultati della ricerca e delle conoscenze a un pubblico target rilevante per imprese e istituzioni del territorio</a:t>
          </a:r>
          <a:endParaRPr lang="en-US" sz="2000" dirty="0"/>
        </a:p>
      </dgm:t>
    </dgm:pt>
    <dgm:pt modelId="{8527FBBB-115D-C14B-BBF1-20B26F77963D}" type="parTrans" cxnId="{819BBCC3-1EEF-5848-99D0-80C51ECF362A}">
      <dgm:prSet/>
      <dgm:spPr/>
      <dgm:t>
        <a:bodyPr/>
        <a:lstStyle/>
        <a:p>
          <a:endParaRPr lang="it-IT" sz="2000"/>
        </a:p>
      </dgm:t>
    </dgm:pt>
    <dgm:pt modelId="{415FBD0D-F135-C049-AA7E-616FD606C40B}" type="sibTrans" cxnId="{819BBCC3-1EEF-5848-99D0-80C51ECF362A}">
      <dgm:prSet/>
      <dgm:spPr/>
      <dgm:t>
        <a:bodyPr/>
        <a:lstStyle/>
        <a:p>
          <a:endParaRPr lang="it-IT" sz="2000"/>
        </a:p>
      </dgm:t>
    </dgm:pt>
    <dgm:pt modelId="{D263C613-ACB1-2B4A-B4D2-2F78EE711A69}" type="pres">
      <dgm:prSet presAssocID="{C8224788-CCDD-450F-BAEB-4E058C3DAD51}" presName="hierChild1" presStyleCnt="0">
        <dgm:presLayoutVars>
          <dgm:chPref val="1"/>
          <dgm:dir/>
          <dgm:animOne val="branch"/>
          <dgm:animLvl val="lvl"/>
          <dgm:resizeHandles/>
        </dgm:presLayoutVars>
      </dgm:prSet>
      <dgm:spPr/>
    </dgm:pt>
    <dgm:pt modelId="{311CE395-8337-314C-A585-38D9E025B904}" type="pres">
      <dgm:prSet presAssocID="{624CE2B1-F15C-4BDD-ADFF-5A29AD206C78}" presName="hierRoot1" presStyleCnt="0"/>
      <dgm:spPr/>
    </dgm:pt>
    <dgm:pt modelId="{D0C7B3D7-844A-014E-9A78-3ACAD7FA1940}" type="pres">
      <dgm:prSet presAssocID="{624CE2B1-F15C-4BDD-ADFF-5A29AD206C78}" presName="composite" presStyleCnt="0"/>
      <dgm:spPr/>
    </dgm:pt>
    <dgm:pt modelId="{8923033E-5DB3-1849-97CA-412E8D35D00B}" type="pres">
      <dgm:prSet presAssocID="{624CE2B1-F15C-4BDD-ADFF-5A29AD206C78}" presName="background" presStyleLbl="node0" presStyleIdx="0" presStyleCnt="2"/>
      <dgm:spPr/>
    </dgm:pt>
    <dgm:pt modelId="{4A57DDA1-FDC9-ED45-917A-33402C52FD3E}" type="pres">
      <dgm:prSet presAssocID="{624CE2B1-F15C-4BDD-ADFF-5A29AD206C78}" presName="text" presStyleLbl="fgAcc0" presStyleIdx="0" presStyleCnt="2" custLinFactNeighborY="-10653">
        <dgm:presLayoutVars>
          <dgm:chPref val="3"/>
        </dgm:presLayoutVars>
      </dgm:prSet>
      <dgm:spPr/>
    </dgm:pt>
    <dgm:pt modelId="{AB7182A4-8A1D-F24F-A417-5C809094DAFD}" type="pres">
      <dgm:prSet presAssocID="{624CE2B1-F15C-4BDD-ADFF-5A29AD206C78}" presName="hierChild2" presStyleCnt="0"/>
      <dgm:spPr/>
    </dgm:pt>
    <dgm:pt modelId="{374521FE-5AAD-8B49-A1F8-1B6957E45926}" type="pres">
      <dgm:prSet presAssocID="{97E51C8C-91C7-A74D-96B9-86360E40024D}" presName="hierRoot1" presStyleCnt="0"/>
      <dgm:spPr/>
    </dgm:pt>
    <dgm:pt modelId="{70A5D65F-D357-CC4E-A0AE-3A27BDD79AE5}" type="pres">
      <dgm:prSet presAssocID="{97E51C8C-91C7-A74D-96B9-86360E40024D}" presName="composite" presStyleCnt="0"/>
      <dgm:spPr/>
    </dgm:pt>
    <dgm:pt modelId="{64FC8231-4195-FD43-A76B-4551518B8B78}" type="pres">
      <dgm:prSet presAssocID="{97E51C8C-91C7-A74D-96B9-86360E40024D}" presName="background" presStyleLbl="node0" presStyleIdx="1" presStyleCnt="2"/>
      <dgm:spPr/>
    </dgm:pt>
    <dgm:pt modelId="{0E2D30E4-6BF0-F14D-807D-BD1BC1E230DE}" type="pres">
      <dgm:prSet presAssocID="{97E51C8C-91C7-A74D-96B9-86360E40024D}" presName="text" presStyleLbl="fgAcc0" presStyleIdx="1" presStyleCnt="2">
        <dgm:presLayoutVars>
          <dgm:chPref val="3"/>
        </dgm:presLayoutVars>
      </dgm:prSet>
      <dgm:spPr/>
    </dgm:pt>
    <dgm:pt modelId="{06438ECB-34DA-5D40-91F2-AE68E1EC5440}" type="pres">
      <dgm:prSet presAssocID="{97E51C8C-91C7-A74D-96B9-86360E40024D}" presName="hierChild2" presStyleCnt="0"/>
      <dgm:spPr/>
    </dgm:pt>
  </dgm:ptLst>
  <dgm:cxnLst>
    <dgm:cxn modelId="{C4C9AB54-A72A-DD49-B0D0-7D59CC645CF9}" type="presOf" srcId="{C8224788-CCDD-450F-BAEB-4E058C3DAD51}" destId="{D263C613-ACB1-2B4A-B4D2-2F78EE711A69}" srcOrd="0" destOrd="0" presId="urn:microsoft.com/office/officeart/2005/8/layout/hierarchy1"/>
    <dgm:cxn modelId="{232F3498-0060-AB4D-B519-DF8E56CBD7D2}" type="presOf" srcId="{624CE2B1-F15C-4BDD-ADFF-5A29AD206C78}" destId="{4A57DDA1-FDC9-ED45-917A-33402C52FD3E}" srcOrd="0" destOrd="0" presId="urn:microsoft.com/office/officeart/2005/8/layout/hierarchy1"/>
    <dgm:cxn modelId="{EC7490AF-41DD-4606-BB3A-8C37198E4EC0}" srcId="{C8224788-CCDD-450F-BAEB-4E058C3DAD51}" destId="{624CE2B1-F15C-4BDD-ADFF-5A29AD206C78}" srcOrd="0" destOrd="0" parTransId="{7B91280F-A9F0-465B-A001-AEB7E62788CB}" sibTransId="{1BDD4A34-9BFF-4204-9811-1487331FE3DF}"/>
    <dgm:cxn modelId="{819BBCC3-1EEF-5848-99D0-80C51ECF362A}" srcId="{C8224788-CCDD-450F-BAEB-4E058C3DAD51}" destId="{97E51C8C-91C7-A74D-96B9-86360E40024D}" srcOrd="1" destOrd="0" parTransId="{8527FBBB-115D-C14B-BBF1-20B26F77963D}" sibTransId="{415FBD0D-F135-C049-AA7E-616FD606C40B}"/>
    <dgm:cxn modelId="{88694DE0-6872-1642-8B6C-8125AC067B79}" type="presOf" srcId="{97E51C8C-91C7-A74D-96B9-86360E40024D}" destId="{0E2D30E4-6BF0-F14D-807D-BD1BC1E230DE}" srcOrd="0" destOrd="0" presId="urn:microsoft.com/office/officeart/2005/8/layout/hierarchy1"/>
    <dgm:cxn modelId="{DA7424CE-3C19-9946-AAD2-EEBFABFBA09F}" type="presParOf" srcId="{D263C613-ACB1-2B4A-B4D2-2F78EE711A69}" destId="{311CE395-8337-314C-A585-38D9E025B904}" srcOrd="0" destOrd="0" presId="urn:microsoft.com/office/officeart/2005/8/layout/hierarchy1"/>
    <dgm:cxn modelId="{282E302C-0CDE-524C-A13F-88195D2146FB}" type="presParOf" srcId="{311CE395-8337-314C-A585-38D9E025B904}" destId="{D0C7B3D7-844A-014E-9A78-3ACAD7FA1940}" srcOrd="0" destOrd="0" presId="urn:microsoft.com/office/officeart/2005/8/layout/hierarchy1"/>
    <dgm:cxn modelId="{149922D8-E056-994D-8FDC-F59A74B4D261}" type="presParOf" srcId="{D0C7B3D7-844A-014E-9A78-3ACAD7FA1940}" destId="{8923033E-5DB3-1849-97CA-412E8D35D00B}" srcOrd="0" destOrd="0" presId="urn:microsoft.com/office/officeart/2005/8/layout/hierarchy1"/>
    <dgm:cxn modelId="{86A0F390-81D8-894D-BC07-CE0F9DC05198}" type="presParOf" srcId="{D0C7B3D7-844A-014E-9A78-3ACAD7FA1940}" destId="{4A57DDA1-FDC9-ED45-917A-33402C52FD3E}" srcOrd="1" destOrd="0" presId="urn:microsoft.com/office/officeart/2005/8/layout/hierarchy1"/>
    <dgm:cxn modelId="{0054C892-885B-3B40-AED3-5D6A45027567}" type="presParOf" srcId="{311CE395-8337-314C-A585-38D9E025B904}" destId="{AB7182A4-8A1D-F24F-A417-5C809094DAFD}" srcOrd="1" destOrd="0" presId="urn:microsoft.com/office/officeart/2005/8/layout/hierarchy1"/>
    <dgm:cxn modelId="{53CAEF06-FD9D-8144-B6E5-3485FC2A4C9C}" type="presParOf" srcId="{D263C613-ACB1-2B4A-B4D2-2F78EE711A69}" destId="{374521FE-5AAD-8B49-A1F8-1B6957E45926}" srcOrd="1" destOrd="0" presId="urn:microsoft.com/office/officeart/2005/8/layout/hierarchy1"/>
    <dgm:cxn modelId="{288A7946-B527-8341-9F1A-10ABAA7443F2}" type="presParOf" srcId="{374521FE-5AAD-8B49-A1F8-1B6957E45926}" destId="{70A5D65F-D357-CC4E-A0AE-3A27BDD79AE5}" srcOrd="0" destOrd="0" presId="urn:microsoft.com/office/officeart/2005/8/layout/hierarchy1"/>
    <dgm:cxn modelId="{9A00223B-B7A7-514C-B989-08D197947190}" type="presParOf" srcId="{70A5D65F-D357-CC4E-A0AE-3A27BDD79AE5}" destId="{64FC8231-4195-FD43-A76B-4551518B8B78}" srcOrd="0" destOrd="0" presId="urn:microsoft.com/office/officeart/2005/8/layout/hierarchy1"/>
    <dgm:cxn modelId="{61BCF8F0-941D-D84C-9225-3A06C471D936}" type="presParOf" srcId="{70A5D65F-D357-CC4E-A0AE-3A27BDD79AE5}" destId="{0E2D30E4-6BF0-F14D-807D-BD1BC1E230DE}" srcOrd="1" destOrd="0" presId="urn:microsoft.com/office/officeart/2005/8/layout/hierarchy1"/>
    <dgm:cxn modelId="{3A524A25-DB10-554B-8808-DD7F79D5630A}" type="presParOf" srcId="{374521FE-5AAD-8B49-A1F8-1B6957E45926}" destId="{06438ECB-34DA-5D40-91F2-AE68E1EC54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224788-CCDD-450F-BAEB-4E058C3DAD5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624CE2B1-F15C-4BDD-ADFF-5A29AD206C78}">
      <dgm:prSet custT="1"/>
      <dgm:spPr/>
      <dgm:t>
        <a:bodyPr/>
        <a:lstStyle/>
        <a:p>
          <a:r>
            <a:rPr lang="it-IT" sz="2000" dirty="0">
              <a:latin typeface="Garamond" panose="02020404030301010803" pitchFamily="18" charset="0"/>
            </a:rPr>
            <a:t>È esclusa l’attività convegnistica specialistica, rivolta ad altri docenti o esperti del proprio settore</a:t>
          </a:r>
          <a:endParaRPr lang="en-US" sz="2000" dirty="0"/>
        </a:p>
      </dgm:t>
    </dgm:pt>
    <dgm:pt modelId="{7B91280F-A9F0-465B-A001-AEB7E62788CB}" type="parTrans" cxnId="{EC7490AF-41DD-4606-BB3A-8C37198E4EC0}">
      <dgm:prSet/>
      <dgm:spPr/>
      <dgm:t>
        <a:bodyPr/>
        <a:lstStyle/>
        <a:p>
          <a:endParaRPr lang="en-US" sz="2000"/>
        </a:p>
      </dgm:t>
    </dgm:pt>
    <dgm:pt modelId="{1BDD4A34-9BFF-4204-9811-1487331FE3DF}" type="sibTrans" cxnId="{EC7490AF-41DD-4606-BB3A-8C37198E4EC0}">
      <dgm:prSet/>
      <dgm:spPr/>
      <dgm:t>
        <a:bodyPr/>
        <a:lstStyle/>
        <a:p>
          <a:endParaRPr lang="en-US" sz="2000"/>
        </a:p>
      </dgm:t>
    </dgm:pt>
    <dgm:pt modelId="{9FCEF88F-B1BF-5F4F-AAB4-EFB4331719B8}">
      <dgm:prSet custT="1"/>
      <dgm:spPr/>
      <dgm:t>
        <a:bodyPr/>
        <a:lstStyle/>
        <a:p>
          <a:pPr marL="0" lvl="0" indent="0" algn="ctr" defTabSz="889000">
            <a:lnSpc>
              <a:spcPct val="90000"/>
            </a:lnSpc>
            <a:spcBef>
              <a:spcPct val="0"/>
            </a:spcBef>
            <a:spcAft>
              <a:spcPct val="35000"/>
            </a:spcAft>
            <a:buNone/>
          </a:pPr>
          <a:r>
            <a:rPr lang="it-IT" sz="2000" kern="1200" dirty="0">
              <a:solidFill>
                <a:prstClr val="black">
                  <a:hueOff val="0"/>
                  <a:satOff val="0"/>
                  <a:lumOff val="0"/>
                  <a:alphaOff val="0"/>
                </a:prstClr>
              </a:solidFill>
              <a:latin typeface="Garamond" panose="02020404030301010803" pitchFamily="18" charset="0"/>
              <a:ea typeface="+mn-ea"/>
              <a:cs typeface="+mn-cs"/>
            </a:rPr>
            <a:t>Per l’attività di convegni e conferenze rivolte al pubblico si consiglia di utilizzare la voce “Organizzazione di iniziative di valorizzazione, consultazione e condivisione della ricerca”.</a:t>
          </a:r>
          <a:endParaRPr lang="en-US" sz="2000" kern="1200" dirty="0">
            <a:solidFill>
              <a:prstClr val="black">
                <a:hueOff val="0"/>
                <a:satOff val="0"/>
                <a:lumOff val="0"/>
                <a:alphaOff val="0"/>
              </a:prstClr>
            </a:solidFill>
            <a:latin typeface="Garamond" panose="02020404030301010803" pitchFamily="18" charset="0"/>
            <a:ea typeface="+mn-ea"/>
            <a:cs typeface="+mn-cs"/>
          </a:endParaRPr>
        </a:p>
      </dgm:t>
    </dgm:pt>
    <dgm:pt modelId="{E0A7802C-13F6-A14A-BEE6-D21B65A300F2}" type="parTrans" cxnId="{F0A55334-90D8-8D46-977C-508F3E2E5E44}">
      <dgm:prSet/>
      <dgm:spPr/>
      <dgm:t>
        <a:bodyPr/>
        <a:lstStyle/>
        <a:p>
          <a:endParaRPr lang="it-IT"/>
        </a:p>
      </dgm:t>
    </dgm:pt>
    <dgm:pt modelId="{B47097C2-BA62-054A-94CA-EE2D9259C238}" type="sibTrans" cxnId="{F0A55334-90D8-8D46-977C-508F3E2E5E44}">
      <dgm:prSet/>
      <dgm:spPr/>
      <dgm:t>
        <a:bodyPr/>
        <a:lstStyle/>
        <a:p>
          <a:endParaRPr lang="it-IT"/>
        </a:p>
      </dgm:t>
    </dgm:pt>
    <dgm:pt modelId="{D263C613-ACB1-2B4A-B4D2-2F78EE711A69}" type="pres">
      <dgm:prSet presAssocID="{C8224788-CCDD-450F-BAEB-4E058C3DAD51}" presName="hierChild1" presStyleCnt="0">
        <dgm:presLayoutVars>
          <dgm:chPref val="1"/>
          <dgm:dir/>
          <dgm:animOne val="branch"/>
          <dgm:animLvl val="lvl"/>
          <dgm:resizeHandles/>
        </dgm:presLayoutVars>
      </dgm:prSet>
      <dgm:spPr/>
    </dgm:pt>
    <dgm:pt modelId="{311CE395-8337-314C-A585-38D9E025B904}" type="pres">
      <dgm:prSet presAssocID="{624CE2B1-F15C-4BDD-ADFF-5A29AD206C78}" presName="hierRoot1" presStyleCnt="0"/>
      <dgm:spPr/>
    </dgm:pt>
    <dgm:pt modelId="{D0C7B3D7-844A-014E-9A78-3ACAD7FA1940}" type="pres">
      <dgm:prSet presAssocID="{624CE2B1-F15C-4BDD-ADFF-5A29AD206C78}" presName="composite" presStyleCnt="0"/>
      <dgm:spPr/>
    </dgm:pt>
    <dgm:pt modelId="{8923033E-5DB3-1849-97CA-412E8D35D00B}" type="pres">
      <dgm:prSet presAssocID="{624CE2B1-F15C-4BDD-ADFF-5A29AD206C78}" presName="background" presStyleLbl="node0" presStyleIdx="0" presStyleCnt="2"/>
      <dgm:spPr/>
    </dgm:pt>
    <dgm:pt modelId="{4A57DDA1-FDC9-ED45-917A-33402C52FD3E}" type="pres">
      <dgm:prSet presAssocID="{624CE2B1-F15C-4BDD-ADFF-5A29AD206C78}" presName="text" presStyleLbl="fgAcc0" presStyleIdx="0" presStyleCnt="2" custLinFactNeighborY="-10653">
        <dgm:presLayoutVars>
          <dgm:chPref val="3"/>
        </dgm:presLayoutVars>
      </dgm:prSet>
      <dgm:spPr/>
    </dgm:pt>
    <dgm:pt modelId="{AB7182A4-8A1D-F24F-A417-5C809094DAFD}" type="pres">
      <dgm:prSet presAssocID="{624CE2B1-F15C-4BDD-ADFF-5A29AD206C78}" presName="hierChild2" presStyleCnt="0"/>
      <dgm:spPr/>
    </dgm:pt>
    <dgm:pt modelId="{9D31E49C-5DAD-1C4D-9E8A-4E2D87093794}" type="pres">
      <dgm:prSet presAssocID="{9FCEF88F-B1BF-5F4F-AAB4-EFB4331719B8}" presName="hierRoot1" presStyleCnt="0"/>
      <dgm:spPr/>
    </dgm:pt>
    <dgm:pt modelId="{7765EAD6-5FDB-EC45-9936-A25E8111B90D}" type="pres">
      <dgm:prSet presAssocID="{9FCEF88F-B1BF-5F4F-AAB4-EFB4331719B8}" presName="composite" presStyleCnt="0"/>
      <dgm:spPr/>
    </dgm:pt>
    <dgm:pt modelId="{D3B6E5E2-B54C-D444-AA9C-77E1F6A6CC92}" type="pres">
      <dgm:prSet presAssocID="{9FCEF88F-B1BF-5F4F-AAB4-EFB4331719B8}" presName="background" presStyleLbl="node0" presStyleIdx="1" presStyleCnt="2"/>
      <dgm:spPr/>
    </dgm:pt>
    <dgm:pt modelId="{237C7457-87F5-F546-9BA1-CEEDA3361E27}" type="pres">
      <dgm:prSet presAssocID="{9FCEF88F-B1BF-5F4F-AAB4-EFB4331719B8}" presName="text" presStyleLbl="fgAcc0" presStyleIdx="1" presStyleCnt="2">
        <dgm:presLayoutVars>
          <dgm:chPref val="3"/>
        </dgm:presLayoutVars>
      </dgm:prSet>
      <dgm:spPr/>
    </dgm:pt>
    <dgm:pt modelId="{CC56B59E-3E13-984D-9ED5-764C72FDEB11}" type="pres">
      <dgm:prSet presAssocID="{9FCEF88F-B1BF-5F4F-AAB4-EFB4331719B8}" presName="hierChild2" presStyleCnt="0"/>
      <dgm:spPr/>
    </dgm:pt>
  </dgm:ptLst>
  <dgm:cxnLst>
    <dgm:cxn modelId="{F0A55334-90D8-8D46-977C-508F3E2E5E44}" srcId="{C8224788-CCDD-450F-BAEB-4E058C3DAD51}" destId="{9FCEF88F-B1BF-5F4F-AAB4-EFB4331719B8}" srcOrd="1" destOrd="0" parTransId="{E0A7802C-13F6-A14A-BEE6-D21B65A300F2}" sibTransId="{B47097C2-BA62-054A-94CA-EE2D9259C238}"/>
    <dgm:cxn modelId="{C4C9AB54-A72A-DD49-B0D0-7D59CC645CF9}" type="presOf" srcId="{C8224788-CCDD-450F-BAEB-4E058C3DAD51}" destId="{D263C613-ACB1-2B4A-B4D2-2F78EE711A69}" srcOrd="0" destOrd="0" presId="urn:microsoft.com/office/officeart/2005/8/layout/hierarchy1"/>
    <dgm:cxn modelId="{FF7EDE83-40BD-E04D-A446-B36346DF63DC}" type="presOf" srcId="{9FCEF88F-B1BF-5F4F-AAB4-EFB4331719B8}" destId="{237C7457-87F5-F546-9BA1-CEEDA3361E27}" srcOrd="0" destOrd="0" presId="urn:microsoft.com/office/officeart/2005/8/layout/hierarchy1"/>
    <dgm:cxn modelId="{232F3498-0060-AB4D-B519-DF8E56CBD7D2}" type="presOf" srcId="{624CE2B1-F15C-4BDD-ADFF-5A29AD206C78}" destId="{4A57DDA1-FDC9-ED45-917A-33402C52FD3E}" srcOrd="0" destOrd="0" presId="urn:microsoft.com/office/officeart/2005/8/layout/hierarchy1"/>
    <dgm:cxn modelId="{EC7490AF-41DD-4606-BB3A-8C37198E4EC0}" srcId="{C8224788-CCDD-450F-BAEB-4E058C3DAD51}" destId="{624CE2B1-F15C-4BDD-ADFF-5A29AD206C78}" srcOrd="0" destOrd="0" parTransId="{7B91280F-A9F0-465B-A001-AEB7E62788CB}" sibTransId="{1BDD4A34-9BFF-4204-9811-1487331FE3DF}"/>
    <dgm:cxn modelId="{DA7424CE-3C19-9946-AAD2-EEBFABFBA09F}" type="presParOf" srcId="{D263C613-ACB1-2B4A-B4D2-2F78EE711A69}" destId="{311CE395-8337-314C-A585-38D9E025B904}" srcOrd="0" destOrd="0" presId="urn:microsoft.com/office/officeart/2005/8/layout/hierarchy1"/>
    <dgm:cxn modelId="{282E302C-0CDE-524C-A13F-88195D2146FB}" type="presParOf" srcId="{311CE395-8337-314C-A585-38D9E025B904}" destId="{D0C7B3D7-844A-014E-9A78-3ACAD7FA1940}" srcOrd="0" destOrd="0" presId="urn:microsoft.com/office/officeart/2005/8/layout/hierarchy1"/>
    <dgm:cxn modelId="{149922D8-E056-994D-8FDC-F59A74B4D261}" type="presParOf" srcId="{D0C7B3D7-844A-014E-9A78-3ACAD7FA1940}" destId="{8923033E-5DB3-1849-97CA-412E8D35D00B}" srcOrd="0" destOrd="0" presId="urn:microsoft.com/office/officeart/2005/8/layout/hierarchy1"/>
    <dgm:cxn modelId="{86A0F390-81D8-894D-BC07-CE0F9DC05198}" type="presParOf" srcId="{D0C7B3D7-844A-014E-9A78-3ACAD7FA1940}" destId="{4A57DDA1-FDC9-ED45-917A-33402C52FD3E}" srcOrd="1" destOrd="0" presId="urn:microsoft.com/office/officeart/2005/8/layout/hierarchy1"/>
    <dgm:cxn modelId="{0054C892-885B-3B40-AED3-5D6A45027567}" type="presParOf" srcId="{311CE395-8337-314C-A585-38D9E025B904}" destId="{AB7182A4-8A1D-F24F-A417-5C809094DAFD}" srcOrd="1" destOrd="0" presId="urn:microsoft.com/office/officeart/2005/8/layout/hierarchy1"/>
    <dgm:cxn modelId="{3A146BB4-A14D-404F-9244-5CC6C5976E43}" type="presParOf" srcId="{D263C613-ACB1-2B4A-B4D2-2F78EE711A69}" destId="{9D31E49C-5DAD-1C4D-9E8A-4E2D87093794}" srcOrd="1" destOrd="0" presId="urn:microsoft.com/office/officeart/2005/8/layout/hierarchy1"/>
    <dgm:cxn modelId="{9FB05135-A9FD-2F47-8F88-C00E0C48FD48}" type="presParOf" srcId="{9D31E49C-5DAD-1C4D-9E8A-4E2D87093794}" destId="{7765EAD6-5FDB-EC45-9936-A25E8111B90D}" srcOrd="0" destOrd="0" presId="urn:microsoft.com/office/officeart/2005/8/layout/hierarchy1"/>
    <dgm:cxn modelId="{FBD2E8EB-FDF0-4143-822C-C25F668D9D3E}" type="presParOf" srcId="{7765EAD6-5FDB-EC45-9936-A25E8111B90D}" destId="{D3B6E5E2-B54C-D444-AA9C-77E1F6A6CC92}" srcOrd="0" destOrd="0" presId="urn:microsoft.com/office/officeart/2005/8/layout/hierarchy1"/>
    <dgm:cxn modelId="{057CB94D-2A20-1C42-805C-3BBE9FB92E86}" type="presParOf" srcId="{7765EAD6-5FDB-EC45-9936-A25E8111B90D}" destId="{237C7457-87F5-F546-9BA1-CEEDA3361E27}" srcOrd="1" destOrd="0" presId="urn:microsoft.com/office/officeart/2005/8/layout/hierarchy1"/>
    <dgm:cxn modelId="{FEB24F25-76EB-804A-8A84-C6AF537F8F72}" type="presParOf" srcId="{9D31E49C-5DAD-1C4D-9E8A-4E2D87093794}" destId="{CC56B59E-3E13-984D-9ED5-764C72FDEB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224788-CCDD-450F-BAEB-4E058C3DAD51}"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624CE2B1-F15C-4BDD-ADFF-5A29AD206C78}">
      <dgm:prSet/>
      <dgm:spPr/>
      <dgm:t>
        <a:bodyPr/>
        <a:lstStyle/>
        <a:p>
          <a:r>
            <a:rPr lang="it-IT">
              <a:effectLst/>
              <a:latin typeface="Garamond" panose="02020404030301010803" pitchFamily="18" charset="0"/>
            </a:rPr>
            <a:t>INDICATORE: «</a:t>
          </a:r>
          <a:r>
            <a:rPr lang="it-IT"/>
            <a:t>Numero di attività di PE rispetto ai docenti di ruolo del Dipartimento» </a:t>
          </a:r>
          <a:endParaRPr lang="en-US"/>
        </a:p>
      </dgm:t>
    </dgm:pt>
    <dgm:pt modelId="{7B91280F-A9F0-465B-A001-AEB7E62788CB}" type="parTrans" cxnId="{EC7490AF-41DD-4606-BB3A-8C37198E4EC0}">
      <dgm:prSet/>
      <dgm:spPr/>
      <dgm:t>
        <a:bodyPr/>
        <a:lstStyle/>
        <a:p>
          <a:endParaRPr lang="en-US" sz="2400"/>
        </a:p>
      </dgm:t>
    </dgm:pt>
    <dgm:pt modelId="{1BDD4A34-9BFF-4204-9811-1487331FE3DF}" type="sibTrans" cxnId="{EC7490AF-41DD-4606-BB3A-8C37198E4EC0}">
      <dgm:prSet/>
      <dgm:spPr/>
      <dgm:t>
        <a:bodyPr/>
        <a:lstStyle/>
        <a:p>
          <a:endParaRPr lang="en-US"/>
        </a:p>
      </dgm:t>
    </dgm:pt>
    <dgm:pt modelId="{97E51C8C-91C7-A74D-96B9-86360E40024D}">
      <dgm:prSet/>
      <dgm:spPr/>
      <dgm:t>
        <a:bodyPr/>
        <a:lstStyle/>
        <a:p>
          <a:r>
            <a:rPr lang="it-IT">
              <a:effectLst/>
              <a:latin typeface="Garamond" panose="02020404030301010803" pitchFamily="18" charset="0"/>
            </a:rPr>
            <a:t>TARGET: </a:t>
          </a:r>
          <a:r>
            <a:rPr lang="it-IT"/>
            <a:t>0,5 </a:t>
          </a:r>
        </a:p>
        <a:p>
          <a:r>
            <a:rPr lang="it-IT"/>
            <a:t>(valore medio triennio 2023-25) </a:t>
          </a:r>
          <a:endParaRPr lang="en-US"/>
        </a:p>
      </dgm:t>
    </dgm:pt>
    <dgm:pt modelId="{8527FBBB-115D-C14B-BBF1-20B26F77963D}" type="parTrans" cxnId="{819BBCC3-1EEF-5848-99D0-80C51ECF362A}">
      <dgm:prSet/>
      <dgm:spPr/>
      <dgm:t>
        <a:bodyPr/>
        <a:lstStyle/>
        <a:p>
          <a:endParaRPr lang="it-IT"/>
        </a:p>
      </dgm:t>
    </dgm:pt>
    <dgm:pt modelId="{415FBD0D-F135-C049-AA7E-616FD606C40B}" type="sibTrans" cxnId="{819BBCC3-1EEF-5848-99D0-80C51ECF362A}">
      <dgm:prSet/>
      <dgm:spPr/>
      <dgm:t>
        <a:bodyPr/>
        <a:lstStyle/>
        <a:p>
          <a:endParaRPr lang="it-IT"/>
        </a:p>
      </dgm:t>
    </dgm:pt>
    <dgm:pt modelId="{6735726A-7A3C-CE4F-A003-F9E1687357B4}" type="pres">
      <dgm:prSet presAssocID="{C8224788-CCDD-450F-BAEB-4E058C3DAD51}" presName="hierChild1" presStyleCnt="0">
        <dgm:presLayoutVars>
          <dgm:chPref val="1"/>
          <dgm:dir/>
          <dgm:animOne val="branch"/>
          <dgm:animLvl val="lvl"/>
          <dgm:resizeHandles/>
        </dgm:presLayoutVars>
      </dgm:prSet>
      <dgm:spPr/>
    </dgm:pt>
    <dgm:pt modelId="{683BDB9F-ADCE-364E-8481-3E4D4D55DF4F}" type="pres">
      <dgm:prSet presAssocID="{624CE2B1-F15C-4BDD-ADFF-5A29AD206C78}" presName="hierRoot1" presStyleCnt="0"/>
      <dgm:spPr/>
    </dgm:pt>
    <dgm:pt modelId="{81677372-F945-4745-B881-37CE55717E74}" type="pres">
      <dgm:prSet presAssocID="{624CE2B1-F15C-4BDD-ADFF-5A29AD206C78}" presName="composite" presStyleCnt="0"/>
      <dgm:spPr/>
    </dgm:pt>
    <dgm:pt modelId="{22291654-FEFD-7248-A18A-78F4FB9DF2B6}" type="pres">
      <dgm:prSet presAssocID="{624CE2B1-F15C-4BDD-ADFF-5A29AD206C78}" presName="background" presStyleLbl="node0" presStyleIdx="0" presStyleCnt="2"/>
      <dgm:spPr/>
    </dgm:pt>
    <dgm:pt modelId="{62E41910-E082-754E-97BB-D965FF2D80A0}" type="pres">
      <dgm:prSet presAssocID="{624CE2B1-F15C-4BDD-ADFF-5A29AD206C78}" presName="text" presStyleLbl="fgAcc0" presStyleIdx="0" presStyleCnt="2">
        <dgm:presLayoutVars>
          <dgm:chPref val="3"/>
        </dgm:presLayoutVars>
      </dgm:prSet>
      <dgm:spPr/>
    </dgm:pt>
    <dgm:pt modelId="{FDA28B56-AC4A-0B4B-B610-9F125CB6CB75}" type="pres">
      <dgm:prSet presAssocID="{624CE2B1-F15C-4BDD-ADFF-5A29AD206C78}" presName="hierChild2" presStyleCnt="0"/>
      <dgm:spPr/>
    </dgm:pt>
    <dgm:pt modelId="{2E177CC5-4F80-0943-8840-9EB1B041FA5F}" type="pres">
      <dgm:prSet presAssocID="{97E51C8C-91C7-A74D-96B9-86360E40024D}" presName="hierRoot1" presStyleCnt="0"/>
      <dgm:spPr/>
    </dgm:pt>
    <dgm:pt modelId="{783F28A4-5A68-664F-A418-8BE2DC5A6FBB}" type="pres">
      <dgm:prSet presAssocID="{97E51C8C-91C7-A74D-96B9-86360E40024D}" presName="composite" presStyleCnt="0"/>
      <dgm:spPr/>
    </dgm:pt>
    <dgm:pt modelId="{8FA89459-8295-B644-AA69-C2E3ADDF2766}" type="pres">
      <dgm:prSet presAssocID="{97E51C8C-91C7-A74D-96B9-86360E40024D}" presName="background" presStyleLbl="node0" presStyleIdx="1" presStyleCnt="2"/>
      <dgm:spPr/>
    </dgm:pt>
    <dgm:pt modelId="{386E64E1-5039-D243-A8B5-1D3A03931C8E}" type="pres">
      <dgm:prSet presAssocID="{97E51C8C-91C7-A74D-96B9-86360E40024D}" presName="text" presStyleLbl="fgAcc0" presStyleIdx="1" presStyleCnt="2">
        <dgm:presLayoutVars>
          <dgm:chPref val="3"/>
        </dgm:presLayoutVars>
      </dgm:prSet>
      <dgm:spPr/>
    </dgm:pt>
    <dgm:pt modelId="{10CE272D-7549-9448-ADBF-195C24B8054F}" type="pres">
      <dgm:prSet presAssocID="{97E51C8C-91C7-A74D-96B9-86360E40024D}" presName="hierChild2" presStyleCnt="0"/>
      <dgm:spPr/>
    </dgm:pt>
  </dgm:ptLst>
  <dgm:cxnLst>
    <dgm:cxn modelId="{2B757E37-F0C6-4948-9532-67DB4C7CD6FD}" type="presOf" srcId="{C8224788-CCDD-450F-BAEB-4E058C3DAD51}" destId="{6735726A-7A3C-CE4F-A003-F9E1687357B4}" srcOrd="0" destOrd="0" presId="urn:microsoft.com/office/officeart/2005/8/layout/hierarchy1"/>
    <dgm:cxn modelId="{3C64B840-7F84-824E-9D0D-E0DCAA96C407}" type="presOf" srcId="{624CE2B1-F15C-4BDD-ADFF-5A29AD206C78}" destId="{62E41910-E082-754E-97BB-D965FF2D80A0}" srcOrd="0" destOrd="0" presId="urn:microsoft.com/office/officeart/2005/8/layout/hierarchy1"/>
    <dgm:cxn modelId="{B80F4354-10F9-7B4C-A802-E94B3F7D26DF}" type="presOf" srcId="{97E51C8C-91C7-A74D-96B9-86360E40024D}" destId="{386E64E1-5039-D243-A8B5-1D3A03931C8E}" srcOrd="0" destOrd="0" presId="urn:microsoft.com/office/officeart/2005/8/layout/hierarchy1"/>
    <dgm:cxn modelId="{EC7490AF-41DD-4606-BB3A-8C37198E4EC0}" srcId="{C8224788-CCDD-450F-BAEB-4E058C3DAD51}" destId="{624CE2B1-F15C-4BDD-ADFF-5A29AD206C78}" srcOrd="0" destOrd="0" parTransId="{7B91280F-A9F0-465B-A001-AEB7E62788CB}" sibTransId="{1BDD4A34-9BFF-4204-9811-1487331FE3DF}"/>
    <dgm:cxn modelId="{819BBCC3-1EEF-5848-99D0-80C51ECF362A}" srcId="{C8224788-CCDD-450F-BAEB-4E058C3DAD51}" destId="{97E51C8C-91C7-A74D-96B9-86360E40024D}" srcOrd="1" destOrd="0" parTransId="{8527FBBB-115D-C14B-BBF1-20B26F77963D}" sibTransId="{415FBD0D-F135-C049-AA7E-616FD606C40B}"/>
    <dgm:cxn modelId="{BF33A7F7-288B-554C-BA09-044528A135AF}" type="presParOf" srcId="{6735726A-7A3C-CE4F-A003-F9E1687357B4}" destId="{683BDB9F-ADCE-364E-8481-3E4D4D55DF4F}" srcOrd="0" destOrd="0" presId="urn:microsoft.com/office/officeart/2005/8/layout/hierarchy1"/>
    <dgm:cxn modelId="{EBF80CB9-2B08-4747-ABA5-5A0EFCAD3FF1}" type="presParOf" srcId="{683BDB9F-ADCE-364E-8481-3E4D4D55DF4F}" destId="{81677372-F945-4745-B881-37CE55717E74}" srcOrd="0" destOrd="0" presId="urn:microsoft.com/office/officeart/2005/8/layout/hierarchy1"/>
    <dgm:cxn modelId="{9EAB5B8E-5C80-7747-A80B-4934C6164F59}" type="presParOf" srcId="{81677372-F945-4745-B881-37CE55717E74}" destId="{22291654-FEFD-7248-A18A-78F4FB9DF2B6}" srcOrd="0" destOrd="0" presId="urn:microsoft.com/office/officeart/2005/8/layout/hierarchy1"/>
    <dgm:cxn modelId="{70A579BC-5C2E-6E41-8BC1-CE706922966A}" type="presParOf" srcId="{81677372-F945-4745-B881-37CE55717E74}" destId="{62E41910-E082-754E-97BB-D965FF2D80A0}" srcOrd="1" destOrd="0" presId="urn:microsoft.com/office/officeart/2005/8/layout/hierarchy1"/>
    <dgm:cxn modelId="{FB69E4BC-A03F-AF46-9CB2-0DC0E1A2AB2B}" type="presParOf" srcId="{683BDB9F-ADCE-364E-8481-3E4D4D55DF4F}" destId="{FDA28B56-AC4A-0B4B-B610-9F125CB6CB75}" srcOrd="1" destOrd="0" presId="urn:microsoft.com/office/officeart/2005/8/layout/hierarchy1"/>
    <dgm:cxn modelId="{66C49ACE-0D8A-8245-A530-BF5CE06C44A6}" type="presParOf" srcId="{6735726A-7A3C-CE4F-A003-F9E1687357B4}" destId="{2E177CC5-4F80-0943-8840-9EB1B041FA5F}" srcOrd="1" destOrd="0" presId="urn:microsoft.com/office/officeart/2005/8/layout/hierarchy1"/>
    <dgm:cxn modelId="{F649A59A-7C56-194A-85FE-1F31A0189D99}" type="presParOf" srcId="{2E177CC5-4F80-0943-8840-9EB1B041FA5F}" destId="{783F28A4-5A68-664F-A418-8BE2DC5A6FBB}" srcOrd="0" destOrd="0" presId="urn:microsoft.com/office/officeart/2005/8/layout/hierarchy1"/>
    <dgm:cxn modelId="{827A46CA-2756-B745-BC94-5549FD569311}" type="presParOf" srcId="{783F28A4-5A68-664F-A418-8BE2DC5A6FBB}" destId="{8FA89459-8295-B644-AA69-C2E3ADDF2766}" srcOrd="0" destOrd="0" presId="urn:microsoft.com/office/officeart/2005/8/layout/hierarchy1"/>
    <dgm:cxn modelId="{074462A3-5E5E-F745-83D0-A4D2F8325AA5}" type="presParOf" srcId="{783F28A4-5A68-664F-A418-8BE2DC5A6FBB}" destId="{386E64E1-5039-D243-A8B5-1D3A03931C8E}" srcOrd="1" destOrd="0" presId="urn:microsoft.com/office/officeart/2005/8/layout/hierarchy1"/>
    <dgm:cxn modelId="{3A328C2A-6A62-444B-9D02-CD2D723114F9}" type="presParOf" srcId="{2E177CC5-4F80-0943-8840-9EB1B041FA5F}" destId="{10CE272D-7549-9448-ADBF-195C24B8054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2678BD-CD39-437E-8A33-73EAF3AA6B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BE0E78-5E86-480B-AE4C-334BCBA73A02}">
      <dgm:prSet/>
      <dgm:spPr/>
      <dgm:t>
        <a:bodyPr/>
        <a:lstStyle/>
        <a:p>
          <a:r>
            <a:rPr lang="it-IT" i="1" dirty="0"/>
            <a:t>Impegno verso l’opinione pubblica</a:t>
          </a:r>
          <a:br>
            <a:rPr lang="it-IT" dirty="0"/>
          </a:br>
          <a:r>
            <a:rPr lang="it-IT" dirty="0"/>
            <a:t>“I ricercatori dovrebbero assicurare che le loro attività di ricerca siano rese note alla società in senso lato, in modo tale che possano essere comprese dai non specialisti, migliorando in questo modo la comprensione delle questioni scientifiche da parte dei cittadini. Il coinvolgimento diretto dell’opinione pubblica consentirà ai ricercatori di comprendere meglio l’interesse del pubblico nei confronti della scienza e della tecnologia e anche le sue preoccupazioni”</a:t>
          </a:r>
        </a:p>
        <a:p>
          <a:br>
            <a:rPr lang="it-IT" dirty="0"/>
          </a:br>
          <a:r>
            <a:rPr lang="it-IT" dirty="0"/>
            <a:t>(RACCOMANDAZIONE DELLA COMMISSIONE EUROPEA – 11 marzo 2005 – riguardante la Carta europea dei ricercatori e un codice di condotta per l’assunzione dei ricercatori)</a:t>
          </a:r>
          <a:endParaRPr lang="en-US" dirty="0"/>
        </a:p>
      </dgm:t>
    </dgm:pt>
    <dgm:pt modelId="{E5A32ABF-24FD-4329-9DBA-1E8A57D26510}" type="parTrans" cxnId="{335883FA-2F75-4192-8D5B-8DBE0B48993F}">
      <dgm:prSet/>
      <dgm:spPr/>
      <dgm:t>
        <a:bodyPr/>
        <a:lstStyle/>
        <a:p>
          <a:endParaRPr lang="en-US"/>
        </a:p>
      </dgm:t>
    </dgm:pt>
    <dgm:pt modelId="{4862772D-F3F0-4B45-89EB-CF95FC558C2F}" type="sibTrans" cxnId="{335883FA-2F75-4192-8D5B-8DBE0B48993F}">
      <dgm:prSet/>
      <dgm:spPr/>
      <dgm:t>
        <a:bodyPr/>
        <a:lstStyle/>
        <a:p>
          <a:endParaRPr lang="en-US"/>
        </a:p>
      </dgm:t>
    </dgm:pt>
    <dgm:pt modelId="{592DA4E5-F245-0946-AD08-03FD96BED184}" type="pres">
      <dgm:prSet presAssocID="{DA2678BD-CD39-437E-8A33-73EAF3AA6BDB}" presName="linear" presStyleCnt="0">
        <dgm:presLayoutVars>
          <dgm:animLvl val="lvl"/>
          <dgm:resizeHandles val="exact"/>
        </dgm:presLayoutVars>
      </dgm:prSet>
      <dgm:spPr/>
    </dgm:pt>
    <dgm:pt modelId="{E2BE4CDD-D14B-0644-B98F-C5FD5025A6EE}" type="pres">
      <dgm:prSet presAssocID="{E3BE0E78-5E86-480B-AE4C-334BCBA73A02}" presName="parentText" presStyleLbl="node1" presStyleIdx="0" presStyleCnt="1">
        <dgm:presLayoutVars>
          <dgm:chMax val="0"/>
          <dgm:bulletEnabled val="1"/>
        </dgm:presLayoutVars>
      </dgm:prSet>
      <dgm:spPr/>
    </dgm:pt>
  </dgm:ptLst>
  <dgm:cxnLst>
    <dgm:cxn modelId="{3A69B3C8-E431-B147-839E-A2F6662551E5}" type="presOf" srcId="{E3BE0E78-5E86-480B-AE4C-334BCBA73A02}" destId="{E2BE4CDD-D14B-0644-B98F-C5FD5025A6EE}" srcOrd="0" destOrd="0" presId="urn:microsoft.com/office/officeart/2005/8/layout/vList2"/>
    <dgm:cxn modelId="{BE5907D5-0113-9E4E-9486-01FE6C222DE5}" type="presOf" srcId="{DA2678BD-CD39-437E-8A33-73EAF3AA6BDB}" destId="{592DA4E5-F245-0946-AD08-03FD96BED184}" srcOrd="0" destOrd="0" presId="urn:microsoft.com/office/officeart/2005/8/layout/vList2"/>
    <dgm:cxn modelId="{335883FA-2F75-4192-8D5B-8DBE0B48993F}" srcId="{DA2678BD-CD39-437E-8A33-73EAF3AA6BDB}" destId="{E3BE0E78-5E86-480B-AE4C-334BCBA73A02}" srcOrd="0" destOrd="0" parTransId="{E5A32ABF-24FD-4329-9DBA-1E8A57D26510}" sibTransId="{4862772D-F3F0-4B45-89EB-CF95FC558C2F}"/>
    <dgm:cxn modelId="{5E61BBC0-7BAE-7C43-A4A8-F1344580B7F8}" type="presParOf" srcId="{592DA4E5-F245-0946-AD08-03FD96BED184}" destId="{E2BE4CDD-D14B-0644-B98F-C5FD5025A6E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2678BD-CD39-437E-8A33-73EAF3AA6B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3BE0E78-5E86-480B-AE4C-334BCBA73A02}">
      <dgm:prSet custT="1"/>
      <dgm:spPr/>
      <dgm:t>
        <a:bodyPr/>
        <a:lstStyle/>
        <a:p>
          <a:r>
            <a:rPr lang="it-IT" sz="2000" dirty="0"/>
            <a:t>Privilegiare attività di PE perfezionabili attraverso la stipula di accordi o contratti</a:t>
          </a:r>
          <a:endParaRPr lang="en-US" sz="2000" dirty="0"/>
        </a:p>
      </dgm:t>
    </dgm:pt>
    <dgm:pt modelId="{E5A32ABF-24FD-4329-9DBA-1E8A57D26510}" type="parTrans" cxnId="{335883FA-2F75-4192-8D5B-8DBE0B48993F}">
      <dgm:prSet/>
      <dgm:spPr/>
      <dgm:t>
        <a:bodyPr/>
        <a:lstStyle/>
        <a:p>
          <a:endParaRPr lang="en-US"/>
        </a:p>
      </dgm:t>
    </dgm:pt>
    <dgm:pt modelId="{4862772D-F3F0-4B45-89EB-CF95FC558C2F}" type="sibTrans" cxnId="{335883FA-2F75-4192-8D5B-8DBE0B48993F}">
      <dgm:prSet/>
      <dgm:spPr/>
      <dgm:t>
        <a:bodyPr/>
        <a:lstStyle/>
        <a:p>
          <a:endParaRPr lang="en-US"/>
        </a:p>
      </dgm:t>
    </dgm:pt>
    <dgm:pt modelId="{013DF2B3-AF9A-4D73-A868-F54147826BD7}">
      <dgm:prSet custT="1"/>
      <dgm:spPr/>
      <dgm:t>
        <a:bodyPr/>
        <a:lstStyle/>
        <a:p>
          <a:r>
            <a:rPr lang="it-IT" sz="1800" dirty="0"/>
            <a:t>«Fare bene e fare sapere»: la comunicazione di tali attività tramite il sito internet e il profilo LinkedIn del Dipartimento è cruciale per raggiungere un pubblico vasto di manager, professionisti e in generale di stakeholder e determinare l’identità forte </a:t>
          </a:r>
          <a:r>
            <a:rPr lang="it-IT" sz="1800"/>
            <a:t>del Dipartimento</a:t>
          </a:r>
          <a:endParaRPr lang="en-US" sz="1800" dirty="0"/>
        </a:p>
      </dgm:t>
    </dgm:pt>
    <dgm:pt modelId="{D077E20C-2731-4B32-B488-DD85A44973A5}" type="parTrans" cxnId="{73522EA1-DCEB-49C3-82C2-FD92DEA44FE5}">
      <dgm:prSet/>
      <dgm:spPr/>
      <dgm:t>
        <a:bodyPr/>
        <a:lstStyle/>
        <a:p>
          <a:endParaRPr lang="en-US"/>
        </a:p>
      </dgm:t>
    </dgm:pt>
    <dgm:pt modelId="{6D16E2E1-51DA-408B-8EB1-2E1C360F4816}" type="sibTrans" cxnId="{73522EA1-DCEB-49C3-82C2-FD92DEA44FE5}">
      <dgm:prSet/>
      <dgm:spPr/>
      <dgm:t>
        <a:bodyPr/>
        <a:lstStyle/>
        <a:p>
          <a:endParaRPr lang="en-US"/>
        </a:p>
      </dgm:t>
    </dgm:pt>
    <dgm:pt modelId="{FACDB3A1-D0B4-1F47-93F0-9CC2E835F60D}">
      <dgm:prSet custT="1"/>
      <dgm:spPr/>
      <dgm:t>
        <a:bodyPr/>
        <a:lstStyle/>
        <a:p>
          <a:r>
            <a:rPr lang="en-US" sz="2000" dirty="0"/>
            <a:t> Far </a:t>
          </a:r>
          <a:r>
            <a:rPr lang="en-US" sz="2000" dirty="0" err="1"/>
            <a:t>emergere</a:t>
          </a:r>
          <a:r>
            <a:rPr lang="en-US" sz="2000" dirty="0"/>
            <a:t> </a:t>
          </a:r>
          <a:r>
            <a:rPr lang="en-US" sz="2000" dirty="0" err="1"/>
            <a:t>l’impatto</a:t>
          </a:r>
          <a:r>
            <a:rPr lang="en-US" sz="2000" dirty="0"/>
            <a:t> del </a:t>
          </a:r>
          <a:r>
            <a:rPr lang="en-US" sz="2000" dirty="0" err="1"/>
            <a:t>Dipartimento</a:t>
          </a:r>
          <a:r>
            <a:rPr lang="en-US" sz="2000" dirty="0"/>
            <a:t> di Management a </a:t>
          </a:r>
          <a:r>
            <a:rPr lang="en-US" sz="2000" dirty="0" err="1"/>
            <a:t>livello</a:t>
          </a:r>
          <a:r>
            <a:rPr lang="en-US" sz="2000" dirty="0"/>
            <a:t> di Ateneo</a:t>
          </a:r>
        </a:p>
      </dgm:t>
    </dgm:pt>
    <dgm:pt modelId="{FC3E5AD1-74E9-7746-BE08-C0F18F028CAC}" type="parTrans" cxnId="{198027B3-527E-464C-A9D0-B12B5E55FCCF}">
      <dgm:prSet/>
      <dgm:spPr/>
      <dgm:t>
        <a:bodyPr/>
        <a:lstStyle/>
        <a:p>
          <a:endParaRPr lang="it-IT"/>
        </a:p>
      </dgm:t>
    </dgm:pt>
    <dgm:pt modelId="{AF188867-2562-7243-8362-E37BA175D1FA}" type="sibTrans" cxnId="{198027B3-527E-464C-A9D0-B12B5E55FCCF}">
      <dgm:prSet/>
      <dgm:spPr/>
      <dgm:t>
        <a:bodyPr/>
        <a:lstStyle/>
        <a:p>
          <a:endParaRPr lang="it-IT"/>
        </a:p>
      </dgm:t>
    </dgm:pt>
    <dgm:pt modelId="{5C78B339-1456-504F-A488-01E0048147AA}">
      <dgm:prSet custT="1"/>
      <dgm:spPr/>
      <dgm:t>
        <a:bodyPr/>
        <a:lstStyle/>
        <a:p>
          <a:r>
            <a:rPr lang="en-US" sz="2000" dirty="0" err="1"/>
            <a:t>Conoscere</a:t>
          </a:r>
          <a:r>
            <a:rPr lang="en-US" sz="2000" dirty="0"/>
            <a:t> </a:t>
          </a:r>
          <a:r>
            <a:rPr lang="en-US" sz="2000" dirty="0" err="1"/>
            <a:t>l'insieme</a:t>
          </a:r>
          <a:r>
            <a:rPr lang="en-US" sz="2000" dirty="0"/>
            <a:t> </a:t>
          </a:r>
          <a:r>
            <a:rPr lang="en-US" sz="2000" dirty="0" err="1"/>
            <a:t>degli</a:t>
          </a:r>
          <a:r>
            <a:rPr lang="en-US" sz="2000" dirty="0"/>
            <a:t> </a:t>
          </a:r>
          <a:r>
            <a:rPr lang="en-US" sz="2000" dirty="0" err="1"/>
            <a:t>interlocutori</a:t>
          </a:r>
          <a:r>
            <a:rPr lang="en-US" sz="2000" dirty="0"/>
            <a:t> </a:t>
          </a:r>
          <a:r>
            <a:rPr lang="en-US" sz="2000" dirty="0" err="1"/>
            <a:t>istituzionali</a:t>
          </a:r>
          <a:r>
            <a:rPr lang="en-US" sz="2000" dirty="0"/>
            <a:t>, </a:t>
          </a:r>
          <a:r>
            <a:rPr lang="en-US" sz="2000" dirty="0" err="1"/>
            <a:t>sociali</a:t>
          </a:r>
          <a:r>
            <a:rPr lang="en-US" sz="2000" dirty="0"/>
            <a:t>, </a:t>
          </a:r>
          <a:r>
            <a:rPr lang="en-US" sz="2000" dirty="0" err="1"/>
            <a:t>aziendali</a:t>
          </a:r>
          <a:r>
            <a:rPr lang="en-US" sz="2000" dirty="0"/>
            <a:t> </a:t>
          </a:r>
          <a:r>
            <a:rPr lang="en-US" sz="2000" dirty="0" err="1"/>
            <a:t>dell'Università</a:t>
          </a:r>
          <a:r>
            <a:rPr lang="en-US" sz="2000" dirty="0"/>
            <a:t> di Verona</a:t>
          </a:r>
        </a:p>
      </dgm:t>
    </dgm:pt>
    <dgm:pt modelId="{EFD96B7C-D132-6448-94E0-88DCC8787F57}" type="parTrans" cxnId="{E1344612-3079-E542-8A96-A45B8D429C75}">
      <dgm:prSet/>
      <dgm:spPr/>
      <dgm:t>
        <a:bodyPr/>
        <a:lstStyle/>
        <a:p>
          <a:endParaRPr lang="it-IT"/>
        </a:p>
      </dgm:t>
    </dgm:pt>
    <dgm:pt modelId="{DC1AF28A-5845-7B44-B77C-71A367B9C26D}" type="sibTrans" cxnId="{E1344612-3079-E542-8A96-A45B8D429C75}">
      <dgm:prSet/>
      <dgm:spPr/>
      <dgm:t>
        <a:bodyPr/>
        <a:lstStyle/>
        <a:p>
          <a:endParaRPr lang="it-IT"/>
        </a:p>
      </dgm:t>
    </dgm:pt>
    <dgm:pt modelId="{592DA4E5-F245-0946-AD08-03FD96BED184}" type="pres">
      <dgm:prSet presAssocID="{DA2678BD-CD39-437E-8A33-73EAF3AA6BDB}" presName="linear" presStyleCnt="0">
        <dgm:presLayoutVars>
          <dgm:animLvl val="lvl"/>
          <dgm:resizeHandles val="exact"/>
        </dgm:presLayoutVars>
      </dgm:prSet>
      <dgm:spPr/>
    </dgm:pt>
    <dgm:pt modelId="{EE296FAD-36F9-4841-9FA4-4404C8F0148C}" type="pres">
      <dgm:prSet presAssocID="{FACDB3A1-D0B4-1F47-93F0-9CC2E835F60D}" presName="parentText" presStyleLbl="node1" presStyleIdx="0" presStyleCnt="4">
        <dgm:presLayoutVars>
          <dgm:chMax val="0"/>
          <dgm:bulletEnabled val="1"/>
        </dgm:presLayoutVars>
      </dgm:prSet>
      <dgm:spPr/>
    </dgm:pt>
    <dgm:pt modelId="{F6A5F202-1A2C-6F43-BF81-DF851DC456E8}" type="pres">
      <dgm:prSet presAssocID="{AF188867-2562-7243-8362-E37BA175D1FA}" presName="spacer" presStyleCnt="0"/>
      <dgm:spPr/>
    </dgm:pt>
    <dgm:pt modelId="{E2BE4CDD-D14B-0644-B98F-C5FD5025A6EE}" type="pres">
      <dgm:prSet presAssocID="{E3BE0E78-5E86-480B-AE4C-334BCBA73A02}" presName="parentText" presStyleLbl="node1" presStyleIdx="1" presStyleCnt="4">
        <dgm:presLayoutVars>
          <dgm:chMax val="0"/>
          <dgm:bulletEnabled val="1"/>
        </dgm:presLayoutVars>
      </dgm:prSet>
      <dgm:spPr/>
    </dgm:pt>
    <dgm:pt modelId="{CE96C31B-2C48-544E-930B-66884CFFBEA1}" type="pres">
      <dgm:prSet presAssocID="{4862772D-F3F0-4B45-89EB-CF95FC558C2F}" presName="spacer" presStyleCnt="0"/>
      <dgm:spPr/>
    </dgm:pt>
    <dgm:pt modelId="{9AFD581D-A173-5F45-A306-342BEFE57ECA}" type="pres">
      <dgm:prSet presAssocID="{013DF2B3-AF9A-4D73-A868-F54147826BD7}" presName="parentText" presStyleLbl="node1" presStyleIdx="2" presStyleCnt="4">
        <dgm:presLayoutVars>
          <dgm:chMax val="0"/>
          <dgm:bulletEnabled val="1"/>
        </dgm:presLayoutVars>
      </dgm:prSet>
      <dgm:spPr/>
    </dgm:pt>
    <dgm:pt modelId="{CAAF282D-E2F1-FB48-85EA-C0E22E98C99F}" type="pres">
      <dgm:prSet presAssocID="{6D16E2E1-51DA-408B-8EB1-2E1C360F4816}" presName="spacer" presStyleCnt="0"/>
      <dgm:spPr/>
    </dgm:pt>
    <dgm:pt modelId="{1D18D4AF-C95D-9D4E-B64B-56A9F3C7D983}" type="pres">
      <dgm:prSet presAssocID="{5C78B339-1456-504F-A488-01E0048147AA}" presName="parentText" presStyleLbl="node1" presStyleIdx="3" presStyleCnt="4">
        <dgm:presLayoutVars>
          <dgm:chMax val="0"/>
          <dgm:bulletEnabled val="1"/>
        </dgm:presLayoutVars>
      </dgm:prSet>
      <dgm:spPr/>
    </dgm:pt>
  </dgm:ptLst>
  <dgm:cxnLst>
    <dgm:cxn modelId="{E1344612-3079-E542-8A96-A45B8D429C75}" srcId="{DA2678BD-CD39-437E-8A33-73EAF3AA6BDB}" destId="{5C78B339-1456-504F-A488-01E0048147AA}" srcOrd="3" destOrd="0" parTransId="{EFD96B7C-D132-6448-94E0-88DCC8787F57}" sibTransId="{DC1AF28A-5845-7B44-B77C-71A367B9C26D}"/>
    <dgm:cxn modelId="{45861224-9A80-794D-A200-7F2D8B0370B5}" type="presOf" srcId="{FACDB3A1-D0B4-1F47-93F0-9CC2E835F60D}" destId="{EE296FAD-36F9-4841-9FA4-4404C8F0148C}" srcOrd="0" destOrd="0" presId="urn:microsoft.com/office/officeart/2005/8/layout/vList2"/>
    <dgm:cxn modelId="{24751691-9B10-2F4E-9762-D1B92F056316}" type="presOf" srcId="{5C78B339-1456-504F-A488-01E0048147AA}" destId="{1D18D4AF-C95D-9D4E-B64B-56A9F3C7D983}" srcOrd="0" destOrd="0" presId="urn:microsoft.com/office/officeart/2005/8/layout/vList2"/>
    <dgm:cxn modelId="{73522EA1-DCEB-49C3-82C2-FD92DEA44FE5}" srcId="{DA2678BD-CD39-437E-8A33-73EAF3AA6BDB}" destId="{013DF2B3-AF9A-4D73-A868-F54147826BD7}" srcOrd="2" destOrd="0" parTransId="{D077E20C-2731-4B32-B488-DD85A44973A5}" sibTransId="{6D16E2E1-51DA-408B-8EB1-2E1C360F4816}"/>
    <dgm:cxn modelId="{198027B3-527E-464C-A9D0-B12B5E55FCCF}" srcId="{DA2678BD-CD39-437E-8A33-73EAF3AA6BDB}" destId="{FACDB3A1-D0B4-1F47-93F0-9CC2E835F60D}" srcOrd="0" destOrd="0" parTransId="{FC3E5AD1-74E9-7746-BE08-C0F18F028CAC}" sibTransId="{AF188867-2562-7243-8362-E37BA175D1FA}"/>
    <dgm:cxn modelId="{3A69B3C8-E431-B147-839E-A2F6662551E5}" type="presOf" srcId="{E3BE0E78-5E86-480B-AE4C-334BCBA73A02}" destId="{E2BE4CDD-D14B-0644-B98F-C5FD5025A6EE}" srcOrd="0" destOrd="0" presId="urn:microsoft.com/office/officeart/2005/8/layout/vList2"/>
    <dgm:cxn modelId="{BE5907D5-0113-9E4E-9486-01FE6C222DE5}" type="presOf" srcId="{DA2678BD-CD39-437E-8A33-73EAF3AA6BDB}" destId="{592DA4E5-F245-0946-AD08-03FD96BED184}" srcOrd="0" destOrd="0" presId="urn:microsoft.com/office/officeart/2005/8/layout/vList2"/>
    <dgm:cxn modelId="{87DE3FD9-E93D-544A-9B00-A039AC211463}" type="presOf" srcId="{013DF2B3-AF9A-4D73-A868-F54147826BD7}" destId="{9AFD581D-A173-5F45-A306-342BEFE57ECA}" srcOrd="0" destOrd="0" presId="urn:microsoft.com/office/officeart/2005/8/layout/vList2"/>
    <dgm:cxn modelId="{335883FA-2F75-4192-8D5B-8DBE0B48993F}" srcId="{DA2678BD-CD39-437E-8A33-73EAF3AA6BDB}" destId="{E3BE0E78-5E86-480B-AE4C-334BCBA73A02}" srcOrd="1" destOrd="0" parTransId="{E5A32ABF-24FD-4329-9DBA-1E8A57D26510}" sibTransId="{4862772D-F3F0-4B45-89EB-CF95FC558C2F}"/>
    <dgm:cxn modelId="{1FD9E030-44AC-FC4D-8140-AD61ABAB9A6A}" type="presParOf" srcId="{592DA4E5-F245-0946-AD08-03FD96BED184}" destId="{EE296FAD-36F9-4841-9FA4-4404C8F0148C}" srcOrd="0" destOrd="0" presId="urn:microsoft.com/office/officeart/2005/8/layout/vList2"/>
    <dgm:cxn modelId="{AA74AA39-310C-F844-8295-92FCD02D0926}" type="presParOf" srcId="{592DA4E5-F245-0946-AD08-03FD96BED184}" destId="{F6A5F202-1A2C-6F43-BF81-DF851DC456E8}" srcOrd="1" destOrd="0" presId="urn:microsoft.com/office/officeart/2005/8/layout/vList2"/>
    <dgm:cxn modelId="{5E61BBC0-7BAE-7C43-A4A8-F1344580B7F8}" type="presParOf" srcId="{592DA4E5-F245-0946-AD08-03FD96BED184}" destId="{E2BE4CDD-D14B-0644-B98F-C5FD5025A6EE}" srcOrd="2" destOrd="0" presId="urn:microsoft.com/office/officeart/2005/8/layout/vList2"/>
    <dgm:cxn modelId="{C3C596AF-29B2-E74E-A3D1-755ECF0EDF92}" type="presParOf" srcId="{592DA4E5-F245-0946-AD08-03FD96BED184}" destId="{CE96C31B-2C48-544E-930B-66884CFFBEA1}" srcOrd="3" destOrd="0" presId="urn:microsoft.com/office/officeart/2005/8/layout/vList2"/>
    <dgm:cxn modelId="{4A882E45-2F00-BD4C-98F6-D59AA7C24774}" type="presParOf" srcId="{592DA4E5-F245-0946-AD08-03FD96BED184}" destId="{9AFD581D-A173-5F45-A306-342BEFE57ECA}" srcOrd="4" destOrd="0" presId="urn:microsoft.com/office/officeart/2005/8/layout/vList2"/>
    <dgm:cxn modelId="{9248B2AF-BBD8-BF4A-850C-6C836700F973}" type="presParOf" srcId="{592DA4E5-F245-0946-AD08-03FD96BED184}" destId="{CAAF282D-E2F1-FB48-85EA-C0E22E98C99F}" srcOrd="5" destOrd="0" presId="urn:microsoft.com/office/officeart/2005/8/layout/vList2"/>
    <dgm:cxn modelId="{220EADBF-AD21-FC42-98BE-14A83849FA5E}" type="presParOf" srcId="{592DA4E5-F245-0946-AD08-03FD96BED184}" destId="{1D18D4AF-C95D-9D4E-B64B-56A9F3C7D9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C70CB3-27D4-4D0A-85C4-75467E27814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F2CBC45-C2D9-4A33-936F-642B19106135}">
      <dgm:prSet/>
      <dgm:spPr/>
      <dgm:t>
        <a:bodyPr/>
        <a:lstStyle/>
        <a:p>
          <a:r>
            <a:rPr lang="it-IT"/>
            <a:t>Attualmente è stato sviluppato solo per quanto riguarda le categorie di “public engagement”</a:t>
          </a:r>
          <a:endParaRPr lang="en-US"/>
        </a:p>
      </dgm:t>
    </dgm:pt>
    <dgm:pt modelId="{69863D1B-41D1-49DA-894A-81AADD15B7DD}" type="parTrans" cxnId="{33048A2A-0D8A-47F3-876C-E046D2E4266C}">
      <dgm:prSet/>
      <dgm:spPr/>
      <dgm:t>
        <a:bodyPr/>
        <a:lstStyle/>
        <a:p>
          <a:endParaRPr lang="en-US"/>
        </a:p>
      </dgm:t>
    </dgm:pt>
    <dgm:pt modelId="{62546A7B-924B-499D-86BA-261FC5F3C83C}" type="sibTrans" cxnId="{33048A2A-0D8A-47F3-876C-E046D2E4266C}">
      <dgm:prSet/>
      <dgm:spPr/>
      <dgm:t>
        <a:bodyPr/>
        <a:lstStyle/>
        <a:p>
          <a:endParaRPr lang="en-US"/>
        </a:p>
      </dgm:t>
    </dgm:pt>
    <dgm:pt modelId="{D2AB1354-D8FC-44D2-A9A8-9BC295C8941F}">
      <dgm:prSet/>
      <dgm:spPr/>
      <dgm:t>
        <a:bodyPr/>
        <a:lstStyle/>
        <a:p>
          <a:r>
            <a:rPr lang="it-IT" dirty="0"/>
            <a:t>Allo stato attuale è in via di sperimentazione la formazione continua</a:t>
          </a:r>
          <a:endParaRPr lang="en-US" dirty="0"/>
        </a:p>
      </dgm:t>
    </dgm:pt>
    <dgm:pt modelId="{6E5FDA62-C525-4109-89E3-D70682FFA6C2}" type="parTrans" cxnId="{0970C0C4-2B8E-41E4-8850-9AD397609432}">
      <dgm:prSet/>
      <dgm:spPr/>
      <dgm:t>
        <a:bodyPr/>
        <a:lstStyle/>
        <a:p>
          <a:endParaRPr lang="en-US"/>
        </a:p>
      </dgm:t>
    </dgm:pt>
    <dgm:pt modelId="{25303CC5-09B2-437C-8C67-E5ACED3120A9}" type="sibTrans" cxnId="{0970C0C4-2B8E-41E4-8850-9AD397609432}">
      <dgm:prSet/>
      <dgm:spPr/>
      <dgm:t>
        <a:bodyPr/>
        <a:lstStyle/>
        <a:p>
          <a:endParaRPr lang="en-US"/>
        </a:p>
      </dgm:t>
    </dgm:pt>
    <dgm:pt modelId="{C7B129E3-7C3A-4FF9-BE85-6DC7BDC0244A}">
      <dgm:prSet/>
      <dgm:spPr/>
      <dgm:t>
        <a:bodyPr/>
        <a:lstStyle/>
        <a:p>
          <a:r>
            <a:rPr lang="it-IT" dirty="0"/>
            <a:t>Consente la rilevazione delle attività in programmazione e a consuntivo con informazioni sul loro impatto</a:t>
          </a:r>
          <a:endParaRPr lang="en-US" dirty="0"/>
        </a:p>
      </dgm:t>
    </dgm:pt>
    <dgm:pt modelId="{CCD5D4C4-3B9C-4F89-BEA0-B91A80026718}" type="parTrans" cxnId="{F1FAB221-88E0-45A8-8AA0-DC162230C846}">
      <dgm:prSet/>
      <dgm:spPr/>
      <dgm:t>
        <a:bodyPr/>
        <a:lstStyle/>
        <a:p>
          <a:endParaRPr lang="en-US"/>
        </a:p>
      </dgm:t>
    </dgm:pt>
    <dgm:pt modelId="{DF709FEE-7305-409D-B908-12C105AE37DE}" type="sibTrans" cxnId="{F1FAB221-88E0-45A8-8AA0-DC162230C846}">
      <dgm:prSet/>
      <dgm:spPr/>
      <dgm:t>
        <a:bodyPr/>
        <a:lstStyle/>
        <a:p>
          <a:endParaRPr lang="en-US"/>
        </a:p>
      </dgm:t>
    </dgm:pt>
    <dgm:pt modelId="{12D026EE-AC05-45AE-8E0B-E5B2A0ABAFB6}">
      <dgm:prSet/>
      <dgm:spPr/>
      <dgm:t>
        <a:bodyPr/>
        <a:lstStyle/>
        <a:p>
          <a:r>
            <a:rPr lang="it-IT" dirty="0"/>
            <a:t>Conduce alla formazione di un archivio da cui poter attingere casi di studio utili ai fini VQR</a:t>
          </a:r>
          <a:endParaRPr lang="en-US" dirty="0"/>
        </a:p>
      </dgm:t>
    </dgm:pt>
    <dgm:pt modelId="{6DC60116-129F-413B-A537-9DB06D8756D9}" type="parTrans" cxnId="{2DE66F89-3AE3-4B10-A52E-B03ED6B3770D}">
      <dgm:prSet/>
      <dgm:spPr/>
      <dgm:t>
        <a:bodyPr/>
        <a:lstStyle/>
        <a:p>
          <a:endParaRPr lang="en-US"/>
        </a:p>
      </dgm:t>
    </dgm:pt>
    <dgm:pt modelId="{954A29BE-6034-4F0E-913D-EE4CC4F376A5}" type="sibTrans" cxnId="{2DE66F89-3AE3-4B10-A52E-B03ED6B3770D}">
      <dgm:prSet/>
      <dgm:spPr/>
      <dgm:t>
        <a:bodyPr/>
        <a:lstStyle/>
        <a:p>
          <a:endParaRPr lang="en-US"/>
        </a:p>
      </dgm:t>
    </dgm:pt>
    <dgm:pt modelId="{202CD0B3-8943-0F41-8F5D-BDB5D62101B7}">
      <dgm:prSet/>
      <dgm:spPr/>
      <dgm:t>
        <a:bodyPr/>
        <a:lstStyle/>
        <a:p>
          <a:r>
            <a:rPr lang="it-IT" dirty="0"/>
            <a:t>È il primo passo per una mappatura completa delle attività di Terza missione</a:t>
          </a:r>
          <a:endParaRPr lang="en-US" dirty="0"/>
        </a:p>
      </dgm:t>
    </dgm:pt>
    <dgm:pt modelId="{5F64A89F-F073-0644-850D-A00B78D305C4}" type="parTrans" cxnId="{252CFE0C-41D6-2A44-9F42-9026C023686E}">
      <dgm:prSet/>
      <dgm:spPr/>
      <dgm:t>
        <a:bodyPr/>
        <a:lstStyle/>
        <a:p>
          <a:endParaRPr lang="it-IT"/>
        </a:p>
      </dgm:t>
    </dgm:pt>
    <dgm:pt modelId="{6A01360E-D60C-524F-A77B-ED23098E577D}" type="sibTrans" cxnId="{252CFE0C-41D6-2A44-9F42-9026C023686E}">
      <dgm:prSet/>
      <dgm:spPr/>
      <dgm:t>
        <a:bodyPr/>
        <a:lstStyle/>
        <a:p>
          <a:endParaRPr lang="it-IT"/>
        </a:p>
      </dgm:t>
    </dgm:pt>
    <dgm:pt modelId="{1006265A-DCD2-044D-B026-2D704B0BE9E3}" type="pres">
      <dgm:prSet presAssocID="{78C70CB3-27D4-4D0A-85C4-75467E278141}" presName="linear" presStyleCnt="0">
        <dgm:presLayoutVars>
          <dgm:animLvl val="lvl"/>
          <dgm:resizeHandles val="exact"/>
        </dgm:presLayoutVars>
      </dgm:prSet>
      <dgm:spPr/>
    </dgm:pt>
    <dgm:pt modelId="{FD4A76A7-B652-9B43-BD14-0E3EA7C80915}" type="pres">
      <dgm:prSet presAssocID="{3F2CBC45-C2D9-4A33-936F-642B19106135}" presName="parentText" presStyleLbl="node1" presStyleIdx="0" presStyleCnt="5">
        <dgm:presLayoutVars>
          <dgm:chMax val="0"/>
          <dgm:bulletEnabled val="1"/>
        </dgm:presLayoutVars>
      </dgm:prSet>
      <dgm:spPr/>
    </dgm:pt>
    <dgm:pt modelId="{30A3553E-8A79-2A4E-A344-1A13084AD7B7}" type="pres">
      <dgm:prSet presAssocID="{62546A7B-924B-499D-86BA-261FC5F3C83C}" presName="spacer" presStyleCnt="0"/>
      <dgm:spPr/>
    </dgm:pt>
    <dgm:pt modelId="{5D0CDA66-21A1-A14E-844C-20814FE77F96}" type="pres">
      <dgm:prSet presAssocID="{D2AB1354-D8FC-44D2-A9A8-9BC295C8941F}" presName="parentText" presStyleLbl="node1" presStyleIdx="1" presStyleCnt="5">
        <dgm:presLayoutVars>
          <dgm:chMax val="0"/>
          <dgm:bulletEnabled val="1"/>
        </dgm:presLayoutVars>
      </dgm:prSet>
      <dgm:spPr/>
    </dgm:pt>
    <dgm:pt modelId="{974CFB32-37E8-DC4B-A1BD-7A0A7C98868A}" type="pres">
      <dgm:prSet presAssocID="{25303CC5-09B2-437C-8C67-E5ACED3120A9}" presName="spacer" presStyleCnt="0"/>
      <dgm:spPr/>
    </dgm:pt>
    <dgm:pt modelId="{7E85E905-6988-874B-88DC-CC352C35D978}" type="pres">
      <dgm:prSet presAssocID="{C7B129E3-7C3A-4FF9-BE85-6DC7BDC0244A}" presName="parentText" presStyleLbl="node1" presStyleIdx="2" presStyleCnt="5">
        <dgm:presLayoutVars>
          <dgm:chMax val="0"/>
          <dgm:bulletEnabled val="1"/>
        </dgm:presLayoutVars>
      </dgm:prSet>
      <dgm:spPr/>
    </dgm:pt>
    <dgm:pt modelId="{440C81EC-9DAE-F247-A35C-6795A1E0E1A4}" type="pres">
      <dgm:prSet presAssocID="{DF709FEE-7305-409D-B908-12C105AE37DE}" presName="spacer" presStyleCnt="0"/>
      <dgm:spPr/>
    </dgm:pt>
    <dgm:pt modelId="{ED92C53D-DBF7-FC49-9323-F8B5594C2784}" type="pres">
      <dgm:prSet presAssocID="{202CD0B3-8943-0F41-8F5D-BDB5D62101B7}" presName="parentText" presStyleLbl="node1" presStyleIdx="3" presStyleCnt="5">
        <dgm:presLayoutVars>
          <dgm:chMax val="0"/>
          <dgm:bulletEnabled val="1"/>
        </dgm:presLayoutVars>
      </dgm:prSet>
      <dgm:spPr/>
    </dgm:pt>
    <dgm:pt modelId="{3C58846F-18C0-0049-9020-0D9902B3A1C5}" type="pres">
      <dgm:prSet presAssocID="{6A01360E-D60C-524F-A77B-ED23098E577D}" presName="spacer" presStyleCnt="0"/>
      <dgm:spPr/>
    </dgm:pt>
    <dgm:pt modelId="{CDF08FDC-00CA-7B43-82D4-EC660087C6AA}" type="pres">
      <dgm:prSet presAssocID="{12D026EE-AC05-45AE-8E0B-E5B2A0ABAFB6}" presName="parentText" presStyleLbl="node1" presStyleIdx="4" presStyleCnt="5">
        <dgm:presLayoutVars>
          <dgm:chMax val="0"/>
          <dgm:bulletEnabled val="1"/>
        </dgm:presLayoutVars>
      </dgm:prSet>
      <dgm:spPr/>
    </dgm:pt>
  </dgm:ptLst>
  <dgm:cxnLst>
    <dgm:cxn modelId="{252CFE0C-41D6-2A44-9F42-9026C023686E}" srcId="{78C70CB3-27D4-4D0A-85C4-75467E278141}" destId="{202CD0B3-8943-0F41-8F5D-BDB5D62101B7}" srcOrd="3" destOrd="0" parTransId="{5F64A89F-F073-0644-850D-A00B78D305C4}" sibTransId="{6A01360E-D60C-524F-A77B-ED23098E577D}"/>
    <dgm:cxn modelId="{E5F6540E-9A5A-DD45-AE9C-ED48564B30E1}" type="presOf" srcId="{202CD0B3-8943-0F41-8F5D-BDB5D62101B7}" destId="{ED92C53D-DBF7-FC49-9323-F8B5594C2784}" srcOrd="0" destOrd="0" presId="urn:microsoft.com/office/officeart/2005/8/layout/vList2"/>
    <dgm:cxn modelId="{F1FAB221-88E0-45A8-8AA0-DC162230C846}" srcId="{78C70CB3-27D4-4D0A-85C4-75467E278141}" destId="{C7B129E3-7C3A-4FF9-BE85-6DC7BDC0244A}" srcOrd="2" destOrd="0" parTransId="{CCD5D4C4-3B9C-4F89-BEA0-B91A80026718}" sibTransId="{DF709FEE-7305-409D-B908-12C105AE37DE}"/>
    <dgm:cxn modelId="{33048A2A-0D8A-47F3-876C-E046D2E4266C}" srcId="{78C70CB3-27D4-4D0A-85C4-75467E278141}" destId="{3F2CBC45-C2D9-4A33-936F-642B19106135}" srcOrd="0" destOrd="0" parTransId="{69863D1B-41D1-49DA-894A-81AADD15B7DD}" sibTransId="{62546A7B-924B-499D-86BA-261FC5F3C83C}"/>
    <dgm:cxn modelId="{62CE7677-7FB5-D744-B251-ED90D3298FD6}" type="presOf" srcId="{D2AB1354-D8FC-44D2-A9A8-9BC295C8941F}" destId="{5D0CDA66-21A1-A14E-844C-20814FE77F96}" srcOrd="0" destOrd="0" presId="urn:microsoft.com/office/officeart/2005/8/layout/vList2"/>
    <dgm:cxn modelId="{2DE66F89-3AE3-4B10-A52E-B03ED6B3770D}" srcId="{78C70CB3-27D4-4D0A-85C4-75467E278141}" destId="{12D026EE-AC05-45AE-8E0B-E5B2A0ABAFB6}" srcOrd="4" destOrd="0" parTransId="{6DC60116-129F-413B-A537-9DB06D8756D9}" sibTransId="{954A29BE-6034-4F0E-913D-EE4CC4F376A5}"/>
    <dgm:cxn modelId="{887D4CB1-D221-5F48-B9C6-F3D90BD3EFA3}" type="presOf" srcId="{C7B129E3-7C3A-4FF9-BE85-6DC7BDC0244A}" destId="{7E85E905-6988-874B-88DC-CC352C35D978}" srcOrd="0" destOrd="0" presId="urn:microsoft.com/office/officeart/2005/8/layout/vList2"/>
    <dgm:cxn modelId="{0970C0C4-2B8E-41E4-8850-9AD397609432}" srcId="{78C70CB3-27D4-4D0A-85C4-75467E278141}" destId="{D2AB1354-D8FC-44D2-A9A8-9BC295C8941F}" srcOrd="1" destOrd="0" parTransId="{6E5FDA62-C525-4109-89E3-D70682FFA6C2}" sibTransId="{25303CC5-09B2-437C-8C67-E5ACED3120A9}"/>
    <dgm:cxn modelId="{9145D9E8-2FC1-2D44-B676-4FC88AE9BA0A}" type="presOf" srcId="{3F2CBC45-C2D9-4A33-936F-642B19106135}" destId="{FD4A76A7-B652-9B43-BD14-0E3EA7C80915}" srcOrd="0" destOrd="0" presId="urn:microsoft.com/office/officeart/2005/8/layout/vList2"/>
    <dgm:cxn modelId="{1ACC9CEC-6A64-044C-A0B7-6C3793901645}" type="presOf" srcId="{12D026EE-AC05-45AE-8E0B-E5B2A0ABAFB6}" destId="{CDF08FDC-00CA-7B43-82D4-EC660087C6AA}" srcOrd="0" destOrd="0" presId="urn:microsoft.com/office/officeart/2005/8/layout/vList2"/>
    <dgm:cxn modelId="{D4FD35FD-00D8-7A49-A7A7-ECFB71182203}" type="presOf" srcId="{78C70CB3-27D4-4D0A-85C4-75467E278141}" destId="{1006265A-DCD2-044D-B026-2D704B0BE9E3}" srcOrd="0" destOrd="0" presId="urn:microsoft.com/office/officeart/2005/8/layout/vList2"/>
    <dgm:cxn modelId="{DBD43FCC-88FD-0A4B-B283-EAD83086FAF8}" type="presParOf" srcId="{1006265A-DCD2-044D-B026-2D704B0BE9E3}" destId="{FD4A76A7-B652-9B43-BD14-0E3EA7C80915}" srcOrd="0" destOrd="0" presId="urn:microsoft.com/office/officeart/2005/8/layout/vList2"/>
    <dgm:cxn modelId="{BEA8CE0D-0792-0F42-9D82-4DA4AADF11B4}" type="presParOf" srcId="{1006265A-DCD2-044D-B026-2D704B0BE9E3}" destId="{30A3553E-8A79-2A4E-A344-1A13084AD7B7}" srcOrd="1" destOrd="0" presId="urn:microsoft.com/office/officeart/2005/8/layout/vList2"/>
    <dgm:cxn modelId="{B683D65A-28A5-774B-B7FF-61A6DA9C201F}" type="presParOf" srcId="{1006265A-DCD2-044D-B026-2D704B0BE9E3}" destId="{5D0CDA66-21A1-A14E-844C-20814FE77F96}" srcOrd="2" destOrd="0" presId="urn:microsoft.com/office/officeart/2005/8/layout/vList2"/>
    <dgm:cxn modelId="{07543CD5-DE5E-A541-8292-1BF5A7C315E2}" type="presParOf" srcId="{1006265A-DCD2-044D-B026-2D704B0BE9E3}" destId="{974CFB32-37E8-DC4B-A1BD-7A0A7C98868A}" srcOrd="3" destOrd="0" presId="urn:microsoft.com/office/officeart/2005/8/layout/vList2"/>
    <dgm:cxn modelId="{BF1508DC-2919-354B-867B-BE02B9B08434}" type="presParOf" srcId="{1006265A-DCD2-044D-B026-2D704B0BE9E3}" destId="{7E85E905-6988-874B-88DC-CC352C35D978}" srcOrd="4" destOrd="0" presId="urn:microsoft.com/office/officeart/2005/8/layout/vList2"/>
    <dgm:cxn modelId="{C86049F4-48F1-2B4D-8326-C14A2200F591}" type="presParOf" srcId="{1006265A-DCD2-044D-B026-2D704B0BE9E3}" destId="{440C81EC-9DAE-F247-A35C-6795A1E0E1A4}" srcOrd="5" destOrd="0" presId="urn:microsoft.com/office/officeart/2005/8/layout/vList2"/>
    <dgm:cxn modelId="{AD1B660C-911F-D743-A8CA-74D084587392}" type="presParOf" srcId="{1006265A-DCD2-044D-B026-2D704B0BE9E3}" destId="{ED92C53D-DBF7-FC49-9323-F8B5594C2784}" srcOrd="6" destOrd="0" presId="urn:microsoft.com/office/officeart/2005/8/layout/vList2"/>
    <dgm:cxn modelId="{203A6CF4-118D-F448-8CD7-FE33A95BE65B}" type="presParOf" srcId="{1006265A-DCD2-044D-B026-2D704B0BE9E3}" destId="{3C58846F-18C0-0049-9020-0D9902B3A1C5}" srcOrd="7" destOrd="0" presId="urn:microsoft.com/office/officeart/2005/8/layout/vList2"/>
    <dgm:cxn modelId="{39676E44-5FC6-F941-B16F-ECFED741E7CC}" type="presParOf" srcId="{1006265A-DCD2-044D-B026-2D704B0BE9E3}" destId="{CDF08FDC-00CA-7B43-82D4-EC660087C6A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0A44F5-2341-430D-BE66-19873796DF17}"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ECEC934B-EF56-4E6F-B898-A3230AC3DB82}">
      <dgm:prSet custT="1"/>
      <dgm:spPr/>
      <dgm:t>
        <a:bodyPr/>
        <a:lstStyle/>
        <a:p>
          <a:pPr>
            <a:lnSpc>
              <a:spcPct val="100000"/>
            </a:lnSpc>
          </a:pPr>
          <a:r>
            <a:rPr lang="it-IT" sz="2400" dirty="0"/>
            <a:t>Offrire il proprio contributo al conseguimento degli obiettivi POD per ogni dimensione di Terza missione</a:t>
          </a:r>
          <a:endParaRPr lang="en-US" sz="2400" dirty="0"/>
        </a:p>
      </dgm:t>
    </dgm:pt>
    <dgm:pt modelId="{DD204F27-55B9-4A3B-BC77-7597195940C1}" type="parTrans" cxnId="{2E8FDEEF-2842-41DE-90A7-424305EF5FCD}">
      <dgm:prSet/>
      <dgm:spPr/>
      <dgm:t>
        <a:bodyPr/>
        <a:lstStyle/>
        <a:p>
          <a:endParaRPr lang="en-US" sz="2400"/>
        </a:p>
      </dgm:t>
    </dgm:pt>
    <dgm:pt modelId="{A428B85E-2955-4A96-B4EF-17A31C7EDDF9}" type="sibTrans" cxnId="{2E8FDEEF-2842-41DE-90A7-424305EF5FCD}">
      <dgm:prSet/>
      <dgm:spPr/>
      <dgm:t>
        <a:bodyPr/>
        <a:lstStyle/>
        <a:p>
          <a:endParaRPr lang="en-US" sz="2400"/>
        </a:p>
      </dgm:t>
    </dgm:pt>
    <dgm:pt modelId="{9D1197FF-44BE-4437-86A7-ED1AECDA7642}">
      <dgm:prSet custT="1"/>
      <dgm:spPr/>
      <dgm:t>
        <a:bodyPr/>
        <a:lstStyle/>
        <a:p>
          <a:pPr>
            <a:lnSpc>
              <a:spcPct val="100000"/>
            </a:lnSpc>
          </a:pPr>
          <a:r>
            <a:rPr lang="it-IT" sz="2400"/>
            <a:t>Cercare di formalizzare ogni iniziativa con accordi quadro, convenzioni o delibere di dipartimento</a:t>
          </a:r>
          <a:endParaRPr lang="en-US" sz="2400"/>
        </a:p>
      </dgm:t>
    </dgm:pt>
    <dgm:pt modelId="{9AD66348-A4A9-4288-9571-B34D872D91D1}" type="parTrans" cxnId="{552A3C75-BDAA-493D-B068-BE212AB97DB2}">
      <dgm:prSet/>
      <dgm:spPr/>
      <dgm:t>
        <a:bodyPr/>
        <a:lstStyle/>
        <a:p>
          <a:endParaRPr lang="en-US" sz="2400"/>
        </a:p>
      </dgm:t>
    </dgm:pt>
    <dgm:pt modelId="{5A8F907F-1CCD-42D9-813B-983231D2DC3A}" type="sibTrans" cxnId="{552A3C75-BDAA-493D-B068-BE212AB97DB2}">
      <dgm:prSet/>
      <dgm:spPr/>
      <dgm:t>
        <a:bodyPr/>
        <a:lstStyle/>
        <a:p>
          <a:endParaRPr lang="en-US" sz="2400"/>
        </a:p>
      </dgm:t>
    </dgm:pt>
    <dgm:pt modelId="{DFBF3366-7CC9-4698-998A-3EA8C582F8DE}">
      <dgm:prSet custT="1"/>
      <dgm:spPr/>
      <dgm:t>
        <a:bodyPr/>
        <a:lstStyle/>
        <a:p>
          <a:pPr>
            <a:lnSpc>
              <a:spcPct val="100000"/>
            </a:lnSpc>
          </a:pPr>
          <a:r>
            <a:rPr lang="it-IT" sz="2400" dirty="0"/>
            <a:t>Popolare </a:t>
          </a:r>
          <a:r>
            <a:rPr lang="it-IT" sz="2400" dirty="0" err="1"/>
            <a:t>IrisPE</a:t>
          </a:r>
          <a:r>
            <a:rPr lang="it-IT" sz="2400" dirty="0"/>
            <a:t>, anche inserendo lo storico (almeno 2022)</a:t>
          </a:r>
          <a:endParaRPr lang="en-US" sz="2400" dirty="0"/>
        </a:p>
      </dgm:t>
    </dgm:pt>
    <dgm:pt modelId="{1191393B-3745-41C3-9BDF-41854AC646A8}" type="parTrans" cxnId="{D5F52762-CB34-450E-B4BA-E4B115166AA9}">
      <dgm:prSet/>
      <dgm:spPr/>
      <dgm:t>
        <a:bodyPr/>
        <a:lstStyle/>
        <a:p>
          <a:endParaRPr lang="en-US" sz="2400"/>
        </a:p>
      </dgm:t>
    </dgm:pt>
    <dgm:pt modelId="{77EF06CC-49BF-496F-9A6C-89A4522FF7AE}" type="sibTrans" cxnId="{D5F52762-CB34-450E-B4BA-E4B115166AA9}">
      <dgm:prSet/>
      <dgm:spPr/>
      <dgm:t>
        <a:bodyPr/>
        <a:lstStyle/>
        <a:p>
          <a:endParaRPr lang="en-US" sz="2400"/>
        </a:p>
      </dgm:t>
    </dgm:pt>
    <dgm:pt modelId="{0D9DB5F9-207E-46F9-A076-1DA6BD32BBA9}">
      <dgm:prSet custT="1"/>
      <dgm:spPr/>
      <dgm:t>
        <a:bodyPr/>
        <a:lstStyle/>
        <a:p>
          <a:pPr>
            <a:lnSpc>
              <a:spcPct val="100000"/>
            </a:lnSpc>
          </a:pPr>
          <a:r>
            <a:rPr lang="it-IT" sz="2400" dirty="0"/>
            <a:t>Contribuire allo sviluppo del laboratorio Cultura d’Impresa</a:t>
          </a:r>
          <a:endParaRPr lang="en-US" sz="2400" dirty="0"/>
        </a:p>
      </dgm:t>
    </dgm:pt>
    <dgm:pt modelId="{EF916415-C1EF-4C14-A434-6B831C6E5CD8}" type="parTrans" cxnId="{313DD0A3-BCEF-41D4-A260-0F91CD50C477}">
      <dgm:prSet/>
      <dgm:spPr/>
      <dgm:t>
        <a:bodyPr/>
        <a:lstStyle/>
        <a:p>
          <a:endParaRPr lang="en-US" sz="2400"/>
        </a:p>
      </dgm:t>
    </dgm:pt>
    <dgm:pt modelId="{2F1344D6-A0C7-4867-88A4-B07AA996E9B0}" type="sibTrans" cxnId="{313DD0A3-BCEF-41D4-A260-0F91CD50C477}">
      <dgm:prSet/>
      <dgm:spPr/>
      <dgm:t>
        <a:bodyPr/>
        <a:lstStyle/>
        <a:p>
          <a:endParaRPr lang="en-US" sz="2400"/>
        </a:p>
      </dgm:t>
    </dgm:pt>
    <dgm:pt modelId="{8A94E6F8-68A4-492C-B6BD-7CFC2A024C2A}" type="pres">
      <dgm:prSet presAssocID="{C70A44F5-2341-430D-BE66-19873796DF17}" presName="root" presStyleCnt="0">
        <dgm:presLayoutVars>
          <dgm:dir/>
          <dgm:resizeHandles val="exact"/>
        </dgm:presLayoutVars>
      </dgm:prSet>
      <dgm:spPr/>
    </dgm:pt>
    <dgm:pt modelId="{60D96F8E-C08C-409B-8901-7C9C5D82FC1B}" type="pres">
      <dgm:prSet presAssocID="{ECEC934B-EF56-4E6F-B898-A3230AC3DB82}" presName="compNode" presStyleCnt="0"/>
      <dgm:spPr/>
    </dgm:pt>
    <dgm:pt modelId="{38A7DCBE-4EB2-41BF-BB02-68B9DC173FD2}" type="pres">
      <dgm:prSet presAssocID="{ECEC934B-EF56-4E6F-B898-A3230AC3DB82}" presName="bgRect" presStyleLbl="bgShp" presStyleIdx="0" presStyleCnt="4"/>
      <dgm:spPr/>
    </dgm:pt>
    <dgm:pt modelId="{42529185-E5D5-49D6-AA7F-15523D0CCE6C}" type="pres">
      <dgm:prSet presAssocID="{ECEC934B-EF56-4E6F-B898-A3230AC3DB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ro a segno"/>
        </a:ext>
      </dgm:extLst>
    </dgm:pt>
    <dgm:pt modelId="{B6B3EDB9-1EF4-4D48-8031-AA951ED87B36}" type="pres">
      <dgm:prSet presAssocID="{ECEC934B-EF56-4E6F-B898-A3230AC3DB82}" presName="spaceRect" presStyleCnt="0"/>
      <dgm:spPr/>
    </dgm:pt>
    <dgm:pt modelId="{CBCB4235-BF99-403C-A670-D77D216F6152}" type="pres">
      <dgm:prSet presAssocID="{ECEC934B-EF56-4E6F-B898-A3230AC3DB82}" presName="parTx" presStyleLbl="revTx" presStyleIdx="0" presStyleCnt="4">
        <dgm:presLayoutVars>
          <dgm:chMax val="0"/>
          <dgm:chPref val="0"/>
        </dgm:presLayoutVars>
      </dgm:prSet>
      <dgm:spPr/>
    </dgm:pt>
    <dgm:pt modelId="{28822953-2D4A-4FD7-9125-00ECADA31543}" type="pres">
      <dgm:prSet presAssocID="{A428B85E-2955-4A96-B4EF-17A31C7EDDF9}" presName="sibTrans" presStyleCnt="0"/>
      <dgm:spPr/>
    </dgm:pt>
    <dgm:pt modelId="{88C3302C-E01F-4FE2-B758-064D23BE4438}" type="pres">
      <dgm:prSet presAssocID="{9D1197FF-44BE-4437-86A7-ED1AECDA7642}" presName="compNode" presStyleCnt="0"/>
      <dgm:spPr/>
    </dgm:pt>
    <dgm:pt modelId="{05B47501-8405-402C-9B1A-4D3687663AAD}" type="pres">
      <dgm:prSet presAssocID="{9D1197FF-44BE-4437-86A7-ED1AECDA7642}" presName="bgRect" presStyleLbl="bgShp" presStyleIdx="1" presStyleCnt="4"/>
      <dgm:spPr/>
    </dgm:pt>
    <dgm:pt modelId="{4A64D13F-4930-4D8A-95B9-38AB51F47168}" type="pres">
      <dgm:prSet presAssocID="{9D1197FF-44BE-4437-86A7-ED1AECDA764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iudice"/>
        </a:ext>
      </dgm:extLst>
    </dgm:pt>
    <dgm:pt modelId="{F5486F5B-17FD-43B6-B368-049FD654EED3}" type="pres">
      <dgm:prSet presAssocID="{9D1197FF-44BE-4437-86A7-ED1AECDA7642}" presName="spaceRect" presStyleCnt="0"/>
      <dgm:spPr/>
    </dgm:pt>
    <dgm:pt modelId="{C0F27089-922C-4AE0-B6CB-3591A75C9677}" type="pres">
      <dgm:prSet presAssocID="{9D1197FF-44BE-4437-86A7-ED1AECDA7642}" presName="parTx" presStyleLbl="revTx" presStyleIdx="1" presStyleCnt="4">
        <dgm:presLayoutVars>
          <dgm:chMax val="0"/>
          <dgm:chPref val="0"/>
        </dgm:presLayoutVars>
      </dgm:prSet>
      <dgm:spPr/>
    </dgm:pt>
    <dgm:pt modelId="{F748CDE2-CCF0-4729-9466-336C8485EF09}" type="pres">
      <dgm:prSet presAssocID="{5A8F907F-1CCD-42D9-813B-983231D2DC3A}" presName="sibTrans" presStyleCnt="0"/>
      <dgm:spPr/>
    </dgm:pt>
    <dgm:pt modelId="{F4E7E6E6-4B20-4426-976E-56969664536F}" type="pres">
      <dgm:prSet presAssocID="{DFBF3366-7CC9-4698-998A-3EA8C582F8DE}" presName="compNode" presStyleCnt="0"/>
      <dgm:spPr/>
    </dgm:pt>
    <dgm:pt modelId="{D6D4BD83-AE06-4248-9ABC-8B067CF9A97F}" type="pres">
      <dgm:prSet presAssocID="{DFBF3366-7CC9-4698-998A-3EA8C582F8DE}" presName="bgRect" presStyleLbl="bgShp" presStyleIdx="2" presStyleCnt="4"/>
      <dgm:spPr/>
    </dgm:pt>
    <dgm:pt modelId="{08D23F9C-8118-4E25-B711-707A19424B46}" type="pres">
      <dgm:prSet presAssocID="{DFBF3366-7CC9-4698-998A-3EA8C582F8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irgolette"/>
        </a:ext>
      </dgm:extLst>
    </dgm:pt>
    <dgm:pt modelId="{4C31C7B9-E386-47BB-9719-87C0BA311BEF}" type="pres">
      <dgm:prSet presAssocID="{DFBF3366-7CC9-4698-998A-3EA8C582F8DE}" presName="spaceRect" presStyleCnt="0"/>
      <dgm:spPr/>
    </dgm:pt>
    <dgm:pt modelId="{94BFB5B4-008F-42F3-A1D1-AA39F2F44891}" type="pres">
      <dgm:prSet presAssocID="{DFBF3366-7CC9-4698-998A-3EA8C582F8DE}" presName="parTx" presStyleLbl="revTx" presStyleIdx="2" presStyleCnt="4">
        <dgm:presLayoutVars>
          <dgm:chMax val="0"/>
          <dgm:chPref val="0"/>
        </dgm:presLayoutVars>
      </dgm:prSet>
      <dgm:spPr/>
    </dgm:pt>
    <dgm:pt modelId="{6AE74959-8A00-48AF-AF31-3ACA0AB9ADDE}" type="pres">
      <dgm:prSet presAssocID="{77EF06CC-49BF-496F-9A6C-89A4522FF7AE}" presName="sibTrans" presStyleCnt="0"/>
      <dgm:spPr/>
    </dgm:pt>
    <dgm:pt modelId="{AB2E5B50-C80E-4902-8C4D-2556887D86FB}" type="pres">
      <dgm:prSet presAssocID="{0D9DB5F9-207E-46F9-A076-1DA6BD32BBA9}" presName="compNode" presStyleCnt="0"/>
      <dgm:spPr/>
    </dgm:pt>
    <dgm:pt modelId="{FC0903A8-9B5F-49DF-9431-A1EFC840BA2F}" type="pres">
      <dgm:prSet presAssocID="{0D9DB5F9-207E-46F9-A076-1DA6BD32BBA9}" presName="bgRect" presStyleLbl="bgShp" presStyleIdx="3" presStyleCnt="4"/>
      <dgm:spPr/>
    </dgm:pt>
    <dgm:pt modelId="{EBDE4A25-7546-4B95-91D2-4E9ABF0BB08D}" type="pres">
      <dgm:prSet presAssocID="{0D9DB5F9-207E-46F9-A076-1DA6BD32BB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3EB981B0-CFA8-41F9-B6EC-14B80EC00CC2}" type="pres">
      <dgm:prSet presAssocID="{0D9DB5F9-207E-46F9-A076-1DA6BD32BBA9}" presName="spaceRect" presStyleCnt="0"/>
      <dgm:spPr/>
    </dgm:pt>
    <dgm:pt modelId="{5549AE85-A620-407F-838B-83F594010869}" type="pres">
      <dgm:prSet presAssocID="{0D9DB5F9-207E-46F9-A076-1DA6BD32BBA9}" presName="parTx" presStyleLbl="revTx" presStyleIdx="3" presStyleCnt="4">
        <dgm:presLayoutVars>
          <dgm:chMax val="0"/>
          <dgm:chPref val="0"/>
        </dgm:presLayoutVars>
      </dgm:prSet>
      <dgm:spPr/>
    </dgm:pt>
  </dgm:ptLst>
  <dgm:cxnLst>
    <dgm:cxn modelId="{761F2422-E565-DF4D-95DB-BA924C702034}" type="presOf" srcId="{ECEC934B-EF56-4E6F-B898-A3230AC3DB82}" destId="{CBCB4235-BF99-403C-A670-D77D216F6152}" srcOrd="0" destOrd="0" presId="urn:microsoft.com/office/officeart/2018/2/layout/IconVerticalSolidList"/>
    <dgm:cxn modelId="{844D9622-31DC-B546-993F-3FA6CA5B5727}" type="presOf" srcId="{0D9DB5F9-207E-46F9-A076-1DA6BD32BBA9}" destId="{5549AE85-A620-407F-838B-83F594010869}" srcOrd="0" destOrd="0" presId="urn:microsoft.com/office/officeart/2018/2/layout/IconVerticalSolidList"/>
    <dgm:cxn modelId="{4DD9CF54-E1B0-A24D-B8D2-DAF88A6D8870}" type="presOf" srcId="{9D1197FF-44BE-4437-86A7-ED1AECDA7642}" destId="{C0F27089-922C-4AE0-B6CB-3591A75C9677}" srcOrd="0" destOrd="0" presId="urn:microsoft.com/office/officeart/2018/2/layout/IconVerticalSolidList"/>
    <dgm:cxn modelId="{D5F52762-CB34-450E-B4BA-E4B115166AA9}" srcId="{C70A44F5-2341-430D-BE66-19873796DF17}" destId="{DFBF3366-7CC9-4698-998A-3EA8C582F8DE}" srcOrd="2" destOrd="0" parTransId="{1191393B-3745-41C3-9BDF-41854AC646A8}" sibTransId="{77EF06CC-49BF-496F-9A6C-89A4522FF7AE}"/>
    <dgm:cxn modelId="{552A3C75-BDAA-493D-B068-BE212AB97DB2}" srcId="{C70A44F5-2341-430D-BE66-19873796DF17}" destId="{9D1197FF-44BE-4437-86A7-ED1AECDA7642}" srcOrd="1" destOrd="0" parTransId="{9AD66348-A4A9-4288-9571-B34D872D91D1}" sibTransId="{5A8F907F-1CCD-42D9-813B-983231D2DC3A}"/>
    <dgm:cxn modelId="{313DD0A3-BCEF-41D4-A260-0F91CD50C477}" srcId="{C70A44F5-2341-430D-BE66-19873796DF17}" destId="{0D9DB5F9-207E-46F9-A076-1DA6BD32BBA9}" srcOrd="3" destOrd="0" parTransId="{EF916415-C1EF-4C14-A434-6B831C6E5CD8}" sibTransId="{2F1344D6-A0C7-4867-88A4-B07AA996E9B0}"/>
    <dgm:cxn modelId="{2C9050BB-26E2-A14D-B3A8-C54F6AA283FF}" type="presOf" srcId="{C70A44F5-2341-430D-BE66-19873796DF17}" destId="{8A94E6F8-68A4-492C-B6BD-7CFC2A024C2A}" srcOrd="0" destOrd="0" presId="urn:microsoft.com/office/officeart/2018/2/layout/IconVerticalSolidList"/>
    <dgm:cxn modelId="{3F29CBCC-A3DB-4947-B523-ABB63437FED4}" type="presOf" srcId="{DFBF3366-7CC9-4698-998A-3EA8C582F8DE}" destId="{94BFB5B4-008F-42F3-A1D1-AA39F2F44891}" srcOrd="0" destOrd="0" presId="urn:microsoft.com/office/officeart/2018/2/layout/IconVerticalSolidList"/>
    <dgm:cxn modelId="{2E8FDEEF-2842-41DE-90A7-424305EF5FCD}" srcId="{C70A44F5-2341-430D-BE66-19873796DF17}" destId="{ECEC934B-EF56-4E6F-B898-A3230AC3DB82}" srcOrd="0" destOrd="0" parTransId="{DD204F27-55B9-4A3B-BC77-7597195940C1}" sibTransId="{A428B85E-2955-4A96-B4EF-17A31C7EDDF9}"/>
    <dgm:cxn modelId="{CA2E36A3-E229-0241-AA55-1116A80A165C}" type="presParOf" srcId="{8A94E6F8-68A4-492C-B6BD-7CFC2A024C2A}" destId="{60D96F8E-C08C-409B-8901-7C9C5D82FC1B}" srcOrd="0" destOrd="0" presId="urn:microsoft.com/office/officeart/2018/2/layout/IconVerticalSolidList"/>
    <dgm:cxn modelId="{ECFB76F0-18FB-BF49-9070-89FEC7D2C364}" type="presParOf" srcId="{60D96F8E-C08C-409B-8901-7C9C5D82FC1B}" destId="{38A7DCBE-4EB2-41BF-BB02-68B9DC173FD2}" srcOrd="0" destOrd="0" presId="urn:microsoft.com/office/officeart/2018/2/layout/IconVerticalSolidList"/>
    <dgm:cxn modelId="{B99B0E6D-5FF7-8049-88D8-50C6949BC9B7}" type="presParOf" srcId="{60D96F8E-C08C-409B-8901-7C9C5D82FC1B}" destId="{42529185-E5D5-49D6-AA7F-15523D0CCE6C}" srcOrd="1" destOrd="0" presId="urn:microsoft.com/office/officeart/2018/2/layout/IconVerticalSolidList"/>
    <dgm:cxn modelId="{B31F67DF-8AC3-4D4E-B7B4-2B0932F90856}" type="presParOf" srcId="{60D96F8E-C08C-409B-8901-7C9C5D82FC1B}" destId="{B6B3EDB9-1EF4-4D48-8031-AA951ED87B36}" srcOrd="2" destOrd="0" presId="urn:microsoft.com/office/officeart/2018/2/layout/IconVerticalSolidList"/>
    <dgm:cxn modelId="{26DFB18F-C3A0-164D-8F5D-9C715D4CFB14}" type="presParOf" srcId="{60D96F8E-C08C-409B-8901-7C9C5D82FC1B}" destId="{CBCB4235-BF99-403C-A670-D77D216F6152}" srcOrd="3" destOrd="0" presId="urn:microsoft.com/office/officeart/2018/2/layout/IconVerticalSolidList"/>
    <dgm:cxn modelId="{5C4F05CE-07F1-CA4A-8A84-105469D09A40}" type="presParOf" srcId="{8A94E6F8-68A4-492C-B6BD-7CFC2A024C2A}" destId="{28822953-2D4A-4FD7-9125-00ECADA31543}" srcOrd="1" destOrd="0" presId="urn:microsoft.com/office/officeart/2018/2/layout/IconVerticalSolidList"/>
    <dgm:cxn modelId="{F0586068-29D8-9B4E-85A9-BBD52830F999}" type="presParOf" srcId="{8A94E6F8-68A4-492C-B6BD-7CFC2A024C2A}" destId="{88C3302C-E01F-4FE2-B758-064D23BE4438}" srcOrd="2" destOrd="0" presId="urn:microsoft.com/office/officeart/2018/2/layout/IconVerticalSolidList"/>
    <dgm:cxn modelId="{F1D86E5F-0F83-A641-92E5-1D18148EEC55}" type="presParOf" srcId="{88C3302C-E01F-4FE2-B758-064D23BE4438}" destId="{05B47501-8405-402C-9B1A-4D3687663AAD}" srcOrd="0" destOrd="0" presId="urn:microsoft.com/office/officeart/2018/2/layout/IconVerticalSolidList"/>
    <dgm:cxn modelId="{CF133708-E9CC-2541-A8FD-74A8429B296E}" type="presParOf" srcId="{88C3302C-E01F-4FE2-B758-064D23BE4438}" destId="{4A64D13F-4930-4D8A-95B9-38AB51F47168}" srcOrd="1" destOrd="0" presId="urn:microsoft.com/office/officeart/2018/2/layout/IconVerticalSolidList"/>
    <dgm:cxn modelId="{C0501988-EBAD-4840-8A5F-1B3108E69924}" type="presParOf" srcId="{88C3302C-E01F-4FE2-B758-064D23BE4438}" destId="{F5486F5B-17FD-43B6-B368-049FD654EED3}" srcOrd="2" destOrd="0" presId="urn:microsoft.com/office/officeart/2018/2/layout/IconVerticalSolidList"/>
    <dgm:cxn modelId="{13214F35-86F6-CC45-BD3C-F30913EB79D4}" type="presParOf" srcId="{88C3302C-E01F-4FE2-B758-064D23BE4438}" destId="{C0F27089-922C-4AE0-B6CB-3591A75C9677}" srcOrd="3" destOrd="0" presId="urn:microsoft.com/office/officeart/2018/2/layout/IconVerticalSolidList"/>
    <dgm:cxn modelId="{DD1E8749-87BB-C948-B03F-147660AC08E7}" type="presParOf" srcId="{8A94E6F8-68A4-492C-B6BD-7CFC2A024C2A}" destId="{F748CDE2-CCF0-4729-9466-336C8485EF09}" srcOrd="3" destOrd="0" presId="urn:microsoft.com/office/officeart/2018/2/layout/IconVerticalSolidList"/>
    <dgm:cxn modelId="{2B92EA22-15D0-CA49-B360-09A259AC1C00}" type="presParOf" srcId="{8A94E6F8-68A4-492C-B6BD-7CFC2A024C2A}" destId="{F4E7E6E6-4B20-4426-976E-56969664536F}" srcOrd="4" destOrd="0" presId="urn:microsoft.com/office/officeart/2018/2/layout/IconVerticalSolidList"/>
    <dgm:cxn modelId="{A9752CFB-8109-6045-883F-5F817DCFDC5A}" type="presParOf" srcId="{F4E7E6E6-4B20-4426-976E-56969664536F}" destId="{D6D4BD83-AE06-4248-9ABC-8B067CF9A97F}" srcOrd="0" destOrd="0" presId="urn:microsoft.com/office/officeart/2018/2/layout/IconVerticalSolidList"/>
    <dgm:cxn modelId="{2BD0CF8E-DBC9-1643-8EBD-292E2819B2A6}" type="presParOf" srcId="{F4E7E6E6-4B20-4426-976E-56969664536F}" destId="{08D23F9C-8118-4E25-B711-707A19424B46}" srcOrd="1" destOrd="0" presId="urn:microsoft.com/office/officeart/2018/2/layout/IconVerticalSolidList"/>
    <dgm:cxn modelId="{CB8E6599-26DD-4D42-8409-CCA1DE000403}" type="presParOf" srcId="{F4E7E6E6-4B20-4426-976E-56969664536F}" destId="{4C31C7B9-E386-47BB-9719-87C0BA311BEF}" srcOrd="2" destOrd="0" presId="urn:microsoft.com/office/officeart/2018/2/layout/IconVerticalSolidList"/>
    <dgm:cxn modelId="{E7E31422-15AB-614D-B777-3FB13320AA09}" type="presParOf" srcId="{F4E7E6E6-4B20-4426-976E-56969664536F}" destId="{94BFB5B4-008F-42F3-A1D1-AA39F2F44891}" srcOrd="3" destOrd="0" presId="urn:microsoft.com/office/officeart/2018/2/layout/IconVerticalSolidList"/>
    <dgm:cxn modelId="{BC689483-C0DC-6643-9E4C-4777C3793280}" type="presParOf" srcId="{8A94E6F8-68A4-492C-B6BD-7CFC2A024C2A}" destId="{6AE74959-8A00-48AF-AF31-3ACA0AB9ADDE}" srcOrd="5" destOrd="0" presId="urn:microsoft.com/office/officeart/2018/2/layout/IconVerticalSolidList"/>
    <dgm:cxn modelId="{3E0BA686-4B66-8645-9FF7-D45871479557}" type="presParOf" srcId="{8A94E6F8-68A4-492C-B6BD-7CFC2A024C2A}" destId="{AB2E5B50-C80E-4902-8C4D-2556887D86FB}" srcOrd="6" destOrd="0" presId="urn:microsoft.com/office/officeart/2018/2/layout/IconVerticalSolidList"/>
    <dgm:cxn modelId="{923A3723-44ED-324B-8F43-7657EFAAFF70}" type="presParOf" srcId="{AB2E5B50-C80E-4902-8C4D-2556887D86FB}" destId="{FC0903A8-9B5F-49DF-9431-A1EFC840BA2F}" srcOrd="0" destOrd="0" presId="urn:microsoft.com/office/officeart/2018/2/layout/IconVerticalSolidList"/>
    <dgm:cxn modelId="{A3D2B207-895B-794B-86EA-0C4019E17FAA}" type="presParOf" srcId="{AB2E5B50-C80E-4902-8C4D-2556887D86FB}" destId="{EBDE4A25-7546-4B95-91D2-4E9ABF0BB08D}" srcOrd="1" destOrd="0" presId="urn:microsoft.com/office/officeart/2018/2/layout/IconVerticalSolidList"/>
    <dgm:cxn modelId="{6F2CA0C5-59DF-F041-B93F-BE81AE1A611D}" type="presParOf" srcId="{AB2E5B50-C80E-4902-8C4D-2556887D86FB}" destId="{3EB981B0-CFA8-41F9-B6EC-14B80EC00CC2}" srcOrd="2" destOrd="0" presId="urn:microsoft.com/office/officeart/2018/2/layout/IconVerticalSolidList"/>
    <dgm:cxn modelId="{0E20D449-9EA3-4F48-8959-E00EA09C49A3}" type="presParOf" srcId="{AB2E5B50-C80E-4902-8C4D-2556887D86FB}" destId="{5549AE85-A620-407F-838B-83F59401086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A7675-B01F-6E4B-B84A-9A2C6AF2084B}">
      <dsp:nvSpPr>
        <dsp:cNvPr id="0" name=""/>
        <dsp:cNvSpPr/>
      </dsp:nvSpPr>
      <dsp:spPr>
        <a:xfrm>
          <a:off x="7512843" y="2467013"/>
          <a:ext cx="3117055" cy="741717"/>
        </a:xfrm>
        <a:custGeom>
          <a:avLst/>
          <a:gdLst/>
          <a:ahLst/>
          <a:cxnLst/>
          <a:rect l="0" t="0" r="0" b="0"/>
          <a:pathLst>
            <a:path>
              <a:moveTo>
                <a:pt x="0" y="0"/>
              </a:moveTo>
              <a:lnTo>
                <a:pt x="0" y="505458"/>
              </a:lnTo>
              <a:lnTo>
                <a:pt x="3117055" y="505458"/>
              </a:lnTo>
              <a:lnTo>
                <a:pt x="3117055" y="7417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6A9B5B-EE75-5348-A35A-EFCDDFC88083}">
      <dsp:nvSpPr>
        <dsp:cNvPr id="0" name=""/>
        <dsp:cNvSpPr/>
      </dsp:nvSpPr>
      <dsp:spPr>
        <a:xfrm>
          <a:off x="7467123" y="2467013"/>
          <a:ext cx="91440" cy="741717"/>
        </a:xfrm>
        <a:custGeom>
          <a:avLst/>
          <a:gdLst/>
          <a:ahLst/>
          <a:cxnLst/>
          <a:rect l="0" t="0" r="0" b="0"/>
          <a:pathLst>
            <a:path>
              <a:moveTo>
                <a:pt x="45720" y="0"/>
              </a:moveTo>
              <a:lnTo>
                <a:pt x="45720" y="7417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6D9CBE-8351-FF4B-980D-08CF681BA09A}">
      <dsp:nvSpPr>
        <dsp:cNvPr id="0" name=""/>
        <dsp:cNvSpPr/>
      </dsp:nvSpPr>
      <dsp:spPr>
        <a:xfrm>
          <a:off x="4395787" y="2467013"/>
          <a:ext cx="3117055" cy="741717"/>
        </a:xfrm>
        <a:custGeom>
          <a:avLst/>
          <a:gdLst/>
          <a:ahLst/>
          <a:cxnLst/>
          <a:rect l="0" t="0" r="0" b="0"/>
          <a:pathLst>
            <a:path>
              <a:moveTo>
                <a:pt x="3117055" y="0"/>
              </a:moveTo>
              <a:lnTo>
                <a:pt x="3117055" y="505458"/>
              </a:lnTo>
              <a:lnTo>
                <a:pt x="0" y="505458"/>
              </a:lnTo>
              <a:lnTo>
                <a:pt x="0" y="74171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317E0-3B2D-664F-8382-DBABABF94BAA}">
      <dsp:nvSpPr>
        <dsp:cNvPr id="0" name=""/>
        <dsp:cNvSpPr/>
      </dsp:nvSpPr>
      <dsp:spPr>
        <a:xfrm>
          <a:off x="3571" y="847560"/>
          <a:ext cx="2550318" cy="1619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C746644-A568-6A48-872D-AF4D53C57C51}">
      <dsp:nvSpPr>
        <dsp:cNvPr id="0" name=""/>
        <dsp:cNvSpPr/>
      </dsp:nvSpPr>
      <dsp:spPr>
        <a:xfrm>
          <a:off x="286940" y="1116761"/>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Terza, non per importanza, nella generazione del valore</a:t>
          </a:r>
          <a:endParaRPr lang="en-US" sz="1800" kern="1200" dirty="0"/>
        </a:p>
      </dsp:txBody>
      <dsp:txXfrm>
        <a:off x="334372" y="1164193"/>
        <a:ext cx="2455454" cy="1524588"/>
      </dsp:txXfrm>
    </dsp:sp>
    <dsp:sp modelId="{FEBECF03-804F-9C46-9215-9742E2607CE0}">
      <dsp:nvSpPr>
        <dsp:cNvPr id="0" name=""/>
        <dsp:cNvSpPr/>
      </dsp:nvSpPr>
      <dsp:spPr>
        <a:xfrm>
          <a:off x="3120627" y="585581"/>
          <a:ext cx="2550318" cy="1619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295458-8433-094C-86D7-09E8A90CC20A}">
      <dsp:nvSpPr>
        <dsp:cNvPr id="0" name=""/>
        <dsp:cNvSpPr/>
      </dsp:nvSpPr>
      <dsp:spPr>
        <a:xfrm>
          <a:off x="3403996" y="854782"/>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Riguarda in generale i rapporti fra l’Università e il mondo extra-accademico (territorio, imprese, cittadinanza, scuola)</a:t>
          </a:r>
          <a:endParaRPr lang="en-US" sz="1800" kern="1200" dirty="0"/>
        </a:p>
      </dsp:txBody>
      <dsp:txXfrm>
        <a:off x="3451428" y="902214"/>
        <a:ext cx="2455454" cy="1524588"/>
      </dsp:txXfrm>
    </dsp:sp>
    <dsp:sp modelId="{B8B4BE42-FAFC-404B-AB7B-EBBD90AAB093}">
      <dsp:nvSpPr>
        <dsp:cNvPr id="0" name=""/>
        <dsp:cNvSpPr/>
      </dsp:nvSpPr>
      <dsp:spPr>
        <a:xfrm>
          <a:off x="6237683" y="847560"/>
          <a:ext cx="2550318" cy="161945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92F5821-BBD3-EC4D-946F-6428A4780EF2}">
      <dsp:nvSpPr>
        <dsp:cNvPr id="0" name=""/>
        <dsp:cNvSpPr/>
      </dsp:nvSpPr>
      <dsp:spPr>
        <a:xfrm>
          <a:off x="6521052" y="1116761"/>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Le attività di Terza Missione sono oggi più che mai cruciali</a:t>
          </a:r>
          <a:endParaRPr lang="en-US" sz="1800" kern="1200" dirty="0"/>
        </a:p>
      </dsp:txBody>
      <dsp:txXfrm>
        <a:off x="6568484" y="1164193"/>
        <a:ext cx="2455454" cy="1524588"/>
      </dsp:txXfrm>
    </dsp:sp>
    <dsp:sp modelId="{E35907FE-0B57-5C41-85F2-59C85185CD6E}">
      <dsp:nvSpPr>
        <dsp:cNvPr id="0" name=""/>
        <dsp:cNvSpPr/>
      </dsp:nvSpPr>
      <dsp:spPr>
        <a:xfrm>
          <a:off x="3120627" y="3208730"/>
          <a:ext cx="2550318" cy="16194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58B965-EF9C-964A-9239-B4A3ABBFD0F2}">
      <dsp:nvSpPr>
        <dsp:cNvPr id="0" name=""/>
        <dsp:cNvSpPr/>
      </dsp:nvSpPr>
      <dsp:spPr>
        <a:xfrm>
          <a:off x="3403996" y="3477930"/>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sono oggetto di valutazione da parte di </a:t>
          </a:r>
          <a:r>
            <a:rPr lang="it-IT" sz="1500" kern="1200" dirty="0" err="1"/>
            <a:t>Anvur</a:t>
          </a:r>
          <a:r>
            <a:rPr lang="it-IT" sz="1500" kern="1200" dirty="0"/>
            <a:t> dalla VQR 2015-2019</a:t>
          </a:r>
          <a:endParaRPr lang="en-US" sz="1500" kern="1200" dirty="0"/>
        </a:p>
      </dsp:txBody>
      <dsp:txXfrm>
        <a:off x="3451428" y="3525362"/>
        <a:ext cx="2455454" cy="1524588"/>
      </dsp:txXfrm>
    </dsp:sp>
    <dsp:sp modelId="{91B6EBA7-B819-A84E-B32E-1FA8377B931E}">
      <dsp:nvSpPr>
        <dsp:cNvPr id="0" name=""/>
        <dsp:cNvSpPr/>
      </dsp:nvSpPr>
      <dsp:spPr>
        <a:xfrm>
          <a:off x="6237683" y="3208730"/>
          <a:ext cx="2550318" cy="16194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518FEBF-FB8C-2340-AC9D-575CFFA8D738}">
      <dsp:nvSpPr>
        <dsp:cNvPr id="0" name=""/>
        <dsp:cNvSpPr/>
      </dsp:nvSpPr>
      <dsp:spPr>
        <a:xfrm>
          <a:off x="6521052" y="3477930"/>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questa valutazione ci qualificherà rispetto all’impatto che abbiamo saputo esercitare sul mondo che ci circonda, alle reti che siamo stati in grado di creare</a:t>
          </a:r>
          <a:endParaRPr lang="en-US" sz="1500" kern="1200" dirty="0"/>
        </a:p>
      </dsp:txBody>
      <dsp:txXfrm>
        <a:off x="6568484" y="3525362"/>
        <a:ext cx="2455454" cy="1524588"/>
      </dsp:txXfrm>
    </dsp:sp>
    <dsp:sp modelId="{BE62EF9D-ED67-5647-92AC-7936F9855771}">
      <dsp:nvSpPr>
        <dsp:cNvPr id="0" name=""/>
        <dsp:cNvSpPr/>
      </dsp:nvSpPr>
      <dsp:spPr>
        <a:xfrm>
          <a:off x="9354739" y="3208730"/>
          <a:ext cx="2550318" cy="161945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AE1B81-D338-C440-AFC5-05964500FCD9}">
      <dsp:nvSpPr>
        <dsp:cNvPr id="0" name=""/>
        <dsp:cNvSpPr/>
      </dsp:nvSpPr>
      <dsp:spPr>
        <a:xfrm>
          <a:off x="9638108" y="3477930"/>
          <a:ext cx="2550318" cy="161945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sono in grado di potenziare la reputazione del dipartimento tramite il suo ruolo rispetto alla città e al territorio, contribuendo al benessere generale e alla crescita della cultura scientifica </a:t>
          </a:r>
          <a:endParaRPr lang="en-US" sz="1500" kern="1200" dirty="0"/>
        </a:p>
      </dsp:txBody>
      <dsp:txXfrm>
        <a:off x="9685540" y="3525362"/>
        <a:ext cx="2455454" cy="1524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D017C-AEC1-554D-92BD-9767BE8AF499}">
      <dsp:nvSpPr>
        <dsp:cNvPr id="0" name=""/>
        <dsp:cNvSpPr/>
      </dsp:nvSpPr>
      <dsp:spPr>
        <a:xfrm>
          <a:off x="0" y="653411"/>
          <a:ext cx="6943173" cy="1108799"/>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5383D05-B5DB-C740-AC72-C154FB18AE73}">
      <dsp:nvSpPr>
        <dsp:cNvPr id="0" name=""/>
        <dsp:cNvSpPr/>
      </dsp:nvSpPr>
      <dsp:spPr>
        <a:xfrm>
          <a:off x="347158" y="3971"/>
          <a:ext cx="4860221" cy="1298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3705" tIns="0" rIns="183705" bIns="0" numCol="1" spcCol="1270" anchor="ctr" anchorCtr="0">
          <a:noAutofit/>
        </a:bodyPr>
        <a:lstStyle/>
        <a:p>
          <a:pPr marL="0" lvl="0" indent="0" algn="l" defTabSz="1066800">
            <a:lnSpc>
              <a:spcPct val="90000"/>
            </a:lnSpc>
            <a:spcBef>
              <a:spcPct val="0"/>
            </a:spcBef>
            <a:spcAft>
              <a:spcPct val="35000"/>
            </a:spcAft>
            <a:buNone/>
          </a:pPr>
          <a:r>
            <a:rPr lang="it-IT" sz="2400" b="1" kern="1200" dirty="0"/>
            <a:t>A) TRASFERIMENTO TECNOLOGICO E DI CONOSCENZE</a:t>
          </a:r>
          <a:endParaRPr lang="en-US" sz="2400" b="1" kern="1200" dirty="0"/>
        </a:p>
      </dsp:txBody>
      <dsp:txXfrm>
        <a:off x="410564" y="67377"/>
        <a:ext cx="4733409" cy="1172068"/>
      </dsp:txXfrm>
    </dsp:sp>
    <dsp:sp modelId="{8CF03790-84D0-3F4E-8C9F-0AF6DDFF80E0}">
      <dsp:nvSpPr>
        <dsp:cNvPr id="0" name=""/>
        <dsp:cNvSpPr/>
      </dsp:nvSpPr>
      <dsp:spPr>
        <a:xfrm>
          <a:off x="0" y="2649251"/>
          <a:ext cx="6943173" cy="1108799"/>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2">
          <a:scrgbClr r="0" g="0" b="0"/>
        </a:effectRef>
        <a:fontRef idx="minor"/>
      </dsp:style>
    </dsp:sp>
    <dsp:sp modelId="{A0D29835-E217-104C-9960-DA6A5FBB6AD0}">
      <dsp:nvSpPr>
        <dsp:cNvPr id="0" name=""/>
        <dsp:cNvSpPr/>
      </dsp:nvSpPr>
      <dsp:spPr>
        <a:xfrm>
          <a:off x="347158" y="1999811"/>
          <a:ext cx="4860221" cy="12988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3705" tIns="0" rIns="183705" bIns="0" numCol="1" spcCol="1270" anchor="ctr" anchorCtr="0">
          <a:noAutofit/>
        </a:bodyPr>
        <a:lstStyle/>
        <a:p>
          <a:pPr marL="0" lvl="0" indent="0" algn="l" defTabSz="1066800">
            <a:lnSpc>
              <a:spcPct val="90000"/>
            </a:lnSpc>
            <a:spcBef>
              <a:spcPct val="0"/>
            </a:spcBef>
            <a:spcAft>
              <a:spcPct val="35000"/>
            </a:spcAft>
            <a:buNone/>
          </a:pPr>
          <a:r>
            <a:rPr lang="it-IT" sz="2400" b="1" kern="1200" dirty="0"/>
            <a:t>B) FORMAZIONE CONTINUA</a:t>
          </a:r>
          <a:endParaRPr lang="en-US" sz="2400" b="1" kern="1200" dirty="0"/>
        </a:p>
      </dsp:txBody>
      <dsp:txXfrm>
        <a:off x="410564" y="2063217"/>
        <a:ext cx="4733409" cy="1172068"/>
      </dsp:txXfrm>
    </dsp:sp>
    <dsp:sp modelId="{947C37C3-A94C-964C-87DC-16BD7D138E19}">
      <dsp:nvSpPr>
        <dsp:cNvPr id="0" name=""/>
        <dsp:cNvSpPr/>
      </dsp:nvSpPr>
      <dsp:spPr>
        <a:xfrm>
          <a:off x="0" y="4645091"/>
          <a:ext cx="6943173" cy="1108799"/>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sp>
    <dsp:sp modelId="{1D679068-6A29-BA43-978A-7770D7F2DF33}">
      <dsp:nvSpPr>
        <dsp:cNvPr id="0" name=""/>
        <dsp:cNvSpPr/>
      </dsp:nvSpPr>
      <dsp:spPr>
        <a:xfrm>
          <a:off x="347158" y="3995651"/>
          <a:ext cx="4860221" cy="12988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3705" tIns="0" rIns="183705" bIns="0" numCol="1" spcCol="1270" anchor="ctr" anchorCtr="0">
          <a:noAutofit/>
        </a:bodyPr>
        <a:lstStyle/>
        <a:p>
          <a:pPr marL="0" lvl="0" indent="0" algn="l" defTabSz="1066800">
            <a:lnSpc>
              <a:spcPct val="90000"/>
            </a:lnSpc>
            <a:spcBef>
              <a:spcPct val="0"/>
            </a:spcBef>
            <a:spcAft>
              <a:spcPct val="35000"/>
            </a:spcAft>
            <a:buNone/>
          </a:pPr>
          <a:r>
            <a:rPr lang="it-IT" sz="2400" b="1" kern="1200" dirty="0"/>
            <a:t>C) PUBLIC ENGAGEMENT</a:t>
          </a:r>
          <a:endParaRPr lang="en-US" sz="2400" b="1" kern="1200" dirty="0"/>
        </a:p>
      </dsp:txBody>
      <dsp:txXfrm>
        <a:off x="410564" y="4059057"/>
        <a:ext cx="4733409" cy="117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3033E-5DB3-1849-97CA-412E8D35D00B}">
      <dsp:nvSpPr>
        <dsp:cNvPr id="0" name=""/>
        <dsp:cNvSpPr/>
      </dsp:nvSpPr>
      <dsp:spPr>
        <a:xfrm>
          <a:off x="1283" y="2025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7DDA1-FDC9-ED45-917A-33402C52FD3E}">
      <dsp:nvSpPr>
        <dsp:cNvPr id="0" name=""/>
        <dsp:cNvSpPr/>
      </dsp:nvSpPr>
      <dsp:spPr>
        <a:xfrm>
          <a:off x="501904" y="67815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effectLst/>
              <a:latin typeface="Garamond" panose="02020404030301010803" pitchFamily="18" charset="0"/>
            </a:rPr>
            <a:t>Attività </a:t>
          </a:r>
          <a:r>
            <a:rPr lang="it-IT" sz="2000" b="1" kern="1200" dirty="0">
              <a:effectLst/>
              <a:latin typeface="Garamond" panose="02020404030301010803" pitchFamily="18" charset="0"/>
            </a:rPr>
            <a:t>senza scopo di lucro</a:t>
          </a:r>
          <a:r>
            <a:rPr lang="it-IT" sz="2000" kern="1200" dirty="0">
              <a:effectLst/>
              <a:latin typeface="Garamond" panose="02020404030301010803" pitchFamily="18" charset="0"/>
            </a:rPr>
            <a:t> (non hanno natura monetaria) con valore educativo, culturale e di sviluppo della società rivolte a un pubblico non accademico</a:t>
          </a:r>
          <a:endParaRPr lang="en-US" sz="2000" kern="1200" dirty="0"/>
        </a:p>
      </dsp:txBody>
      <dsp:txXfrm>
        <a:off x="585701" y="761950"/>
        <a:ext cx="4337991" cy="2693452"/>
      </dsp:txXfrm>
    </dsp:sp>
    <dsp:sp modelId="{64FC8231-4195-FD43-A76B-4551518B8B78}">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D30E4-6BF0-F14D-807D-BD1BC1E230DE}">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effectLst/>
              <a:latin typeface="Garamond" panose="02020404030301010803" pitchFamily="18" charset="0"/>
            </a:rPr>
            <a:t>il PE è </a:t>
          </a:r>
          <a:r>
            <a:rPr lang="it-IT" sz="2000" kern="1200">
              <a:effectLst/>
              <a:latin typeface="Garamond" panose="02020404030301010803" pitchFamily="18" charset="0"/>
            </a:rPr>
            <a:t>rivolto anche </a:t>
          </a:r>
          <a:r>
            <a:rPr lang="it-IT" sz="2000" kern="1200" dirty="0">
              <a:effectLst/>
              <a:latin typeface="Garamond" panose="02020404030301010803" pitchFamily="18" charset="0"/>
            </a:rPr>
            <a:t>alla disseminazione dei risultati della ricerca e delle conoscenze a un pubblico target rilevante per imprese e istituzioni del territorio</a:t>
          </a:r>
          <a:endParaRPr lang="en-US" sz="2000" kern="1200" dirty="0"/>
        </a:p>
      </dsp:txBody>
      <dsp:txXfrm>
        <a:off x="6092527" y="1066737"/>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3033E-5DB3-1849-97CA-412E8D35D00B}">
      <dsp:nvSpPr>
        <dsp:cNvPr id="0" name=""/>
        <dsp:cNvSpPr/>
      </dsp:nvSpPr>
      <dsp:spPr>
        <a:xfrm>
          <a:off x="1283" y="2025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7DDA1-FDC9-ED45-917A-33402C52FD3E}">
      <dsp:nvSpPr>
        <dsp:cNvPr id="0" name=""/>
        <dsp:cNvSpPr/>
      </dsp:nvSpPr>
      <dsp:spPr>
        <a:xfrm>
          <a:off x="501904" y="67815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latin typeface="Garamond" panose="02020404030301010803" pitchFamily="18" charset="0"/>
            </a:rPr>
            <a:t>È esclusa l’attività convegnistica specialistica, rivolta ad altri docenti o esperti del proprio settore</a:t>
          </a:r>
          <a:endParaRPr lang="en-US" sz="2000" kern="1200" dirty="0"/>
        </a:p>
      </dsp:txBody>
      <dsp:txXfrm>
        <a:off x="585701" y="761950"/>
        <a:ext cx="4337991" cy="2693452"/>
      </dsp:txXfrm>
    </dsp:sp>
    <dsp:sp modelId="{D3B6E5E2-B54C-D444-AA9C-77E1F6A6CC92}">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C7457-87F5-F546-9BA1-CEEDA3361E27}">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prstClr val="black">
                  <a:hueOff val="0"/>
                  <a:satOff val="0"/>
                  <a:lumOff val="0"/>
                  <a:alphaOff val="0"/>
                </a:prstClr>
              </a:solidFill>
              <a:latin typeface="Garamond" panose="02020404030301010803" pitchFamily="18" charset="0"/>
              <a:ea typeface="+mn-ea"/>
              <a:cs typeface="+mn-cs"/>
            </a:rPr>
            <a:t>Per l’attività di convegni e conferenze rivolte al pubblico si consiglia di utilizzare la voce “Organizzazione di iniziative di valorizzazione, consultazione e condivisione della ricerca”.</a:t>
          </a:r>
          <a:endParaRPr lang="en-US" sz="2000" kern="1200" dirty="0">
            <a:solidFill>
              <a:prstClr val="black">
                <a:hueOff val="0"/>
                <a:satOff val="0"/>
                <a:lumOff val="0"/>
                <a:alphaOff val="0"/>
              </a:prstClr>
            </a:solidFill>
            <a:latin typeface="Garamond" panose="02020404030301010803" pitchFamily="18" charset="0"/>
            <a:ea typeface="+mn-ea"/>
            <a:cs typeface="+mn-cs"/>
          </a:endParaRPr>
        </a:p>
      </dsp:txBody>
      <dsp:txXfrm>
        <a:off x="6092527" y="1066737"/>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91654-FEFD-7248-A18A-78F4FB9DF2B6}">
      <dsp:nvSpPr>
        <dsp:cNvPr id="0" name=""/>
        <dsp:cNvSpPr/>
      </dsp:nvSpPr>
      <dsp:spPr>
        <a:xfrm>
          <a:off x="1283"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41910-E082-754E-97BB-D965FF2D80A0}">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a:effectLst/>
              <a:latin typeface="Garamond" panose="02020404030301010803" pitchFamily="18" charset="0"/>
            </a:rPr>
            <a:t>INDICATORE: «</a:t>
          </a:r>
          <a:r>
            <a:rPr lang="it-IT" sz="3500" kern="1200"/>
            <a:t>Numero di attività di PE rispetto ai docenti di ruolo del Dipartimento» </a:t>
          </a:r>
          <a:endParaRPr lang="en-US" sz="3500" kern="1200"/>
        </a:p>
      </dsp:txBody>
      <dsp:txXfrm>
        <a:off x="585701" y="1066737"/>
        <a:ext cx="4337991" cy="2693452"/>
      </dsp:txXfrm>
    </dsp:sp>
    <dsp:sp modelId="{8FA89459-8295-B644-AA69-C2E3ADDF2766}">
      <dsp:nvSpPr>
        <dsp:cNvPr id="0" name=""/>
        <dsp:cNvSpPr/>
      </dsp:nvSpPr>
      <dsp:spPr>
        <a:xfrm>
          <a:off x="5508110"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E64E1-5039-D243-A8B5-1D3A03931C8E}">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it-IT" sz="3500" kern="1200">
              <a:effectLst/>
              <a:latin typeface="Garamond" panose="02020404030301010803" pitchFamily="18" charset="0"/>
            </a:rPr>
            <a:t>TARGET: </a:t>
          </a:r>
          <a:r>
            <a:rPr lang="it-IT" sz="3500" kern="1200"/>
            <a:t>0,5 </a:t>
          </a:r>
        </a:p>
        <a:p>
          <a:pPr marL="0" lvl="0" indent="0" algn="ctr" defTabSz="1555750">
            <a:lnSpc>
              <a:spcPct val="90000"/>
            </a:lnSpc>
            <a:spcBef>
              <a:spcPct val="0"/>
            </a:spcBef>
            <a:spcAft>
              <a:spcPct val="35000"/>
            </a:spcAft>
            <a:buNone/>
          </a:pPr>
          <a:r>
            <a:rPr lang="it-IT" sz="3500" kern="1200"/>
            <a:t>(valore medio triennio 2023-25) </a:t>
          </a:r>
          <a:endParaRPr lang="en-US" sz="3500" kern="1200"/>
        </a:p>
      </dsp:txBody>
      <dsp:txXfrm>
        <a:off x="6092527" y="1066737"/>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4CDD-D14B-0644-B98F-C5FD5025A6EE}">
      <dsp:nvSpPr>
        <dsp:cNvPr id="0" name=""/>
        <dsp:cNvSpPr/>
      </dsp:nvSpPr>
      <dsp:spPr>
        <a:xfrm>
          <a:off x="0" y="503"/>
          <a:ext cx="6263640" cy="5503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it-IT" sz="2100" i="1" kern="1200" dirty="0"/>
            <a:t>Impegno verso l’opinione pubblica</a:t>
          </a:r>
          <a:br>
            <a:rPr lang="it-IT" sz="2100" kern="1200" dirty="0"/>
          </a:br>
          <a:r>
            <a:rPr lang="it-IT" sz="2100" kern="1200" dirty="0"/>
            <a:t>“I ricercatori dovrebbero assicurare che le loro attività di ricerca siano rese note alla società in senso lato, in modo tale che possano essere comprese dai non specialisti, migliorando in questo modo la comprensione delle questioni scientifiche da parte dei cittadini. Il coinvolgimento diretto dell’opinione pubblica consentirà ai ricercatori di comprendere meglio l’interesse del pubblico nei confronti della scienza e della tecnologia e anche le sue preoccupazioni”</a:t>
          </a:r>
        </a:p>
        <a:p>
          <a:pPr marL="0" lvl="0" indent="0" algn="l" defTabSz="933450">
            <a:lnSpc>
              <a:spcPct val="90000"/>
            </a:lnSpc>
            <a:spcBef>
              <a:spcPct val="0"/>
            </a:spcBef>
            <a:spcAft>
              <a:spcPct val="35000"/>
            </a:spcAft>
            <a:buNone/>
          </a:pPr>
          <a:br>
            <a:rPr lang="it-IT" sz="2100" kern="1200" dirty="0"/>
          </a:br>
          <a:r>
            <a:rPr lang="it-IT" sz="2100" kern="1200" dirty="0"/>
            <a:t>(RACCOMANDAZIONE DELLA COMMISSIONE EUROPEA – 11 marzo 2005 – riguardante la Carta europea dei ricercatori e un codice di condotta per l’assunzione dei ricercatori)</a:t>
          </a:r>
          <a:endParaRPr lang="en-US" sz="2100" kern="1200" dirty="0"/>
        </a:p>
      </dsp:txBody>
      <dsp:txXfrm>
        <a:off x="268668" y="269171"/>
        <a:ext cx="5726304" cy="49663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96FAD-36F9-4841-9FA4-4404C8F0148C}">
      <dsp:nvSpPr>
        <dsp:cNvPr id="0" name=""/>
        <dsp:cNvSpPr/>
      </dsp:nvSpPr>
      <dsp:spPr>
        <a:xfrm>
          <a:off x="0" y="1594"/>
          <a:ext cx="6263640" cy="13659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Far </a:t>
          </a:r>
          <a:r>
            <a:rPr lang="en-US" sz="2000" kern="1200" dirty="0" err="1"/>
            <a:t>emergere</a:t>
          </a:r>
          <a:r>
            <a:rPr lang="en-US" sz="2000" kern="1200" dirty="0"/>
            <a:t> </a:t>
          </a:r>
          <a:r>
            <a:rPr lang="en-US" sz="2000" kern="1200" dirty="0" err="1"/>
            <a:t>l’impatto</a:t>
          </a:r>
          <a:r>
            <a:rPr lang="en-US" sz="2000" kern="1200" dirty="0"/>
            <a:t> del </a:t>
          </a:r>
          <a:r>
            <a:rPr lang="en-US" sz="2000" kern="1200" dirty="0" err="1"/>
            <a:t>Dipartimento</a:t>
          </a:r>
          <a:r>
            <a:rPr lang="en-US" sz="2000" kern="1200" dirty="0"/>
            <a:t> di Management a </a:t>
          </a:r>
          <a:r>
            <a:rPr lang="en-US" sz="2000" kern="1200" dirty="0" err="1"/>
            <a:t>livello</a:t>
          </a:r>
          <a:r>
            <a:rPr lang="en-US" sz="2000" kern="1200" dirty="0"/>
            <a:t> di Ateneo</a:t>
          </a:r>
        </a:p>
      </dsp:txBody>
      <dsp:txXfrm>
        <a:off x="66680" y="68274"/>
        <a:ext cx="6130280" cy="1232596"/>
      </dsp:txXfrm>
    </dsp:sp>
    <dsp:sp modelId="{E2BE4CDD-D14B-0644-B98F-C5FD5025A6EE}">
      <dsp:nvSpPr>
        <dsp:cNvPr id="0" name=""/>
        <dsp:cNvSpPr/>
      </dsp:nvSpPr>
      <dsp:spPr>
        <a:xfrm>
          <a:off x="0" y="1380108"/>
          <a:ext cx="6263640" cy="136595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kern="1200" dirty="0"/>
            <a:t>Privilegiare attività di PE perfezionabili attraverso la stipula di accordi o contratti</a:t>
          </a:r>
          <a:endParaRPr lang="en-US" sz="2000" kern="1200" dirty="0"/>
        </a:p>
      </dsp:txBody>
      <dsp:txXfrm>
        <a:off x="66680" y="1446788"/>
        <a:ext cx="6130280" cy="1232596"/>
      </dsp:txXfrm>
    </dsp:sp>
    <dsp:sp modelId="{9AFD581D-A173-5F45-A306-342BEFE57ECA}">
      <dsp:nvSpPr>
        <dsp:cNvPr id="0" name=""/>
        <dsp:cNvSpPr/>
      </dsp:nvSpPr>
      <dsp:spPr>
        <a:xfrm>
          <a:off x="0" y="2758622"/>
          <a:ext cx="6263640" cy="136595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«Fare bene e fare sapere»: la comunicazione di tali attività tramite il sito internet e il profilo LinkedIn del Dipartimento è cruciale per raggiungere un pubblico vasto di manager, professionisti e in generale di stakeholder e determinare l’identità forte </a:t>
          </a:r>
          <a:r>
            <a:rPr lang="it-IT" sz="1800" kern="1200"/>
            <a:t>del Dipartimento</a:t>
          </a:r>
          <a:endParaRPr lang="en-US" sz="1800" kern="1200" dirty="0"/>
        </a:p>
      </dsp:txBody>
      <dsp:txXfrm>
        <a:off x="66680" y="2825302"/>
        <a:ext cx="6130280" cy="1232596"/>
      </dsp:txXfrm>
    </dsp:sp>
    <dsp:sp modelId="{1D18D4AF-C95D-9D4E-B64B-56A9F3C7D983}">
      <dsp:nvSpPr>
        <dsp:cNvPr id="0" name=""/>
        <dsp:cNvSpPr/>
      </dsp:nvSpPr>
      <dsp:spPr>
        <a:xfrm>
          <a:off x="0" y="4137137"/>
          <a:ext cx="6263640" cy="136595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err="1"/>
            <a:t>Conoscere</a:t>
          </a:r>
          <a:r>
            <a:rPr lang="en-US" sz="2000" kern="1200" dirty="0"/>
            <a:t> </a:t>
          </a:r>
          <a:r>
            <a:rPr lang="en-US" sz="2000" kern="1200" dirty="0" err="1"/>
            <a:t>l'insieme</a:t>
          </a:r>
          <a:r>
            <a:rPr lang="en-US" sz="2000" kern="1200" dirty="0"/>
            <a:t> </a:t>
          </a:r>
          <a:r>
            <a:rPr lang="en-US" sz="2000" kern="1200" dirty="0" err="1"/>
            <a:t>degli</a:t>
          </a:r>
          <a:r>
            <a:rPr lang="en-US" sz="2000" kern="1200" dirty="0"/>
            <a:t> </a:t>
          </a:r>
          <a:r>
            <a:rPr lang="en-US" sz="2000" kern="1200" dirty="0" err="1"/>
            <a:t>interlocutori</a:t>
          </a:r>
          <a:r>
            <a:rPr lang="en-US" sz="2000" kern="1200" dirty="0"/>
            <a:t> </a:t>
          </a:r>
          <a:r>
            <a:rPr lang="en-US" sz="2000" kern="1200" dirty="0" err="1"/>
            <a:t>istituzionali</a:t>
          </a:r>
          <a:r>
            <a:rPr lang="en-US" sz="2000" kern="1200" dirty="0"/>
            <a:t>, </a:t>
          </a:r>
          <a:r>
            <a:rPr lang="en-US" sz="2000" kern="1200" dirty="0" err="1"/>
            <a:t>sociali</a:t>
          </a:r>
          <a:r>
            <a:rPr lang="en-US" sz="2000" kern="1200" dirty="0"/>
            <a:t>, </a:t>
          </a:r>
          <a:r>
            <a:rPr lang="en-US" sz="2000" kern="1200" dirty="0" err="1"/>
            <a:t>aziendali</a:t>
          </a:r>
          <a:r>
            <a:rPr lang="en-US" sz="2000" kern="1200" dirty="0"/>
            <a:t> </a:t>
          </a:r>
          <a:r>
            <a:rPr lang="en-US" sz="2000" kern="1200" dirty="0" err="1"/>
            <a:t>dell'Università</a:t>
          </a:r>
          <a:r>
            <a:rPr lang="en-US" sz="2000" kern="1200" dirty="0"/>
            <a:t> di Verona</a:t>
          </a:r>
        </a:p>
      </dsp:txBody>
      <dsp:txXfrm>
        <a:off x="66680" y="4203817"/>
        <a:ext cx="6130280" cy="12325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A76A7-B652-9B43-BD14-0E3EA7C80915}">
      <dsp:nvSpPr>
        <dsp:cNvPr id="0" name=""/>
        <dsp:cNvSpPr/>
      </dsp:nvSpPr>
      <dsp:spPr>
        <a:xfrm>
          <a:off x="0" y="512398"/>
          <a:ext cx="7559504" cy="9945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a:t>Attualmente è stato sviluppato solo per quanto riguarda le categorie di “public engagement”</a:t>
          </a:r>
          <a:endParaRPr lang="en-US" sz="2500" kern="1200"/>
        </a:p>
      </dsp:txBody>
      <dsp:txXfrm>
        <a:off x="48547" y="560945"/>
        <a:ext cx="7462410" cy="897406"/>
      </dsp:txXfrm>
    </dsp:sp>
    <dsp:sp modelId="{5D0CDA66-21A1-A14E-844C-20814FE77F96}">
      <dsp:nvSpPr>
        <dsp:cNvPr id="0" name=""/>
        <dsp:cNvSpPr/>
      </dsp:nvSpPr>
      <dsp:spPr>
        <a:xfrm>
          <a:off x="0" y="1578898"/>
          <a:ext cx="7559504" cy="9945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dirty="0"/>
            <a:t>Allo stato attuale è in via di sperimentazione la formazione continua</a:t>
          </a:r>
          <a:endParaRPr lang="en-US" sz="2500" kern="1200" dirty="0"/>
        </a:p>
      </dsp:txBody>
      <dsp:txXfrm>
        <a:off x="48547" y="1627445"/>
        <a:ext cx="7462410" cy="897406"/>
      </dsp:txXfrm>
    </dsp:sp>
    <dsp:sp modelId="{7E85E905-6988-874B-88DC-CC352C35D978}">
      <dsp:nvSpPr>
        <dsp:cNvPr id="0" name=""/>
        <dsp:cNvSpPr/>
      </dsp:nvSpPr>
      <dsp:spPr>
        <a:xfrm>
          <a:off x="0" y="2645398"/>
          <a:ext cx="7559504" cy="9945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dirty="0"/>
            <a:t>Consente la rilevazione delle attività in programmazione e a consuntivo con informazioni sul loro impatto</a:t>
          </a:r>
          <a:endParaRPr lang="en-US" sz="2500" kern="1200" dirty="0"/>
        </a:p>
      </dsp:txBody>
      <dsp:txXfrm>
        <a:off x="48547" y="2693945"/>
        <a:ext cx="7462410" cy="897406"/>
      </dsp:txXfrm>
    </dsp:sp>
    <dsp:sp modelId="{ED92C53D-DBF7-FC49-9323-F8B5594C2784}">
      <dsp:nvSpPr>
        <dsp:cNvPr id="0" name=""/>
        <dsp:cNvSpPr/>
      </dsp:nvSpPr>
      <dsp:spPr>
        <a:xfrm>
          <a:off x="0" y="3711898"/>
          <a:ext cx="7559504" cy="9945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dirty="0"/>
            <a:t>È il primo passo per una mappatura completa delle attività di Terza missione</a:t>
          </a:r>
          <a:endParaRPr lang="en-US" sz="2500" kern="1200" dirty="0"/>
        </a:p>
      </dsp:txBody>
      <dsp:txXfrm>
        <a:off x="48547" y="3760445"/>
        <a:ext cx="7462410" cy="897406"/>
      </dsp:txXfrm>
    </dsp:sp>
    <dsp:sp modelId="{CDF08FDC-00CA-7B43-82D4-EC660087C6AA}">
      <dsp:nvSpPr>
        <dsp:cNvPr id="0" name=""/>
        <dsp:cNvSpPr/>
      </dsp:nvSpPr>
      <dsp:spPr>
        <a:xfrm>
          <a:off x="0" y="4778398"/>
          <a:ext cx="7559504" cy="9945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it-IT" sz="2500" kern="1200" dirty="0"/>
            <a:t>Conduce alla formazione di un archivio da cui poter attingere casi di studio utili ai fini VQR</a:t>
          </a:r>
          <a:endParaRPr lang="en-US" sz="2500" kern="1200" dirty="0"/>
        </a:p>
      </dsp:txBody>
      <dsp:txXfrm>
        <a:off x="48547" y="4826945"/>
        <a:ext cx="7462410" cy="897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7DCBE-4EB2-41BF-BB02-68B9DC173FD2}">
      <dsp:nvSpPr>
        <dsp:cNvPr id="0" name=""/>
        <dsp:cNvSpPr/>
      </dsp:nvSpPr>
      <dsp:spPr>
        <a:xfrm>
          <a:off x="0" y="5534"/>
          <a:ext cx="7665720" cy="1144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529185-E5D5-49D6-AA7F-15523D0CCE6C}">
      <dsp:nvSpPr>
        <dsp:cNvPr id="0" name=""/>
        <dsp:cNvSpPr/>
      </dsp:nvSpPr>
      <dsp:spPr>
        <a:xfrm>
          <a:off x="346329" y="263134"/>
          <a:ext cx="630305" cy="629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CB4235-BF99-403C-A670-D77D216F6152}">
      <dsp:nvSpPr>
        <dsp:cNvPr id="0" name=""/>
        <dsp:cNvSpPr/>
      </dsp:nvSpPr>
      <dsp:spPr>
        <a:xfrm>
          <a:off x="1322964" y="5534"/>
          <a:ext cx="6263290" cy="128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4" tIns="136314" rIns="136314" bIns="136314" numCol="1" spcCol="1270" anchor="ctr" anchorCtr="0">
          <a:noAutofit/>
        </a:bodyPr>
        <a:lstStyle/>
        <a:p>
          <a:pPr marL="0" lvl="0" indent="0" algn="l" defTabSz="1066800">
            <a:lnSpc>
              <a:spcPct val="100000"/>
            </a:lnSpc>
            <a:spcBef>
              <a:spcPct val="0"/>
            </a:spcBef>
            <a:spcAft>
              <a:spcPct val="35000"/>
            </a:spcAft>
            <a:buNone/>
          </a:pPr>
          <a:r>
            <a:rPr lang="it-IT" sz="2400" kern="1200" dirty="0"/>
            <a:t>Offrire il proprio contributo al conseguimento degli obiettivi POD per ogni dimensione di Terza missione</a:t>
          </a:r>
          <a:endParaRPr lang="en-US" sz="2400" kern="1200" dirty="0"/>
        </a:p>
      </dsp:txBody>
      <dsp:txXfrm>
        <a:off x="1322964" y="5534"/>
        <a:ext cx="6263290" cy="1288001"/>
      </dsp:txXfrm>
    </dsp:sp>
    <dsp:sp modelId="{05B47501-8405-402C-9B1A-4D3687663AAD}">
      <dsp:nvSpPr>
        <dsp:cNvPr id="0" name=""/>
        <dsp:cNvSpPr/>
      </dsp:nvSpPr>
      <dsp:spPr>
        <a:xfrm>
          <a:off x="0" y="1615536"/>
          <a:ext cx="7665720" cy="1144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4D13F-4930-4D8A-95B9-38AB51F47168}">
      <dsp:nvSpPr>
        <dsp:cNvPr id="0" name=""/>
        <dsp:cNvSpPr/>
      </dsp:nvSpPr>
      <dsp:spPr>
        <a:xfrm>
          <a:off x="346329" y="1873136"/>
          <a:ext cx="630305" cy="629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F27089-922C-4AE0-B6CB-3591A75C9677}">
      <dsp:nvSpPr>
        <dsp:cNvPr id="0" name=""/>
        <dsp:cNvSpPr/>
      </dsp:nvSpPr>
      <dsp:spPr>
        <a:xfrm>
          <a:off x="1322964" y="1615536"/>
          <a:ext cx="6263290" cy="128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4" tIns="136314" rIns="136314" bIns="136314" numCol="1" spcCol="1270" anchor="ctr" anchorCtr="0">
          <a:noAutofit/>
        </a:bodyPr>
        <a:lstStyle/>
        <a:p>
          <a:pPr marL="0" lvl="0" indent="0" algn="l" defTabSz="1066800">
            <a:lnSpc>
              <a:spcPct val="100000"/>
            </a:lnSpc>
            <a:spcBef>
              <a:spcPct val="0"/>
            </a:spcBef>
            <a:spcAft>
              <a:spcPct val="35000"/>
            </a:spcAft>
            <a:buNone/>
          </a:pPr>
          <a:r>
            <a:rPr lang="it-IT" sz="2400" kern="1200"/>
            <a:t>Cercare di formalizzare ogni iniziativa con accordi quadro, convenzioni o delibere di dipartimento</a:t>
          </a:r>
          <a:endParaRPr lang="en-US" sz="2400" kern="1200"/>
        </a:p>
      </dsp:txBody>
      <dsp:txXfrm>
        <a:off x="1322964" y="1615536"/>
        <a:ext cx="6263290" cy="1288001"/>
      </dsp:txXfrm>
    </dsp:sp>
    <dsp:sp modelId="{D6D4BD83-AE06-4248-9ABC-8B067CF9A97F}">
      <dsp:nvSpPr>
        <dsp:cNvPr id="0" name=""/>
        <dsp:cNvSpPr/>
      </dsp:nvSpPr>
      <dsp:spPr>
        <a:xfrm>
          <a:off x="0" y="3225538"/>
          <a:ext cx="7665720" cy="1144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23F9C-8118-4E25-B711-707A19424B46}">
      <dsp:nvSpPr>
        <dsp:cNvPr id="0" name=""/>
        <dsp:cNvSpPr/>
      </dsp:nvSpPr>
      <dsp:spPr>
        <a:xfrm>
          <a:off x="346329" y="3483139"/>
          <a:ext cx="630305" cy="629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BFB5B4-008F-42F3-A1D1-AA39F2F44891}">
      <dsp:nvSpPr>
        <dsp:cNvPr id="0" name=""/>
        <dsp:cNvSpPr/>
      </dsp:nvSpPr>
      <dsp:spPr>
        <a:xfrm>
          <a:off x="1322964" y="3225538"/>
          <a:ext cx="6263290" cy="128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4" tIns="136314" rIns="136314" bIns="136314" numCol="1" spcCol="1270" anchor="ctr" anchorCtr="0">
          <a:noAutofit/>
        </a:bodyPr>
        <a:lstStyle/>
        <a:p>
          <a:pPr marL="0" lvl="0" indent="0" algn="l" defTabSz="1066800">
            <a:lnSpc>
              <a:spcPct val="100000"/>
            </a:lnSpc>
            <a:spcBef>
              <a:spcPct val="0"/>
            </a:spcBef>
            <a:spcAft>
              <a:spcPct val="35000"/>
            </a:spcAft>
            <a:buNone/>
          </a:pPr>
          <a:r>
            <a:rPr lang="it-IT" sz="2400" kern="1200" dirty="0"/>
            <a:t>Popolare </a:t>
          </a:r>
          <a:r>
            <a:rPr lang="it-IT" sz="2400" kern="1200" dirty="0" err="1"/>
            <a:t>IrisPE</a:t>
          </a:r>
          <a:r>
            <a:rPr lang="it-IT" sz="2400" kern="1200" dirty="0"/>
            <a:t>, anche inserendo lo storico (almeno 2022)</a:t>
          </a:r>
          <a:endParaRPr lang="en-US" sz="2400" kern="1200" dirty="0"/>
        </a:p>
      </dsp:txBody>
      <dsp:txXfrm>
        <a:off x="1322964" y="3225538"/>
        <a:ext cx="6263290" cy="1288001"/>
      </dsp:txXfrm>
    </dsp:sp>
    <dsp:sp modelId="{FC0903A8-9B5F-49DF-9431-A1EFC840BA2F}">
      <dsp:nvSpPr>
        <dsp:cNvPr id="0" name=""/>
        <dsp:cNvSpPr/>
      </dsp:nvSpPr>
      <dsp:spPr>
        <a:xfrm>
          <a:off x="0" y="4835541"/>
          <a:ext cx="7665720" cy="1144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E4A25-7546-4B95-91D2-4E9ABF0BB08D}">
      <dsp:nvSpPr>
        <dsp:cNvPr id="0" name=""/>
        <dsp:cNvSpPr/>
      </dsp:nvSpPr>
      <dsp:spPr>
        <a:xfrm>
          <a:off x="346329" y="5093141"/>
          <a:ext cx="630305" cy="629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49AE85-A620-407F-838B-83F594010869}">
      <dsp:nvSpPr>
        <dsp:cNvPr id="0" name=""/>
        <dsp:cNvSpPr/>
      </dsp:nvSpPr>
      <dsp:spPr>
        <a:xfrm>
          <a:off x="1322964" y="4835541"/>
          <a:ext cx="6263290" cy="1288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314" tIns="136314" rIns="136314" bIns="136314" numCol="1" spcCol="1270" anchor="ctr" anchorCtr="0">
          <a:noAutofit/>
        </a:bodyPr>
        <a:lstStyle/>
        <a:p>
          <a:pPr marL="0" lvl="0" indent="0" algn="l" defTabSz="1066800">
            <a:lnSpc>
              <a:spcPct val="100000"/>
            </a:lnSpc>
            <a:spcBef>
              <a:spcPct val="0"/>
            </a:spcBef>
            <a:spcAft>
              <a:spcPct val="35000"/>
            </a:spcAft>
            <a:buNone/>
          </a:pPr>
          <a:r>
            <a:rPr lang="it-IT" sz="2400" kern="1200" dirty="0"/>
            <a:t>Contribuire allo sviluppo del laboratorio Cultura d’Impresa</a:t>
          </a:r>
          <a:endParaRPr lang="en-US" sz="2400" kern="1200" dirty="0"/>
        </a:p>
      </dsp:txBody>
      <dsp:txXfrm>
        <a:off x="1322964" y="4835541"/>
        <a:ext cx="6263290" cy="12880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9AFA2C-4987-DB44-8821-CE193B03887F}" type="datetimeFigureOut">
              <a:rPr lang="it-IT" smtClean="0"/>
              <a:t>18/12/23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4F196-E0D8-4A4D-B3CC-64CEB32924E9}" type="slidenum">
              <a:rPr lang="it-IT" smtClean="0"/>
              <a:t>‹N›</a:t>
            </a:fld>
            <a:endParaRPr lang="it-IT"/>
          </a:p>
        </p:txBody>
      </p:sp>
    </p:spTree>
    <p:extLst>
      <p:ext uri="{BB962C8B-B14F-4D97-AF65-F5344CB8AC3E}">
        <p14:creationId xmlns:p14="http://schemas.microsoft.com/office/powerpoint/2010/main" val="130767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6F4F196-E0D8-4A4D-B3CC-64CEB32924E9}" type="slidenum">
              <a:rPr lang="it-IT" smtClean="0"/>
              <a:t>7</a:t>
            </a:fld>
            <a:endParaRPr lang="it-IT"/>
          </a:p>
        </p:txBody>
      </p:sp>
    </p:spTree>
    <p:extLst>
      <p:ext uri="{BB962C8B-B14F-4D97-AF65-F5344CB8AC3E}">
        <p14:creationId xmlns:p14="http://schemas.microsoft.com/office/powerpoint/2010/main" val="265438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850195-FAB1-2F4D-8756-8F2ED337C79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F65AA77-4C2E-B644-83C3-AE0DF5E4A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91DD34-0ABE-0E48-B60B-BE45ECAC3952}"/>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079FB93B-1637-0843-8613-88AE72EEC8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5D30E4E-0D6E-5A4B-A304-12CF39F98760}"/>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22843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2FBD23-EC7A-FB4A-AE16-C5B5A84D499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74879D4-0F94-BD43-8F4E-5814D3DB7A1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E304F7-2388-B144-8785-CD8262DBBCB1}"/>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2BEBF441-872A-D645-8F47-01080F8CB2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B84DF6-C345-E943-A08F-1822C263CC09}"/>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147255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1A9C1B0-6A78-424F-AE82-CC55AB5DB14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B15AFD1-DEE9-BC4A-BCA3-6935643C59F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D2FB41-BCD6-AB49-A745-3A5FE147982A}"/>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C9289A81-F620-2A42-8528-C068D7A3CC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2497D0-3F63-3344-97CD-BF6C14768391}"/>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216912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6CF25-58B8-944D-AFD0-AC31242176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EAC4625-D41E-EE42-A0A0-8D8271DFCAF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4E24EC9-ACAF-9644-B03F-3968A5F984DB}"/>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870B85BC-0DEC-0B4E-8DD7-E6CA7513BE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E678666-7B5F-794E-9A96-D2A575D67351}"/>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3566429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9F09A4-379D-0047-9861-6CC35648289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E57ECD5-5314-5044-A203-20E1C84691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9AD3FD9-6BC0-3242-BA03-ABBD507FAC24}"/>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302CC568-9FD5-A649-8F56-E9C63A7C8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480D5F-E537-E84C-91E6-D0BE98558B6A}"/>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34812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A16B6-FB6E-184B-ABBB-1EBDF7CA69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AA9AF28-CDE7-5043-B508-8994446E9B4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B4A0FF3-2DC8-DC4E-9BB4-B6176E8D14F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89393F1-5E57-9344-80FB-D04B4BC32804}"/>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6" name="Segnaposto piè di pagina 5">
            <a:extLst>
              <a:ext uri="{FF2B5EF4-FFF2-40B4-BE49-F238E27FC236}">
                <a16:creationId xmlns:a16="http://schemas.microsoft.com/office/drawing/2014/main" id="{C47186D8-950D-0F4C-B3C6-07539FCB34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55AB60A-13BD-8B44-8C9E-9FE2223BA0BD}"/>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41971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E387-6BD8-C046-806E-5D89F583AAB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704E2CB-023E-BC46-9501-363A19E04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F7F749E-6092-7E41-9B37-6EF1DE41E46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46F54C3-E38B-044B-8633-B2B7B8069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5A95574-377D-624B-AF16-772D05D20B1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CA8FAD1-886D-5842-8BB8-F0DEB9EEC7AF}"/>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8" name="Segnaposto piè di pagina 7">
            <a:extLst>
              <a:ext uri="{FF2B5EF4-FFF2-40B4-BE49-F238E27FC236}">
                <a16:creationId xmlns:a16="http://schemas.microsoft.com/office/drawing/2014/main" id="{E7457628-A996-6849-A0E7-A18EDC4D0A2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7A310C2-8605-5F46-9552-B189941AF805}"/>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114248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C96F29-7B0E-534B-AEA7-9B1D60CCA40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13705E3-4F08-4345-84CA-8030E283F2B3}"/>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4" name="Segnaposto piè di pagina 3">
            <a:extLst>
              <a:ext uri="{FF2B5EF4-FFF2-40B4-BE49-F238E27FC236}">
                <a16:creationId xmlns:a16="http://schemas.microsoft.com/office/drawing/2014/main" id="{9F1D128F-141E-334B-BA8C-474F6F0F081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8A3B522-C650-6647-8958-999B9E6C5459}"/>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190649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B843159-D624-3743-B736-E44F7C2235A2}"/>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3" name="Segnaposto piè di pagina 2">
            <a:extLst>
              <a:ext uri="{FF2B5EF4-FFF2-40B4-BE49-F238E27FC236}">
                <a16:creationId xmlns:a16="http://schemas.microsoft.com/office/drawing/2014/main" id="{68951FB8-7D5F-AB43-8687-111E64F7EE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1FF8A0D-38ED-0840-A9FB-23B1472F674D}"/>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368737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CB18E-0F8A-C444-B459-70419CE11E4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070A5F-423A-174D-8749-6626E5FCC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0DE7502-3795-E54D-8D28-44F50BC00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0258D98-FE4E-1B4E-8235-D3216578A7E5}"/>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6" name="Segnaposto piè di pagina 5">
            <a:extLst>
              <a:ext uri="{FF2B5EF4-FFF2-40B4-BE49-F238E27FC236}">
                <a16:creationId xmlns:a16="http://schemas.microsoft.com/office/drawing/2014/main" id="{E746F88A-A260-334B-9222-A05C7CD5B3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7E962DF-1A1B-B740-BAD9-374429032FBA}"/>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390182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03867-B437-9045-B9C2-8CE7106D8A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3B0E3A2-3DAC-524F-9BD4-2C6346BC4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8A1540E-CFB2-6F4D-B128-312145CD6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48712D9-E051-D949-B525-A5234936F839}"/>
              </a:ext>
            </a:extLst>
          </p:cNvPr>
          <p:cNvSpPr>
            <a:spLocks noGrp="1"/>
          </p:cNvSpPr>
          <p:nvPr>
            <p:ph type="dt" sz="half" idx="10"/>
          </p:nvPr>
        </p:nvSpPr>
        <p:spPr/>
        <p:txBody>
          <a:bodyPr/>
          <a:lstStyle/>
          <a:p>
            <a:fld id="{4192DEE6-E7C2-AE4E-A819-3EA96C69D910}" type="datetimeFigureOut">
              <a:rPr lang="it-IT" smtClean="0"/>
              <a:t>18/12/23</a:t>
            </a:fld>
            <a:endParaRPr lang="it-IT"/>
          </a:p>
        </p:txBody>
      </p:sp>
      <p:sp>
        <p:nvSpPr>
          <p:cNvPr id="6" name="Segnaposto piè di pagina 5">
            <a:extLst>
              <a:ext uri="{FF2B5EF4-FFF2-40B4-BE49-F238E27FC236}">
                <a16:creationId xmlns:a16="http://schemas.microsoft.com/office/drawing/2014/main" id="{6D8E6F5F-BE6B-E347-AE33-8FAA108DB7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ED96F4-A058-A645-AC14-32283E9B1C44}"/>
              </a:ext>
            </a:extLst>
          </p:cNvPr>
          <p:cNvSpPr>
            <a:spLocks noGrp="1"/>
          </p:cNvSpPr>
          <p:nvPr>
            <p:ph type="sldNum" sz="quarter" idx="12"/>
          </p:nvPr>
        </p:nvSpPr>
        <p:spPr/>
        <p:txBody>
          <a:bodyPr/>
          <a:lstStyle/>
          <a:p>
            <a:fld id="{E73A3EDD-E91F-124E-9CD7-4BD40C80D40B}" type="slidenum">
              <a:rPr lang="it-IT" smtClean="0"/>
              <a:t>‹N›</a:t>
            </a:fld>
            <a:endParaRPr lang="it-IT"/>
          </a:p>
        </p:txBody>
      </p:sp>
    </p:spTree>
    <p:extLst>
      <p:ext uri="{BB962C8B-B14F-4D97-AF65-F5344CB8AC3E}">
        <p14:creationId xmlns:p14="http://schemas.microsoft.com/office/powerpoint/2010/main" val="210231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D8469E1-EB78-4F44-A5B7-2CE4E4516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160300F-2830-1A46-895B-423903789F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3E3F31-3823-A141-8C3F-12C5A6200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DEE6-E7C2-AE4E-A819-3EA96C69D910}" type="datetimeFigureOut">
              <a:rPr lang="it-IT" smtClean="0"/>
              <a:t>18/12/23</a:t>
            </a:fld>
            <a:endParaRPr lang="it-IT"/>
          </a:p>
        </p:txBody>
      </p:sp>
      <p:sp>
        <p:nvSpPr>
          <p:cNvPr id="5" name="Segnaposto piè di pagina 4">
            <a:extLst>
              <a:ext uri="{FF2B5EF4-FFF2-40B4-BE49-F238E27FC236}">
                <a16:creationId xmlns:a16="http://schemas.microsoft.com/office/drawing/2014/main" id="{5C1B2523-D6EA-2741-9A71-D02E3F986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7D17E64-C444-4F48-9289-0A5C80A6B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A3EDD-E91F-124E-9CD7-4BD40C80D40B}" type="slidenum">
              <a:rPr lang="it-IT" smtClean="0"/>
              <a:t>‹N›</a:t>
            </a:fld>
            <a:endParaRPr lang="it-IT"/>
          </a:p>
        </p:txBody>
      </p:sp>
    </p:spTree>
    <p:extLst>
      <p:ext uri="{BB962C8B-B14F-4D97-AF65-F5344CB8AC3E}">
        <p14:creationId xmlns:p14="http://schemas.microsoft.com/office/powerpoint/2010/main" val="2257062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hyperlink" Target="https://myunivr.univr.it/it/come-fare-per?p_p_id=it_univr_comefareper_ComeFarePerPortlet&amp;p_p_lifecycle=0&amp;p_p_state=normal&amp;p_p_mode=view&amp;_it_univr_comefareper_ComeFarePerPortlet_mvcRenderCommandName=%2Fcomefareper%2Fservizio&amp;_it_univr_comefareper_ComeFarePerPortlet_servizioId=837" TargetMode="External"/><Relationship Id="rId2" Type="http://schemas.openxmlformats.org/officeDocument/2006/relationships/hyperlink" Target="https://myunivr.univr.it/it/come-fare-per?p_p_id=it_univr_comefareper_ComeFarePerPortlet&amp;p_p_lifecycle=0&amp;p_p_state=normal&amp;p_p_mode=view&amp;_it_univr_comefareper_ComeFarePerPortlet_mvcRenderCommandName=%2Fcomefareper%2Fgruppo&amp;_it_univr_comefareper_ComeFarePerPortlet_servizioGruppoId=20" TargetMode="Externa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Monumento nazionale del Monte Rushmore">
            <a:extLst>
              <a:ext uri="{FF2B5EF4-FFF2-40B4-BE49-F238E27FC236}">
                <a16:creationId xmlns:a16="http://schemas.microsoft.com/office/drawing/2014/main" id="{E1C1B4C8-E3CC-7DC1-5F13-A2148CACFCC9}"/>
              </a:ext>
            </a:extLst>
          </p:cNvPr>
          <p:cNvPicPr>
            <a:picLocks noChangeAspect="1"/>
          </p:cNvPicPr>
          <p:nvPr/>
        </p:nvPicPr>
        <p:blipFill rotWithShape="1">
          <a:blip r:embed="rId2">
            <a:alphaModFix amt="50000"/>
          </a:blip>
          <a:srcRect b="15730"/>
          <a:stretch/>
        </p:blipFill>
        <p:spPr>
          <a:xfrm>
            <a:off x="20" y="1"/>
            <a:ext cx="12191980" cy="6857999"/>
          </a:xfrm>
          <a:prstGeom prst="rect">
            <a:avLst/>
          </a:prstGeom>
        </p:spPr>
      </p:pic>
      <p:sp>
        <p:nvSpPr>
          <p:cNvPr id="2" name="Titolo 1">
            <a:extLst>
              <a:ext uri="{FF2B5EF4-FFF2-40B4-BE49-F238E27FC236}">
                <a16:creationId xmlns:a16="http://schemas.microsoft.com/office/drawing/2014/main" id="{09C0B78C-DD41-AB44-830D-4D877246D2D9}"/>
              </a:ext>
            </a:extLst>
          </p:cNvPr>
          <p:cNvSpPr>
            <a:spLocks noGrp="1"/>
          </p:cNvSpPr>
          <p:nvPr>
            <p:ph type="ctrTitle"/>
          </p:nvPr>
        </p:nvSpPr>
        <p:spPr>
          <a:xfrm>
            <a:off x="1524000" y="1122362"/>
            <a:ext cx="9144000" cy="2900518"/>
          </a:xfrm>
        </p:spPr>
        <p:txBody>
          <a:bodyPr>
            <a:normAutofit/>
          </a:bodyPr>
          <a:lstStyle/>
          <a:p>
            <a:r>
              <a:rPr lang="it-IT" dirty="0">
                <a:solidFill>
                  <a:srgbClr val="FFFFFF"/>
                </a:solidFill>
              </a:rPr>
              <a:t>LA TERZA MISSIONE DEL DIPARTIMENTO DI MANAGEMENT</a:t>
            </a:r>
          </a:p>
        </p:txBody>
      </p:sp>
      <p:sp>
        <p:nvSpPr>
          <p:cNvPr id="3" name="Sottotitolo 2">
            <a:extLst>
              <a:ext uri="{FF2B5EF4-FFF2-40B4-BE49-F238E27FC236}">
                <a16:creationId xmlns:a16="http://schemas.microsoft.com/office/drawing/2014/main" id="{463F036F-945B-454F-8C92-F7E1F13BD3EA}"/>
              </a:ext>
            </a:extLst>
          </p:cNvPr>
          <p:cNvSpPr>
            <a:spLocks noGrp="1"/>
          </p:cNvSpPr>
          <p:nvPr>
            <p:ph type="subTitle" idx="1"/>
          </p:nvPr>
        </p:nvSpPr>
        <p:spPr>
          <a:xfrm>
            <a:off x="1524000" y="4159404"/>
            <a:ext cx="9144000" cy="2034132"/>
          </a:xfrm>
        </p:spPr>
        <p:txBody>
          <a:bodyPr>
            <a:normAutofit lnSpcReduction="10000"/>
          </a:bodyPr>
          <a:lstStyle/>
          <a:p>
            <a:r>
              <a:rPr lang="it-IT" dirty="0">
                <a:solidFill>
                  <a:srgbClr val="FFFFFF"/>
                </a:solidFill>
              </a:rPr>
              <a:t>COMMISSIONE</a:t>
            </a:r>
            <a:br>
              <a:rPr lang="it-IT" dirty="0">
                <a:solidFill>
                  <a:srgbClr val="FFFFFF"/>
                </a:solidFill>
              </a:rPr>
            </a:br>
            <a:r>
              <a:rPr lang="it-IT" dirty="0">
                <a:solidFill>
                  <a:srgbClr val="FFFFFF"/>
                </a:solidFill>
              </a:rPr>
              <a:t>Terza Missione e Territorio (3MT):</a:t>
            </a:r>
          </a:p>
          <a:p>
            <a:r>
              <a:rPr lang="it-IT" dirty="0">
                <a:solidFill>
                  <a:srgbClr val="FFFFFF"/>
                </a:solidFill>
              </a:rPr>
              <a:t>ELENA GIARETTA - SILVIA CANTELE – DAVIDE GAETA - PAOLO ROFFIA</a:t>
            </a:r>
          </a:p>
          <a:p>
            <a:endParaRPr lang="it-IT" dirty="0">
              <a:solidFill>
                <a:srgbClr val="FFFFFF"/>
              </a:solidFill>
            </a:endParaRPr>
          </a:p>
          <a:p>
            <a:r>
              <a:rPr lang="it-IT" dirty="0">
                <a:solidFill>
                  <a:srgbClr val="FFFFFF"/>
                </a:solidFill>
              </a:rPr>
              <a:t>1 5 MARZO 2023</a:t>
            </a:r>
          </a:p>
        </p:txBody>
      </p:sp>
    </p:spTree>
    <p:extLst>
      <p:ext uri="{BB962C8B-B14F-4D97-AF65-F5344CB8AC3E}">
        <p14:creationId xmlns:p14="http://schemas.microsoft.com/office/powerpoint/2010/main" val="272029858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C9B29E-8A85-304F-8B10-8FF12DE85A7D}"/>
              </a:ext>
            </a:extLst>
          </p:cNvPr>
          <p:cNvSpPr>
            <a:spLocks noGrp="1"/>
          </p:cNvSpPr>
          <p:nvPr>
            <p:ph type="title"/>
          </p:nvPr>
        </p:nvSpPr>
        <p:spPr>
          <a:xfrm>
            <a:off x="158497" y="0"/>
            <a:ext cx="7507402" cy="849242"/>
          </a:xfrm>
        </p:spPr>
        <p:txBody>
          <a:bodyPr vert="horz" lIns="91440" tIns="45720" rIns="91440" bIns="45720" rtlCol="0" anchor="ctr">
            <a:normAutofit/>
          </a:bodyPr>
          <a:lstStyle/>
          <a:p>
            <a:r>
              <a:rPr lang="en-US" sz="4000" b="1" kern="1200" dirty="0">
                <a:solidFill>
                  <a:srgbClr val="FFFFFF"/>
                </a:solidFill>
                <a:latin typeface="+mj-lt"/>
                <a:ea typeface="+mj-ea"/>
                <a:cs typeface="+mj-cs"/>
              </a:rPr>
              <a:t>C) PUBLIC ENGAGEMENT</a:t>
            </a:r>
            <a:endParaRPr lang="en-US" sz="4000" kern="1200" dirty="0">
              <a:solidFill>
                <a:srgbClr val="FFFFFF"/>
              </a:solidFill>
              <a:latin typeface="+mj-lt"/>
              <a:ea typeface="+mj-ea"/>
              <a:cs typeface="+mj-cs"/>
            </a:endParaRPr>
          </a:p>
        </p:txBody>
      </p:sp>
      <p:graphicFrame>
        <p:nvGraphicFramePr>
          <p:cNvPr id="8" name="Tabella 7">
            <a:extLst>
              <a:ext uri="{FF2B5EF4-FFF2-40B4-BE49-F238E27FC236}">
                <a16:creationId xmlns:a16="http://schemas.microsoft.com/office/drawing/2014/main" id="{40A39226-AFF6-5EF2-0280-37966051CCFD}"/>
              </a:ext>
            </a:extLst>
          </p:cNvPr>
          <p:cNvGraphicFramePr>
            <a:graphicFrameLocks noGrp="1"/>
          </p:cNvGraphicFramePr>
          <p:nvPr>
            <p:extLst>
              <p:ext uri="{D42A27DB-BD31-4B8C-83A1-F6EECF244321}">
                <p14:modId xmlns:p14="http://schemas.microsoft.com/office/powerpoint/2010/main" val="4205894546"/>
              </p:ext>
            </p:extLst>
          </p:nvPr>
        </p:nvGraphicFramePr>
        <p:xfrm>
          <a:off x="0" y="849242"/>
          <a:ext cx="12191999" cy="6497587"/>
        </p:xfrm>
        <a:graphic>
          <a:graphicData uri="http://schemas.openxmlformats.org/drawingml/2006/table">
            <a:tbl>
              <a:tblPr firstRow="1" firstCol="1" bandRow="1">
                <a:tableStyleId>{3C2FFA5D-87B4-456A-9821-1D502468CF0F}</a:tableStyleId>
              </a:tblPr>
              <a:tblGrid>
                <a:gridCol w="7184050">
                  <a:extLst>
                    <a:ext uri="{9D8B030D-6E8A-4147-A177-3AD203B41FA5}">
                      <a16:colId xmlns:a16="http://schemas.microsoft.com/office/drawing/2014/main" val="2748921273"/>
                    </a:ext>
                  </a:extLst>
                </a:gridCol>
                <a:gridCol w="5007949">
                  <a:extLst>
                    <a:ext uri="{9D8B030D-6E8A-4147-A177-3AD203B41FA5}">
                      <a16:colId xmlns:a16="http://schemas.microsoft.com/office/drawing/2014/main" val="740078098"/>
                    </a:ext>
                  </a:extLst>
                </a:gridCol>
              </a:tblGrid>
              <a:tr h="260129">
                <a:tc>
                  <a:txBody>
                    <a:bodyPr/>
                    <a:lstStyle/>
                    <a:p>
                      <a:pPr>
                        <a:lnSpc>
                          <a:spcPct val="107000"/>
                        </a:lnSpc>
                        <a:spcAft>
                          <a:spcPts val="800"/>
                        </a:spcAft>
                      </a:pPr>
                      <a:r>
                        <a:rPr lang="it-IT" sz="1400" dirty="0">
                          <a:effectLst/>
                        </a:rPr>
                        <a:t>Etichette ANVUR/IRIS</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Indicazioni ed esempi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1339819480"/>
                  </a:ext>
                </a:extLst>
              </a:tr>
              <a:tr h="1404310">
                <a:tc>
                  <a:txBody>
                    <a:bodyPr/>
                    <a:lstStyle/>
                    <a:p>
                      <a:pPr>
                        <a:lnSpc>
                          <a:spcPct val="107000"/>
                        </a:lnSpc>
                        <a:spcAft>
                          <a:spcPts val="800"/>
                        </a:spcAft>
                      </a:pPr>
                      <a:r>
                        <a:rPr lang="it-IT" sz="1400" dirty="0">
                          <a:effectLst/>
                        </a:rPr>
                        <a:t>Iniziative di democrazia partecipativa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Partecipazione a discussioni pubbliche/dibattiti in iniziative di democrazia partecipativa</a:t>
                      </a:r>
                    </a:p>
                    <a:p>
                      <a:pPr>
                        <a:lnSpc>
                          <a:spcPct val="107000"/>
                        </a:lnSpc>
                        <a:spcAft>
                          <a:spcPts val="800"/>
                        </a:spcAft>
                      </a:pPr>
                      <a:r>
                        <a:rPr lang="it-IT" sz="1400" dirty="0">
                          <a:effectLst/>
                        </a:rPr>
                        <a:t>Iniziative di promozione della partecipazione civica</a:t>
                      </a:r>
                    </a:p>
                    <a:p>
                      <a:pPr>
                        <a:lnSpc>
                          <a:spcPct val="107000"/>
                        </a:lnSpc>
                        <a:spcAft>
                          <a:spcPts val="800"/>
                        </a:spcAft>
                      </a:pPr>
                      <a:r>
                        <a:rPr lang="en-GB" sz="1400" dirty="0">
                          <a:effectLst/>
                        </a:rPr>
                        <a:t>(es. consensus conferences, citizen panel)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2562510933"/>
                  </a:ext>
                </a:extLst>
              </a:tr>
              <a:tr h="959396">
                <a:tc>
                  <a:txBody>
                    <a:bodyPr/>
                    <a:lstStyle/>
                    <a:p>
                      <a:pPr>
                        <a:lnSpc>
                          <a:spcPct val="107000"/>
                        </a:lnSpc>
                        <a:spcAft>
                          <a:spcPts val="800"/>
                        </a:spcAft>
                      </a:pPr>
                      <a:r>
                        <a:rPr lang="it-IT" sz="1400" dirty="0">
                          <a:effectLst/>
                        </a:rPr>
                        <a:t>Iniziative di co-produzione di conoscenza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Progetti di ricerca partecipativa, impiego di metodologie che includono il pubblico, i volontari e la comunità come co-ricercatori, iniziative di coproduzione di conoscenza (es: </a:t>
                      </a:r>
                      <a:r>
                        <a:rPr lang="it-IT" sz="1400" dirty="0" err="1">
                          <a:effectLst/>
                        </a:rPr>
                        <a:t>citizen</a:t>
                      </a:r>
                      <a:r>
                        <a:rPr lang="it-IT" sz="1400" dirty="0">
                          <a:effectLst/>
                        </a:rPr>
                        <a:t> science, </a:t>
                      </a:r>
                      <a:r>
                        <a:rPr lang="it-IT" sz="1400" dirty="0" err="1">
                          <a:effectLst/>
                        </a:rPr>
                        <a:t>contamination</a:t>
                      </a:r>
                      <a:r>
                        <a:rPr lang="it-IT" sz="1400" dirty="0">
                          <a:effectLst/>
                        </a:rPr>
                        <a:t> lab)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4074275659"/>
                  </a:ext>
                </a:extLst>
              </a:tr>
              <a:tr h="532180">
                <a:tc>
                  <a:txBody>
                    <a:bodyPr/>
                    <a:lstStyle/>
                    <a:p>
                      <a:pPr>
                        <a:lnSpc>
                          <a:spcPct val="107000"/>
                        </a:lnSpc>
                        <a:spcAft>
                          <a:spcPts val="800"/>
                        </a:spcAft>
                      </a:pPr>
                      <a:r>
                        <a:rPr lang="it-IT" sz="1400" dirty="0">
                          <a:effectLst/>
                        </a:rPr>
                        <a:t>Partecipazione dello staff docente a trasmissioni radiotelevisive a livello nazionale e internazionale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Rilascio di interviste e scrittura di editoriali per quotidiani, periodici o portali di informazione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3614023136"/>
                  </a:ext>
                </a:extLst>
              </a:tr>
              <a:tr h="804318">
                <a:tc>
                  <a:txBody>
                    <a:bodyPr/>
                    <a:lstStyle/>
                    <a:p>
                      <a:pPr>
                        <a:lnSpc>
                          <a:spcPct val="107000"/>
                        </a:lnSpc>
                        <a:spcAft>
                          <a:spcPts val="800"/>
                        </a:spcAft>
                      </a:pPr>
                      <a:r>
                        <a:rPr lang="it-IT" sz="1400" dirty="0">
                          <a:effectLst/>
                        </a:rPr>
                        <a:t>Partecipazioni attive a incontri pubblici organizzati da altri soggetti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Partecipazione a incontri, eventi e iniziative organizzati o da soggetti esterni a UNIVR o da altri soggetti interni a UNIVR (in cui si figura solo come partecipanti e non come organizzatori)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1013080866"/>
                  </a:ext>
                </a:extLst>
              </a:tr>
              <a:tr h="303309">
                <a:tc>
                  <a:txBody>
                    <a:bodyPr/>
                    <a:lstStyle/>
                    <a:p>
                      <a:pPr>
                        <a:lnSpc>
                          <a:spcPct val="107000"/>
                        </a:lnSpc>
                        <a:spcAft>
                          <a:spcPts val="800"/>
                        </a:spcAft>
                      </a:pPr>
                      <a:r>
                        <a:rPr lang="it-IT" sz="1400" dirty="0">
                          <a:effectLst/>
                        </a:rPr>
                        <a:t>Partecipazione a comitati per la definizione di standard e norme tecniche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2441135023"/>
                  </a:ext>
                </a:extLst>
              </a:tr>
              <a:tr h="620743">
                <a:tc>
                  <a:txBody>
                    <a:bodyPr/>
                    <a:lstStyle/>
                    <a:p>
                      <a:pPr>
                        <a:lnSpc>
                          <a:spcPct val="107000"/>
                        </a:lnSpc>
                        <a:spcAft>
                          <a:spcPts val="800"/>
                        </a:spcAft>
                      </a:pPr>
                      <a:r>
                        <a:rPr lang="it-IT" sz="1400" dirty="0">
                          <a:effectLst/>
                        </a:rPr>
                        <a:t>Fruizione da parte della comunità di musei, ospedali, impianti sportivi, biblioteche, teatri, edifici storici universitari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 </a:t>
                      </a:r>
                      <a:r>
                        <a:rPr lang="it-IT" sz="1400" dirty="0">
                          <a:effectLst/>
                          <a:latin typeface="Calibri"/>
                          <a:cs typeface="Times New Roman"/>
                        </a:rPr>
                        <a:t>Visite guidate a Santa Marta (storia e mostra d'arte contemporanea)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1304755705"/>
                  </a:ext>
                </a:extLst>
              </a:tr>
              <a:tr h="303309">
                <a:tc>
                  <a:txBody>
                    <a:bodyPr/>
                    <a:lstStyle/>
                    <a:p>
                      <a:pPr>
                        <a:lnSpc>
                          <a:spcPct val="107000"/>
                        </a:lnSpc>
                        <a:spcAft>
                          <a:spcPts val="800"/>
                        </a:spcAft>
                      </a:pPr>
                      <a:r>
                        <a:rPr lang="it-IT" sz="1400" dirty="0">
                          <a:effectLst/>
                        </a:rPr>
                        <a:t>Giornate organizzate di formazione alla comunicazione - rivolta a PTA o docenti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2726452185"/>
                  </a:ext>
                </a:extLst>
              </a:tr>
              <a:tr h="1309893">
                <a:tc>
                  <a:txBody>
                    <a:bodyPr/>
                    <a:lstStyle/>
                    <a:p>
                      <a:pPr>
                        <a:lnSpc>
                          <a:spcPct val="107000"/>
                        </a:lnSpc>
                        <a:spcAft>
                          <a:spcPts val="800"/>
                        </a:spcAft>
                      </a:pPr>
                      <a:r>
                        <a:rPr lang="it-IT" sz="1400" dirty="0">
                          <a:effectLst/>
                        </a:rPr>
                        <a:t>Altre iniziative di Public Engagement</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tc>
                  <a:txBody>
                    <a:bodyPr/>
                    <a:lstStyle/>
                    <a:p>
                      <a:pPr>
                        <a:lnSpc>
                          <a:spcPct val="107000"/>
                        </a:lnSpc>
                        <a:spcAft>
                          <a:spcPts val="800"/>
                        </a:spcAft>
                      </a:pPr>
                      <a:r>
                        <a:rPr lang="it-IT" sz="1400" dirty="0">
                          <a:effectLst/>
                        </a:rPr>
                        <a:t>Partecipazione a giurie in competizioni volte a temi di interesse pubblico</a:t>
                      </a:r>
                    </a:p>
                    <a:p>
                      <a:pPr>
                        <a:lnSpc>
                          <a:spcPct val="107000"/>
                        </a:lnSpc>
                        <a:spcAft>
                          <a:spcPts val="800"/>
                        </a:spcAft>
                      </a:pPr>
                      <a:r>
                        <a:rPr lang="it-IT" sz="1400" dirty="0">
                          <a:effectLst/>
                        </a:rPr>
                        <a:t>Accordi di carattere istituzionale, con enti pubblici e privati anche di terzo settore (soprintendenze, musei, biblioteche, archivi, centri culturali, ecc.)</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279" marR="14279" marT="0" marB="0" anchor="ctr"/>
                </a:tc>
                <a:extLst>
                  <a:ext uri="{0D108BD9-81ED-4DB2-BD59-A6C34878D82A}">
                    <a16:rowId xmlns:a16="http://schemas.microsoft.com/office/drawing/2014/main" val="3950684776"/>
                  </a:ext>
                </a:extLst>
              </a:tr>
            </a:tbl>
          </a:graphicData>
        </a:graphic>
      </p:graphicFrame>
    </p:spTree>
    <p:extLst>
      <p:ext uri="{BB962C8B-B14F-4D97-AF65-F5344CB8AC3E}">
        <p14:creationId xmlns:p14="http://schemas.microsoft.com/office/powerpoint/2010/main" val="148414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9F29B4-E1F2-C569-2CBA-0658B7236052}"/>
              </a:ext>
            </a:extLst>
          </p:cNvPr>
          <p:cNvPicPr>
            <a:picLocks noChangeAspect="1"/>
          </p:cNvPicPr>
          <p:nvPr/>
        </p:nvPicPr>
        <p:blipFill rotWithShape="1">
          <a:blip r:embed="rId2">
            <a:duotone>
              <a:prstClr val="black"/>
              <a:schemeClr val="tx2">
                <a:tint val="45000"/>
                <a:satMod val="400000"/>
              </a:schemeClr>
            </a:duotone>
            <a:alphaModFix amt="25000"/>
          </a:blip>
          <a:srcRect t="15413"/>
          <a:stretch/>
        </p:blipFill>
        <p:spPr>
          <a:xfrm>
            <a:off x="20" y="365125"/>
            <a:ext cx="12191980" cy="6857999"/>
          </a:xfrm>
          <a:prstGeom prst="rect">
            <a:avLst/>
          </a:prstGeom>
        </p:spPr>
      </p:pic>
      <p:sp>
        <p:nvSpPr>
          <p:cNvPr id="2" name="Titolo 1">
            <a:extLst>
              <a:ext uri="{FF2B5EF4-FFF2-40B4-BE49-F238E27FC236}">
                <a16:creationId xmlns:a16="http://schemas.microsoft.com/office/drawing/2014/main" id="{18AD34E5-FB6A-EB4F-8102-79C0DA1188D1}"/>
              </a:ext>
            </a:extLst>
          </p:cNvPr>
          <p:cNvSpPr>
            <a:spLocks noGrp="1"/>
          </p:cNvSpPr>
          <p:nvPr>
            <p:ph type="title"/>
          </p:nvPr>
        </p:nvSpPr>
        <p:spPr>
          <a:xfrm>
            <a:off x="838200" y="365125"/>
            <a:ext cx="10515600" cy="1325563"/>
          </a:xfrm>
        </p:spPr>
        <p:txBody>
          <a:bodyPr>
            <a:normAutofit/>
          </a:bodyPr>
          <a:lstStyle/>
          <a:p>
            <a:r>
              <a:rPr lang="it-IT"/>
              <a:t>C) PUBLIC ENGAGEMENT (PE)</a:t>
            </a:r>
          </a:p>
        </p:txBody>
      </p:sp>
      <p:graphicFrame>
        <p:nvGraphicFramePr>
          <p:cNvPr id="5" name="Segnaposto contenuto 2">
            <a:extLst>
              <a:ext uri="{FF2B5EF4-FFF2-40B4-BE49-F238E27FC236}">
                <a16:creationId xmlns:a16="http://schemas.microsoft.com/office/drawing/2014/main" id="{954686BC-2734-4E7B-D7F1-830D41CFF1B8}"/>
              </a:ext>
            </a:extLst>
          </p:cNvPr>
          <p:cNvGraphicFramePr>
            <a:graphicFrameLocks noGrp="1"/>
          </p:cNvGraphicFramePr>
          <p:nvPr>
            <p:ph idx="1"/>
            <p:extLst>
              <p:ext uri="{D42A27DB-BD31-4B8C-83A1-F6EECF244321}">
                <p14:modId xmlns:p14="http://schemas.microsoft.com/office/powerpoint/2010/main" val="40465479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663582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9F29B4-E1F2-C569-2CBA-0658B7236052}"/>
              </a:ext>
            </a:extLst>
          </p:cNvPr>
          <p:cNvPicPr>
            <a:picLocks noChangeAspect="1"/>
          </p:cNvPicPr>
          <p:nvPr/>
        </p:nvPicPr>
        <p:blipFill rotWithShape="1">
          <a:blip r:embed="rId2">
            <a:duotone>
              <a:prstClr val="black"/>
              <a:schemeClr val="tx2">
                <a:tint val="45000"/>
                <a:satMod val="400000"/>
              </a:schemeClr>
            </a:duotone>
            <a:alphaModFix amt="25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18AD34E5-FB6A-EB4F-8102-79C0DA1188D1}"/>
              </a:ext>
            </a:extLst>
          </p:cNvPr>
          <p:cNvSpPr>
            <a:spLocks noGrp="1"/>
          </p:cNvSpPr>
          <p:nvPr>
            <p:ph type="title"/>
          </p:nvPr>
        </p:nvSpPr>
        <p:spPr>
          <a:xfrm>
            <a:off x="838200" y="365125"/>
            <a:ext cx="10515600" cy="1325563"/>
          </a:xfrm>
        </p:spPr>
        <p:txBody>
          <a:bodyPr>
            <a:normAutofit/>
          </a:bodyPr>
          <a:lstStyle/>
          <a:p>
            <a:r>
              <a:rPr lang="it-IT" dirty="0"/>
              <a:t>C) PUBLIC ENGAGEMENT (PE): INDICATORI E OBIETTIVI </a:t>
            </a:r>
            <a:r>
              <a:rPr lang="it-IT" sz="4400" b="1" dirty="0"/>
              <a:t>(POD 2023-25)</a:t>
            </a:r>
            <a:endParaRPr lang="it-IT" dirty="0"/>
          </a:p>
        </p:txBody>
      </p:sp>
      <p:graphicFrame>
        <p:nvGraphicFramePr>
          <p:cNvPr id="5" name="Segnaposto contenuto 2">
            <a:extLst>
              <a:ext uri="{FF2B5EF4-FFF2-40B4-BE49-F238E27FC236}">
                <a16:creationId xmlns:a16="http://schemas.microsoft.com/office/drawing/2014/main" id="{954686BC-2734-4E7B-D7F1-830D41CFF1B8}"/>
              </a:ext>
            </a:extLst>
          </p:cNvPr>
          <p:cNvGraphicFramePr>
            <a:graphicFrameLocks noGrp="1"/>
          </p:cNvGraphicFramePr>
          <p:nvPr>
            <p:ph idx="1"/>
            <p:extLst>
              <p:ext uri="{D42A27DB-BD31-4B8C-83A1-F6EECF244321}">
                <p14:modId xmlns:p14="http://schemas.microsoft.com/office/powerpoint/2010/main" val="19899087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0644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2E8B8BA-BA7D-F79B-3E96-516931BA79D9}"/>
              </a:ext>
            </a:extLst>
          </p:cNvPr>
          <p:cNvSpPr>
            <a:spLocks noGrp="1"/>
          </p:cNvSpPr>
          <p:nvPr>
            <p:ph type="title"/>
          </p:nvPr>
        </p:nvSpPr>
        <p:spPr>
          <a:xfrm>
            <a:off x="524741" y="620392"/>
            <a:ext cx="3808268" cy="5504688"/>
          </a:xfrm>
        </p:spPr>
        <p:txBody>
          <a:bodyPr>
            <a:normAutofit/>
          </a:bodyPr>
          <a:lstStyle/>
          <a:p>
            <a:r>
              <a:rPr lang="it-IT" sz="5100">
                <a:solidFill>
                  <a:schemeClr val="bg1"/>
                </a:solidFill>
              </a:rPr>
              <a:t>IMPORTANZA PE</a:t>
            </a:r>
          </a:p>
        </p:txBody>
      </p:sp>
      <p:graphicFrame>
        <p:nvGraphicFramePr>
          <p:cNvPr id="5" name="Segnaposto contenuto 2">
            <a:extLst>
              <a:ext uri="{FF2B5EF4-FFF2-40B4-BE49-F238E27FC236}">
                <a16:creationId xmlns:a16="http://schemas.microsoft.com/office/drawing/2014/main" id="{0EA34128-117F-0EB7-D0B8-1A567E2D1DF4}"/>
              </a:ext>
            </a:extLst>
          </p:cNvPr>
          <p:cNvGraphicFramePr>
            <a:graphicFrameLocks noGrp="1"/>
          </p:cNvGraphicFramePr>
          <p:nvPr>
            <p:ph idx="1"/>
            <p:extLst>
              <p:ext uri="{D42A27DB-BD31-4B8C-83A1-F6EECF244321}">
                <p14:modId xmlns:p14="http://schemas.microsoft.com/office/powerpoint/2010/main" val="20985021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85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2E8B8BA-BA7D-F79B-3E96-516931BA79D9}"/>
              </a:ext>
            </a:extLst>
          </p:cNvPr>
          <p:cNvSpPr>
            <a:spLocks noGrp="1"/>
          </p:cNvSpPr>
          <p:nvPr>
            <p:ph type="title"/>
          </p:nvPr>
        </p:nvSpPr>
        <p:spPr>
          <a:xfrm>
            <a:off x="524741" y="620392"/>
            <a:ext cx="3808268" cy="5504688"/>
          </a:xfrm>
        </p:spPr>
        <p:txBody>
          <a:bodyPr>
            <a:normAutofit/>
          </a:bodyPr>
          <a:lstStyle/>
          <a:p>
            <a:r>
              <a:rPr lang="it-IT" sz="5100" dirty="0">
                <a:solidFill>
                  <a:schemeClr val="bg1"/>
                </a:solidFill>
              </a:rPr>
              <a:t>IMPORTANZA PE per il nostro Dipartimento</a:t>
            </a:r>
          </a:p>
        </p:txBody>
      </p:sp>
      <p:graphicFrame>
        <p:nvGraphicFramePr>
          <p:cNvPr id="5" name="Segnaposto contenuto 2">
            <a:extLst>
              <a:ext uri="{FF2B5EF4-FFF2-40B4-BE49-F238E27FC236}">
                <a16:creationId xmlns:a16="http://schemas.microsoft.com/office/drawing/2014/main" id="{0EA34128-117F-0EB7-D0B8-1A567E2D1DF4}"/>
              </a:ext>
            </a:extLst>
          </p:cNvPr>
          <p:cNvGraphicFramePr>
            <a:graphicFrameLocks noGrp="1"/>
          </p:cNvGraphicFramePr>
          <p:nvPr>
            <p:ph idx="1"/>
            <p:extLst>
              <p:ext uri="{D42A27DB-BD31-4B8C-83A1-F6EECF244321}">
                <p14:modId xmlns:p14="http://schemas.microsoft.com/office/powerpoint/2010/main" val="279694186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65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9D597BAA-C33D-2355-A398-7AC661F9D84D}"/>
              </a:ext>
            </a:extLst>
          </p:cNvPr>
          <p:cNvSpPr>
            <a:spLocks noGrp="1"/>
          </p:cNvSpPr>
          <p:nvPr>
            <p:ph type="title"/>
          </p:nvPr>
        </p:nvSpPr>
        <p:spPr>
          <a:xfrm rot="16200000">
            <a:off x="-1325880" y="1947672"/>
            <a:ext cx="5961888" cy="2788920"/>
          </a:xfrm>
        </p:spPr>
        <p:txBody>
          <a:bodyPr anchor="ctr">
            <a:normAutofit/>
          </a:bodyPr>
          <a:lstStyle/>
          <a:p>
            <a:r>
              <a:rPr lang="it-IT" sz="4800">
                <a:solidFill>
                  <a:schemeClr val="bg1"/>
                </a:solidFill>
              </a:rPr>
              <a:t>IRIS-TM</a:t>
            </a:r>
          </a:p>
        </p:txBody>
      </p:sp>
      <p:graphicFrame>
        <p:nvGraphicFramePr>
          <p:cNvPr id="5" name="Segnaposto contenuto 2">
            <a:extLst>
              <a:ext uri="{FF2B5EF4-FFF2-40B4-BE49-F238E27FC236}">
                <a16:creationId xmlns:a16="http://schemas.microsoft.com/office/drawing/2014/main" id="{E7603BF9-0890-BCEA-A5A1-6B9BBF762A40}"/>
              </a:ext>
            </a:extLst>
          </p:cNvPr>
          <p:cNvGraphicFramePr>
            <a:graphicFrameLocks noGrp="1"/>
          </p:cNvGraphicFramePr>
          <p:nvPr>
            <p:ph idx="1"/>
            <p:extLst>
              <p:ext uri="{D42A27DB-BD31-4B8C-83A1-F6EECF244321}">
                <p14:modId xmlns:p14="http://schemas.microsoft.com/office/powerpoint/2010/main" val="2463350461"/>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12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FD4A76A7-B652-9B43-BD14-0E3EA7C80915}"/>
                                            </p:graphicEl>
                                          </p:spTgt>
                                        </p:tgtEl>
                                        <p:attrNameLst>
                                          <p:attrName>style.visibility</p:attrName>
                                        </p:attrNameLst>
                                      </p:cBhvr>
                                      <p:to>
                                        <p:strVal val="visible"/>
                                      </p:to>
                                    </p:set>
                                    <p:animEffect transition="in" filter="dissolve">
                                      <p:cBhvr>
                                        <p:cTn id="7" dur="500"/>
                                        <p:tgtEl>
                                          <p:spTgt spid="5">
                                            <p:graphicEl>
                                              <a:dgm id="{FD4A76A7-B652-9B43-BD14-0E3EA7C8091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5D0CDA66-21A1-A14E-844C-20814FE77F96}"/>
                                            </p:graphicEl>
                                          </p:spTgt>
                                        </p:tgtEl>
                                        <p:attrNameLst>
                                          <p:attrName>style.visibility</p:attrName>
                                        </p:attrNameLst>
                                      </p:cBhvr>
                                      <p:to>
                                        <p:strVal val="visible"/>
                                      </p:to>
                                    </p:set>
                                    <p:animEffect transition="in" filter="dissolve">
                                      <p:cBhvr>
                                        <p:cTn id="12" dur="500"/>
                                        <p:tgtEl>
                                          <p:spTgt spid="5">
                                            <p:graphicEl>
                                              <a:dgm id="{5D0CDA66-21A1-A14E-844C-20814FE77F9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graphicEl>
                                              <a:dgm id="{7E85E905-6988-874B-88DC-CC352C35D978}"/>
                                            </p:graphicEl>
                                          </p:spTgt>
                                        </p:tgtEl>
                                        <p:attrNameLst>
                                          <p:attrName>style.visibility</p:attrName>
                                        </p:attrNameLst>
                                      </p:cBhvr>
                                      <p:to>
                                        <p:strVal val="visible"/>
                                      </p:to>
                                    </p:set>
                                    <p:animEffect transition="in" filter="dissolve">
                                      <p:cBhvr>
                                        <p:cTn id="17" dur="500"/>
                                        <p:tgtEl>
                                          <p:spTgt spid="5">
                                            <p:graphicEl>
                                              <a:dgm id="{7E85E905-6988-874B-88DC-CC352C35D97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graphicEl>
                                              <a:dgm id="{ED92C53D-DBF7-FC49-9323-F8B5594C2784}"/>
                                            </p:graphicEl>
                                          </p:spTgt>
                                        </p:tgtEl>
                                        <p:attrNameLst>
                                          <p:attrName>style.visibility</p:attrName>
                                        </p:attrNameLst>
                                      </p:cBhvr>
                                      <p:to>
                                        <p:strVal val="visible"/>
                                      </p:to>
                                    </p:set>
                                    <p:animEffect transition="in" filter="dissolve">
                                      <p:cBhvr>
                                        <p:cTn id="22" dur="500"/>
                                        <p:tgtEl>
                                          <p:spTgt spid="5">
                                            <p:graphicEl>
                                              <a:dgm id="{ED92C53D-DBF7-FC49-9323-F8B5594C278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graphicEl>
                                              <a:dgm id="{CDF08FDC-00CA-7B43-82D4-EC660087C6AA}"/>
                                            </p:graphicEl>
                                          </p:spTgt>
                                        </p:tgtEl>
                                        <p:attrNameLst>
                                          <p:attrName>style.visibility</p:attrName>
                                        </p:attrNameLst>
                                      </p:cBhvr>
                                      <p:to>
                                        <p:strVal val="visible"/>
                                      </p:to>
                                    </p:set>
                                    <p:animEffect transition="in" filter="dissolve">
                                      <p:cBhvr>
                                        <p:cTn id="27" dur="500"/>
                                        <p:tgtEl>
                                          <p:spTgt spid="5">
                                            <p:graphicEl>
                                              <a:dgm id="{CDF08FDC-00CA-7B43-82D4-EC660087C6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62E7A9-2AEC-4A04-59BC-F26E92B0D14B}"/>
              </a:ext>
            </a:extLst>
          </p:cNvPr>
          <p:cNvSpPr>
            <a:spLocks noGrp="1"/>
          </p:cNvSpPr>
          <p:nvPr>
            <p:ph type="title"/>
          </p:nvPr>
        </p:nvSpPr>
        <p:spPr>
          <a:xfrm>
            <a:off x="1136428" y="627565"/>
            <a:ext cx="7474172" cy="872051"/>
          </a:xfrm>
        </p:spPr>
        <p:txBody>
          <a:bodyPr>
            <a:normAutofit/>
          </a:bodyPr>
          <a:lstStyle/>
          <a:p>
            <a:r>
              <a:rPr lang="it-IT" dirty="0"/>
              <a:t>COME FARE PER…</a:t>
            </a:r>
          </a:p>
        </p:txBody>
      </p:sp>
      <p:sp>
        <p:nvSpPr>
          <p:cNvPr id="3" name="Segnaposto contenuto 2">
            <a:extLst>
              <a:ext uri="{FF2B5EF4-FFF2-40B4-BE49-F238E27FC236}">
                <a16:creationId xmlns:a16="http://schemas.microsoft.com/office/drawing/2014/main" id="{EA721764-BAED-39AE-F4B7-1E7916EA6534}"/>
              </a:ext>
            </a:extLst>
          </p:cNvPr>
          <p:cNvSpPr>
            <a:spLocks noGrp="1"/>
          </p:cNvSpPr>
          <p:nvPr>
            <p:ph idx="1"/>
          </p:nvPr>
        </p:nvSpPr>
        <p:spPr>
          <a:xfrm>
            <a:off x="316993" y="804672"/>
            <a:ext cx="8497824" cy="5606307"/>
          </a:xfrm>
        </p:spPr>
        <p:txBody>
          <a:bodyPr anchor="ctr">
            <a:noAutofit/>
          </a:bodyPr>
          <a:lstStyle/>
          <a:p>
            <a:r>
              <a:rPr lang="it-IT" sz="2400" dirty="0">
                <a:hlinkClick r:id="rId2" tooltip="Terza Missione"/>
              </a:rPr>
              <a:t>Terza Missione </a:t>
            </a:r>
            <a:r>
              <a:rPr lang="it-IT" sz="2400" dirty="0"/>
              <a:t>         </a:t>
            </a:r>
            <a:r>
              <a:rPr lang="it-IT" sz="2400" dirty="0">
                <a:hlinkClick r:id="rId3" tooltip="Eventi e Public Engagement"/>
              </a:rPr>
              <a:t>Eventi e Public Engagement </a:t>
            </a:r>
            <a:r>
              <a:rPr lang="it-IT" sz="2400" dirty="0"/>
              <a:t>         Iris PE</a:t>
            </a:r>
          </a:p>
          <a:p>
            <a:endParaRPr lang="it-IT" sz="2400" dirty="0"/>
          </a:p>
          <a:p>
            <a:r>
              <a:rPr lang="it-IT" sz="2400" dirty="0"/>
              <a:t>Video-tutorial</a:t>
            </a:r>
          </a:p>
          <a:p>
            <a:r>
              <a:rPr lang="it-IT" sz="2400" dirty="0"/>
              <a:t>FAQ</a:t>
            </a:r>
          </a:p>
          <a:p>
            <a:r>
              <a:rPr lang="it-IT" sz="2400" dirty="0"/>
              <a:t>Help desk/Isabella  Manto</a:t>
            </a:r>
          </a:p>
          <a:p>
            <a:endParaRPr lang="it-IT" sz="2400" dirty="0"/>
          </a:p>
          <a:p>
            <a:r>
              <a:rPr lang="it-IT" sz="2400" dirty="0"/>
              <a:t>Documenti: Linee guida </a:t>
            </a:r>
            <a:r>
              <a:rPr lang="it-IT" sz="2400" dirty="0" err="1"/>
              <a:t>Anvur</a:t>
            </a:r>
            <a:r>
              <a:rPr lang="it-IT" sz="2400" dirty="0"/>
              <a:t> 2018, Linee guida sistema informativo TM- PE (Università di Verona)</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Docente">
            <a:extLst>
              <a:ext uri="{FF2B5EF4-FFF2-40B4-BE49-F238E27FC236}">
                <a16:creationId xmlns:a16="http://schemas.microsoft.com/office/drawing/2014/main" id="{14D7B8CF-AA6E-972B-FA1E-C08F6711E8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11" name="Freccia destra 10">
            <a:extLst>
              <a:ext uri="{FF2B5EF4-FFF2-40B4-BE49-F238E27FC236}">
                <a16:creationId xmlns:a16="http://schemas.microsoft.com/office/drawing/2014/main" id="{D2CCAC83-B08D-8B68-DBC4-F22EB4E7C98D}"/>
              </a:ext>
            </a:extLst>
          </p:cNvPr>
          <p:cNvSpPr/>
          <p:nvPr/>
        </p:nvSpPr>
        <p:spPr>
          <a:xfrm>
            <a:off x="2595372" y="1977511"/>
            <a:ext cx="457200" cy="18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destra 11">
            <a:extLst>
              <a:ext uri="{FF2B5EF4-FFF2-40B4-BE49-F238E27FC236}">
                <a16:creationId xmlns:a16="http://schemas.microsoft.com/office/drawing/2014/main" id="{891D2612-3ED1-3735-246A-194A3209668F}"/>
              </a:ext>
            </a:extLst>
          </p:cNvPr>
          <p:cNvSpPr/>
          <p:nvPr/>
        </p:nvSpPr>
        <p:spPr>
          <a:xfrm>
            <a:off x="6680454" y="1977511"/>
            <a:ext cx="457200" cy="1889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56014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2">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5" name="Picture 5" descr="Immagine che contiene elettrodomestico, stufa, casco&#10;&#10;Descrizione generata automaticamente">
            <a:extLst>
              <a:ext uri="{FF2B5EF4-FFF2-40B4-BE49-F238E27FC236}">
                <a16:creationId xmlns:a16="http://schemas.microsoft.com/office/drawing/2014/main" id="{EF1E6F8D-E9C7-C106-6667-02E774392B22}"/>
              </a:ext>
            </a:extLst>
          </p:cNvPr>
          <p:cNvPicPr>
            <a:picLocks noChangeAspect="1"/>
          </p:cNvPicPr>
          <p:nvPr/>
        </p:nvPicPr>
        <p:blipFill rotWithShape="1">
          <a:blip r:embed="rId2">
            <a:alphaModFix amt="60000"/>
          </a:blip>
          <a:srcRect b="15730"/>
          <a:stretch/>
        </p:blipFill>
        <p:spPr>
          <a:xfrm>
            <a:off x="-1" y="10"/>
            <a:ext cx="12192001" cy="6857990"/>
          </a:xfrm>
          <a:prstGeom prst="rect">
            <a:avLst/>
          </a:prstGeom>
        </p:spPr>
      </p:pic>
      <p:sp>
        <p:nvSpPr>
          <p:cNvPr id="2" name="Titolo 1">
            <a:extLst>
              <a:ext uri="{FF2B5EF4-FFF2-40B4-BE49-F238E27FC236}">
                <a16:creationId xmlns:a16="http://schemas.microsoft.com/office/drawing/2014/main" id="{0CF70527-4407-3C01-C793-A23292FA4DFD}"/>
              </a:ext>
            </a:extLst>
          </p:cNvPr>
          <p:cNvSpPr>
            <a:spLocks noGrp="1"/>
          </p:cNvSpPr>
          <p:nvPr>
            <p:ph type="title"/>
          </p:nvPr>
        </p:nvSpPr>
        <p:spPr>
          <a:xfrm>
            <a:off x="838200" y="557189"/>
            <a:ext cx="4155825" cy="5571898"/>
          </a:xfrm>
        </p:spPr>
        <p:txBody>
          <a:bodyPr>
            <a:normAutofit/>
          </a:bodyPr>
          <a:lstStyle/>
          <a:p>
            <a:r>
              <a:rPr lang="it-IT">
                <a:solidFill>
                  <a:srgbClr val="FFFFFF"/>
                </a:solidFill>
              </a:rPr>
              <a:t>Cosa fare</a:t>
            </a:r>
          </a:p>
        </p:txBody>
      </p:sp>
      <p:graphicFrame>
        <p:nvGraphicFramePr>
          <p:cNvPr id="16" name="Segnaposto contenuto 2">
            <a:extLst>
              <a:ext uri="{FF2B5EF4-FFF2-40B4-BE49-F238E27FC236}">
                <a16:creationId xmlns:a16="http://schemas.microsoft.com/office/drawing/2014/main" id="{E294246C-2871-6B9E-6C8F-D8FC49A2E9FA}"/>
              </a:ext>
            </a:extLst>
          </p:cNvPr>
          <p:cNvGraphicFramePr>
            <a:graphicFrameLocks noGrp="1"/>
          </p:cNvGraphicFramePr>
          <p:nvPr>
            <p:ph idx="1"/>
            <p:extLst>
              <p:ext uri="{D42A27DB-BD31-4B8C-83A1-F6EECF244321}">
                <p14:modId xmlns:p14="http://schemas.microsoft.com/office/powerpoint/2010/main" val="1183209934"/>
              </p:ext>
            </p:extLst>
          </p:nvPr>
        </p:nvGraphicFramePr>
        <p:xfrm>
          <a:off x="4251960" y="557188"/>
          <a:ext cx="7665720" cy="6129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323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graphicEl>
                                              <a:dgm id="{38A7DCBE-4EB2-41BF-BB02-68B9DC173FD2}"/>
                                            </p:graphicEl>
                                          </p:spTgt>
                                        </p:tgtEl>
                                        <p:attrNameLst>
                                          <p:attrName>style.visibility</p:attrName>
                                        </p:attrNameLst>
                                      </p:cBhvr>
                                      <p:to>
                                        <p:strVal val="visible"/>
                                      </p:to>
                                    </p:set>
                                    <p:animEffect transition="in" filter="dissolve">
                                      <p:cBhvr>
                                        <p:cTn id="7" dur="500"/>
                                        <p:tgtEl>
                                          <p:spTgt spid="16">
                                            <p:graphicEl>
                                              <a:dgm id="{38A7DCBE-4EB2-41BF-BB02-68B9DC173FD2}"/>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graphicEl>
                                              <a:dgm id="{42529185-E5D5-49D6-AA7F-15523D0CCE6C}"/>
                                            </p:graphicEl>
                                          </p:spTgt>
                                        </p:tgtEl>
                                        <p:attrNameLst>
                                          <p:attrName>style.visibility</p:attrName>
                                        </p:attrNameLst>
                                      </p:cBhvr>
                                      <p:to>
                                        <p:strVal val="visible"/>
                                      </p:to>
                                    </p:set>
                                    <p:animEffect transition="in" filter="dissolve">
                                      <p:cBhvr>
                                        <p:cTn id="10" dur="500"/>
                                        <p:tgtEl>
                                          <p:spTgt spid="16">
                                            <p:graphicEl>
                                              <a:dgm id="{42529185-E5D5-49D6-AA7F-15523D0CCE6C}"/>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graphicEl>
                                              <a:dgm id="{CBCB4235-BF99-403C-A670-D77D216F6152}"/>
                                            </p:graphicEl>
                                          </p:spTgt>
                                        </p:tgtEl>
                                        <p:attrNameLst>
                                          <p:attrName>style.visibility</p:attrName>
                                        </p:attrNameLst>
                                      </p:cBhvr>
                                      <p:to>
                                        <p:strVal val="visible"/>
                                      </p:to>
                                    </p:set>
                                    <p:animEffect transition="in" filter="dissolve">
                                      <p:cBhvr>
                                        <p:cTn id="13" dur="500"/>
                                        <p:tgtEl>
                                          <p:spTgt spid="16">
                                            <p:graphicEl>
                                              <a:dgm id="{CBCB4235-BF99-403C-A670-D77D216F6152}"/>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graphicEl>
                                              <a:dgm id="{4A64D13F-4930-4D8A-95B9-38AB51F47168}"/>
                                            </p:graphicEl>
                                          </p:spTgt>
                                        </p:tgtEl>
                                        <p:attrNameLst>
                                          <p:attrName>style.visibility</p:attrName>
                                        </p:attrNameLst>
                                      </p:cBhvr>
                                      <p:to>
                                        <p:strVal val="visible"/>
                                      </p:to>
                                    </p:set>
                                    <p:animEffect transition="in" filter="dissolve">
                                      <p:cBhvr>
                                        <p:cTn id="18" dur="500"/>
                                        <p:tgtEl>
                                          <p:spTgt spid="16">
                                            <p:graphicEl>
                                              <a:dgm id="{4A64D13F-4930-4D8A-95B9-38AB51F47168}"/>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graphicEl>
                                              <a:dgm id="{05B47501-8405-402C-9B1A-4D3687663AAD}"/>
                                            </p:graphicEl>
                                          </p:spTgt>
                                        </p:tgtEl>
                                        <p:attrNameLst>
                                          <p:attrName>style.visibility</p:attrName>
                                        </p:attrNameLst>
                                      </p:cBhvr>
                                      <p:to>
                                        <p:strVal val="visible"/>
                                      </p:to>
                                    </p:set>
                                    <p:animEffect transition="in" filter="dissolve">
                                      <p:cBhvr>
                                        <p:cTn id="21" dur="500"/>
                                        <p:tgtEl>
                                          <p:spTgt spid="16">
                                            <p:graphicEl>
                                              <a:dgm id="{05B47501-8405-402C-9B1A-4D3687663AAD}"/>
                                            </p:graphic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graphicEl>
                                              <a:dgm id="{C0F27089-922C-4AE0-B6CB-3591A75C9677}"/>
                                            </p:graphicEl>
                                          </p:spTgt>
                                        </p:tgtEl>
                                        <p:attrNameLst>
                                          <p:attrName>style.visibility</p:attrName>
                                        </p:attrNameLst>
                                      </p:cBhvr>
                                      <p:to>
                                        <p:strVal val="visible"/>
                                      </p:to>
                                    </p:set>
                                    <p:animEffect transition="in" filter="dissolve">
                                      <p:cBhvr>
                                        <p:cTn id="24" dur="500"/>
                                        <p:tgtEl>
                                          <p:spTgt spid="16">
                                            <p:graphicEl>
                                              <a:dgm id="{C0F27089-922C-4AE0-B6CB-3591A75C9677}"/>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
                                            <p:graphicEl>
                                              <a:dgm id="{08D23F9C-8118-4E25-B711-707A19424B46}"/>
                                            </p:graphicEl>
                                          </p:spTgt>
                                        </p:tgtEl>
                                        <p:attrNameLst>
                                          <p:attrName>style.visibility</p:attrName>
                                        </p:attrNameLst>
                                      </p:cBhvr>
                                      <p:to>
                                        <p:strVal val="visible"/>
                                      </p:to>
                                    </p:set>
                                    <p:animEffect transition="in" filter="dissolve">
                                      <p:cBhvr>
                                        <p:cTn id="29" dur="500"/>
                                        <p:tgtEl>
                                          <p:spTgt spid="16">
                                            <p:graphicEl>
                                              <a:dgm id="{08D23F9C-8118-4E25-B711-707A19424B46}"/>
                                            </p:graphic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6">
                                            <p:graphicEl>
                                              <a:dgm id="{D6D4BD83-AE06-4248-9ABC-8B067CF9A97F}"/>
                                            </p:graphicEl>
                                          </p:spTgt>
                                        </p:tgtEl>
                                        <p:attrNameLst>
                                          <p:attrName>style.visibility</p:attrName>
                                        </p:attrNameLst>
                                      </p:cBhvr>
                                      <p:to>
                                        <p:strVal val="visible"/>
                                      </p:to>
                                    </p:set>
                                    <p:animEffect transition="in" filter="dissolve">
                                      <p:cBhvr>
                                        <p:cTn id="32" dur="500"/>
                                        <p:tgtEl>
                                          <p:spTgt spid="16">
                                            <p:graphicEl>
                                              <a:dgm id="{D6D4BD83-AE06-4248-9ABC-8B067CF9A97F}"/>
                                            </p:graphic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6">
                                            <p:graphicEl>
                                              <a:dgm id="{94BFB5B4-008F-42F3-A1D1-AA39F2F44891}"/>
                                            </p:graphicEl>
                                          </p:spTgt>
                                        </p:tgtEl>
                                        <p:attrNameLst>
                                          <p:attrName>style.visibility</p:attrName>
                                        </p:attrNameLst>
                                      </p:cBhvr>
                                      <p:to>
                                        <p:strVal val="visible"/>
                                      </p:to>
                                    </p:set>
                                    <p:animEffect transition="in" filter="dissolve">
                                      <p:cBhvr>
                                        <p:cTn id="35" dur="500"/>
                                        <p:tgtEl>
                                          <p:spTgt spid="16">
                                            <p:graphicEl>
                                              <a:dgm id="{94BFB5B4-008F-42F3-A1D1-AA39F2F4489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graphicEl>
                                              <a:dgm id="{FC0903A8-9B5F-49DF-9431-A1EFC840BA2F}"/>
                                            </p:graphicEl>
                                          </p:spTgt>
                                        </p:tgtEl>
                                        <p:attrNameLst>
                                          <p:attrName>style.visibility</p:attrName>
                                        </p:attrNameLst>
                                      </p:cBhvr>
                                      <p:to>
                                        <p:strVal val="visible"/>
                                      </p:to>
                                    </p:set>
                                    <p:animEffect transition="in" filter="dissolve">
                                      <p:cBhvr>
                                        <p:cTn id="40" dur="500"/>
                                        <p:tgtEl>
                                          <p:spTgt spid="16">
                                            <p:graphicEl>
                                              <a:dgm id="{FC0903A8-9B5F-49DF-9431-A1EFC840BA2F}"/>
                                            </p:graphic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graphicEl>
                                              <a:dgm id="{EBDE4A25-7546-4B95-91D2-4E9ABF0BB08D}"/>
                                            </p:graphicEl>
                                          </p:spTgt>
                                        </p:tgtEl>
                                        <p:attrNameLst>
                                          <p:attrName>style.visibility</p:attrName>
                                        </p:attrNameLst>
                                      </p:cBhvr>
                                      <p:to>
                                        <p:strVal val="visible"/>
                                      </p:to>
                                    </p:set>
                                    <p:animEffect transition="in" filter="dissolve">
                                      <p:cBhvr>
                                        <p:cTn id="43" dur="500"/>
                                        <p:tgtEl>
                                          <p:spTgt spid="16">
                                            <p:graphicEl>
                                              <a:dgm id="{EBDE4A25-7546-4B95-91D2-4E9ABF0BB08D}"/>
                                            </p:graphic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6">
                                            <p:graphicEl>
                                              <a:dgm id="{5549AE85-A620-407F-838B-83F594010869}"/>
                                            </p:graphicEl>
                                          </p:spTgt>
                                        </p:tgtEl>
                                        <p:attrNameLst>
                                          <p:attrName>style.visibility</p:attrName>
                                        </p:attrNameLst>
                                      </p:cBhvr>
                                      <p:to>
                                        <p:strVal val="visible"/>
                                      </p:to>
                                    </p:set>
                                    <p:animEffect transition="in" filter="dissolve">
                                      <p:cBhvr>
                                        <p:cTn id="46" dur="500"/>
                                        <p:tgtEl>
                                          <p:spTgt spid="16">
                                            <p:graphicEl>
                                              <a:dgm id="{5549AE85-A620-407F-838B-83F5940108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5429-8926-C802-0B83-E6EC1C5B441D}"/>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9505" y="329194"/>
            <a:ext cx="12191980" cy="6857990"/>
          </a:xfrm>
          <a:prstGeom prst="rect">
            <a:avLst/>
          </a:prstGeom>
        </p:spPr>
      </p:pic>
      <p:sp>
        <p:nvSpPr>
          <p:cNvPr id="2" name="Titolo 1">
            <a:extLst>
              <a:ext uri="{FF2B5EF4-FFF2-40B4-BE49-F238E27FC236}">
                <a16:creationId xmlns:a16="http://schemas.microsoft.com/office/drawing/2014/main" id="{07D3775A-21BB-A581-1712-299DDD674F68}"/>
              </a:ext>
            </a:extLst>
          </p:cNvPr>
          <p:cNvSpPr>
            <a:spLocks noGrp="1"/>
          </p:cNvSpPr>
          <p:nvPr>
            <p:ph type="title"/>
          </p:nvPr>
        </p:nvSpPr>
        <p:spPr>
          <a:xfrm>
            <a:off x="9525" y="-13526"/>
            <a:ext cx="10515600" cy="1325563"/>
          </a:xfrm>
        </p:spPr>
        <p:txBody>
          <a:bodyPr>
            <a:normAutofit/>
          </a:bodyPr>
          <a:lstStyle/>
          <a:p>
            <a:r>
              <a:rPr lang="it-IT" dirty="0"/>
              <a:t>La Terza missione</a:t>
            </a:r>
          </a:p>
        </p:txBody>
      </p:sp>
      <p:graphicFrame>
        <p:nvGraphicFramePr>
          <p:cNvPr id="5" name="Segnaposto contenuto 2">
            <a:extLst>
              <a:ext uri="{FF2B5EF4-FFF2-40B4-BE49-F238E27FC236}">
                <a16:creationId xmlns:a16="http://schemas.microsoft.com/office/drawing/2014/main" id="{6B073841-EE54-1DA8-1E44-141FEE523041}"/>
              </a:ext>
            </a:extLst>
          </p:cNvPr>
          <p:cNvGraphicFramePr>
            <a:graphicFrameLocks noGrp="1"/>
          </p:cNvGraphicFramePr>
          <p:nvPr>
            <p:ph idx="1"/>
            <p:extLst>
              <p:ext uri="{D42A27DB-BD31-4B8C-83A1-F6EECF244321}">
                <p14:modId xmlns:p14="http://schemas.microsoft.com/office/powerpoint/2010/main" val="3898890354"/>
              </p:ext>
            </p:extLst>
          </p:nvPr>
        </p:nvGraphicFramePr>
        <p:xfrm>
          <a:off x="0" y="926592"/>
          <a:ext cx="12191999" cy="5944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7854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561317E0-3B2D-664F-8382-DBABABF94BAA}"/>
                                            </p:graphicEl>
                                          </p:spTgt>
                                        </p:tgtEl>
                                        <p:attrNameLst>
                                          <p:attrName>style.visibility</p:attrName>
                                        </p:attrNameLst>
                                      </p:cBhvr>
                                      <p:to>
                                        <p:strVal val="visible"/>
                                      </p:to>
                                    </p:set>
                                    <p:animEffect transition="in" filter="dissolve">
                                      <p:cBhvr>
                                        <p:cTn id="7" dur="500"/>
                                        <p:tgtEl>
                                          <p:spTgt spid="5">
                                            <p:graphicEl>
                                              <a:dgm id="{561317E0-3B2D-664F-8382-DBABABF94BAA}"/>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graphicEl>
                                              <a:dgm id="{FC746644-A568-6A48-872D-AF4D53C57C51}"/>
                                            </p:graphicEl>
                                          </p:spTgt>
                                        </p:tgtEl>
                                        <p:attrNameLst>
                                          <p:attrName>style.visibility</p:attrName>
                                        </p:attrNameLst>
                                      </p:cBhvr>
                                      <p:to>
                                        <p:strVal val="visible"/>
                                      </p:to>
                                    </p:set>
                                    <p:animEffect transition="in" filter="dissolve">
                                      <p:cBhvr>
                                        <p:cTn id="10" dur="500"/>
                                        <p:tgtEl>
                                          <p:spTgt spid="5">
                                            <p:graphicEl>
                                              <a:dgm id="{FC746644-A568-6A48-872D-AF4D53C57C5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graphicEl>
                                              <a:dgm id="{FEBECF03-804F-9C46-9215-9742E2607CE0}"/>
                                            </p:graphicEl>
                                          </p:spTgt>
                                        </p:tgtEl>
                                        <p:attrNameLst>
                                          <p:attrName>style.visibility</p:attrName>
                                        </p:attrNameLst>
                                      </p:cBhvr>
                                      <p:to>
                                        <p:strVal val="visible"/>
                                      </p:to>
                                    </p:set>
                                    <p:animEffect transition="in" filter="dissolve">
                                      <p:cBhvr>
                                        <p:cTn id="15" dur="500"/>
                                        <p:tgtEl>
                                          <p:spTgt spid="5">
                                            <p:graphicEl>
                                              <a:dgm id="{FEBECF03-804F-9C46-9215-9742E2607CE0}"/>
                                            </p:graphic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graphicEl>
                                              <a:dgm id="{4F295458-8433-094C-86D7-09E8A90CC20A}"/>
                                            </p:graphicEl>
                                          </p:spTgt>
                                        </p:tgtEl>
                                        <p:attrNameLst>
                                          <p:attrName>style.visibility</p:attrName>
                                        </p:attrNameLst>
                                      </p:cBhvr>
                                      <p:to>
                                        <p:strVal val="visible"/>
                                      </p:to>
                                    </p:set>
                                    <p:animEffect transition="in" filter="dissolve">
                                      <p:cBhvr>
                                        <p:cTn id="18" dur="500"/>
                                        <p:tgtEl>
                                          <p:spTgt spid="5">
                                            <p:graphicEl>
                                              <a:dgm id="{4F295458-8433-094C-86D7-09E8A90CC20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graphicEl>
                                              <a:dgm id="{B8B4BE42-FAFC-404B-AB7B-EBBD90AAB093}"/>
                                            </p:graphicEl>
                                          </p:spTgt>
                                        </p:tgtEl>
                                        <p:attrNameLst>
                                          <p:attrName>style.visibility</p:attrName>
                                        </p:attrNameLst>
                                      </p:cBhvr>
                                      <p:to>
                                        <p:strVal val="visible"/>
                                      </p:to>
                                    </p:set>
                                    <p:animEffect transition="in" filter="dissolve">
                                      <p:cBhvr>
                                        <p:cTn id="23" dur="500"/>
                                        <p:tgtEl>
                                          <p:spTgt spid="5">
                                            <p:graphicEl>
                                              <a:dgm id="{B8B4BE42-FAFC-404B-AB7B-EBBD90AAB093}"/>
                                            </p:graphic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graphicEl>
                                              <a:dgm id="{292F5821-BBD3-EC4D-946F-6428A4780EF2}"/>
                                            </p:graphicEl>
                                          </p:spTgt>
                                        </p:tgtEl>
                                        <p:attrNameLst>
                                          <p:attrName>style.visibility</p:attrName>
                                        </p:attrNameLst>
                                      </p:cBhvr>
                                      <p:to>
                                        <p:strVal val="visible"/>
                                      </p:to>
                                    </p:set>
                                    <p:animEffect transition="in" filter="dissolve">
                                      <p:cBhvr>
                                        <p:cTn id="26" dur="500"/>
                                        <p:tgtEl>
                                          <p:spTgt spid="5">
                                            <p:graphicEl>
                                              <a:dgm id="{292F5821-BBD3-EC4D-946F-6428A4780EF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graphicEl>
                                              <a:dgm id="{1B6D9CBE-8351-FF4B-980D-08CF681BA09A}"/>
                                            </p:graphicEl>
                                          </p:spTgt>
                                        </p:tgtEl>
                                        <p:attrNameLst>
                                          <p:attrName>style.visibility</p:attrName>
                                        </p:attrNameLst>
                                      </p:cBhvr>
                                      <p:to>
                                        <p:strVal val="visible"/>
                                      </p:to>
                                    </p:set>
                                    <p:animEffect transition="in" filter="dissolve">
                                      <p:cBhvr>
                                        <p:cTn id="31" dur="500"/>
                                        <p:tgtEl>
                                          <p:spTgt spid="5">
                                            <p:graphicEl>
                                              <a:dgm id="{1B6D9CBE-8351-FF4B-980D-08CF681BA09A}"/>
                                            </p:graphic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
                                            <p:graphicEl>
                                              <a:dgm id="{E35907FE-0B57-5C41-85F2-59C85185CD6E}"/>
                                            </p:graphicEl>
                                          </p:spTgt>
                                        </p:tgtEl>
                                        <p:attrNameLst>
                                          <p:attrName>style.visibility</p:attrName>
                                        </p:attrNameLst>
                                      </p:cBhvr>
                                      <p:to>
                                        <p:strVal val="visible"/>
                                      </p:to>
                                    </p:set>
                                    <p:animEffect transition="in" filter="dissolve">
                                      <p:cBhvr>
                                        <p:cTn id="34" dur="500"/>
                                        <p:tgtEl>
                                          <p:spTgt spid="5">
                                            <p:graphicEl>
                                              <a:dgm id="{E35907FE-0B57-5C41-85F2-59C85185CD6E}"/>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
                                            <p:graphicEl>
                                              <a:dgm id="{5558B965-EF9C-964A-9239-B4A3ABBFD0F2}"/>
                                            </p:graphicEl>
                                          </p:spTgt>
                                        </p:tgtEl>
                                        <p:attrNameLst>
                                          <p:attrName>style.visibility</p:attrName>
                                        </p:attrNameLst>
                                      </p:cBhvr>
                                      <p:to>
                                        <p:strVal val="visible"/>
                                      </p:to>
                                    </p:set>
                                    <p:animEffect transition="in" filter="dissolve">
                                      <p:cBhvr>
                                        <p:cTn id="37" dur="500"/>
                                        <p:tgtEl>
                                          <p:spTgt spid="5">
                                            <p:graphicEl>
                                              <a:dgm id="{5558B965-EF9C-964A-9239-B4A3ABBFD0F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graphicEl>
                                              <a:dgm id="{656A9B5B-EE75-5348-A35A-EFCDDFC88083}"/>
                                            </p:graphicEl>
                                          </p:spTgt>
                                        </p:tgtEl>
                                        <p:attrNameLst>
                                          <p:attrName>style.visibility</p:attrName>
                                        </p:attrNameLst>
                                      </p:cBhvr>
                                      <p:to>
                                        <p:strVal val="visible"/>
                                      </p:to>
                                    </p:set>
                                    <p:animEffect transition="in" filter="dissolve">
                                      <p:cBhvr>
                                        <p:cTn id="42" dur="500"/>
                                        <p:tgtEl>
                                          <p:spTgt spid="5">
                                            <p:graphicEl>
                                              <a:dgm id="{656A9B5B-EE75-5348-A35A-EFCDDFC88083}"/>
                                            </p:graphic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5">
                                            <p:graphicEl>
                                              <a:dgm id="{91B6EBA7-B819-A84E-B32E-1FA8377B931E}"/>
                                            </p:graphicEl>
                                          </p:spTgt>
                                        </p:tgtEl>
                                        <p:attrNameLst>
                                          <p:attrName>style.visibility</p:attrName>
                                        </p:attrNameLst>
                                      </p:cBhvr>
                                      <p:to>
                                        <p:strVal val="visible"/>
                                      </p:to>
                                    </p:set>
                                    <p:animEffect transition="in" filter="dissolve">
                                      <p:cBhvr>
                                        <p:cTn id="45" dur="500"/>
                                        <p:tgtEl>
                                          <p:spTgt spid="5">
                                            <p:graphicEl>
                                              <a:dgm id="{91B6EBA7-B819-A84E-B32E-1FA8377B931E}"/>
                                            </p:graphic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graphicEl>
                                              <a:dgm id="{2518FEBF-FB8C-2340-AC9D-575CFFA8D738}"/>
                                            </p:graphicEl>
                                          </p:spTgt>
                                        </p:tgtEl>
                                        <p:attrNameLst>
                                          <p:attrName>style.visibility</p:attrName>
                                        </p:attrNameLst>
                                      </p:cBhvr>
                                      <p:to>
                                        <p:strVal val="visible"/>
                                      </p:to>
                                    </p:set>
                                    <p:animEffect transition="in" filter="dissolve">
                                      <p:cBhvr>
                                        <p:cTn id="48" dur="500"/>
                                        <p:tgtEl>
                                          <p:spTgt spid="5">
                                            <p:graphicEl>
                                              <a:dgm id="{2518FEBF-FB8C-2340-AC9D-575CFFA8D73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
                                            <p:graphicEl>
                                              <a:dgm id="{C1BA7675-B01F-6E4B-B84A-9A2C6AF2084B}"/>
                                            </p:graphicEl>
                                          </p:spTgt>
                                        </p:tgtEl>
                                        <p:attrNameLst>
                                          <p:attrName>style.visibility</p:attrName>
                                        </p:attrNameLst>
                                      </p:cBhvr>
                                      <p:to>
                                        <p:strVal val="visible"/>
                                      </p:to>
                                    </p:set>
                                    <p:animEffect transition="in" filter="dissolve">
                                      <p:cBhvr>
                                        <p:cTn id="53" dur="500"/>
                                        <p:tgtEl>
                                          <p:spTgt spid="5">
                                            <p:graphicEl>
                                              <a:dgm id="{C1BA7675-B01F-6E4B-B84A-9A2C6AF2084B}"/>
                                            </p:graphic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5">
                                            <p:graphicEl>
                                              <a:dgm id="{BE62EF9D-ED67-5647-92AC-7936F9855771}"/>
                                            </p:graphicEl>
                                          </p:spTgt>
                                        </p:tgtEl>
                                        <p:attrNameLst>
                                          <p:attrName>style.visibility</p:attrName>
                                        </p:attrNameLst>
                                      </p:cBhvr>
                                      <p:to>
                                        <p:strVal val="visible"/>
                                      </p:to>
                                    </p:set>
                                    <p:animEffect transition="in" filter="dissolve">
                                      <p:cBhvr>
                                        <p:cTn id="56" dur="500"/>
                                        <p:tgtEl>
                                          <p:spTgt spid="5">
                                            <p:graphicEl>
                                              <a:dgm id="{BE62EF9D-ED67-5647-92AC-7936F9855771}"/>
                                            </p:graphic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
                                            <p:graphicEl>
                                              <a:dgm id="{E6AE1B81-D338-C440-AFC5-05964500FCD9}"/>
                                            </p:graphicEl>
                                          </p:spTgt>
                                        </p:tgtEl>
                                        <p:attrNameLst>
                                          <p:attrName>style.visibility</p:attrName>
                                        </p:attrNameLst>
                                      </p:cBhvr>
                                      <p:to>
                                        <p:strVal val="visible"/>
                                      </p:to>
                                    </p:set>
                                    <p:animEffect transition="in" filter="dissolve">
                                      <p:cBhvr>
                                        <p:cTn id="59" dur="500"/>
                                        <p:tgtEl>
                                          <p:spTgt spid="5">
                                            <p:graphicEl>
                                              <a:dgm id="{E6AE1B81-D338-C440-AFC5-05964500FC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BGRectangle">
            <a:extLst>
              <a:ext uri="{FF2B5EF4-FFF2-40B4-BE49-F238E27FC236}">
                <a16:creationId xmlns:a16="http://schemas.microsoft.com/office/drawing/2014/main" id="{25E8815A-9407-4234-B08F-A1E49DCD7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8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4" descr="Foglietti adesivi su una parete">
            <a:extLst>
              <a:ext uri="{FF2B5EF4-FFF2-40B4-BE49-F238E27FC236}">
                <a16:creationId xmlns:a16="http://schemas.microsoft.com/office/drawing/2014/main" id="{B3C96CBA-005E-0C43-A3E0-BB6BF5DE6C5A}"/>
              </a:ext>
            </a:extLst>
          </p:cNvPr>
          <p:cNvPicPr>
            <a:picLocks noChangeAspect="1"/>
          </p:cNvPicPr>
          <p:nvPr/>
        </p:nvPicPr>
        <p:blipFill rotWithShape="1">
          <a:blip r:embed="rId2">
            <a:alphaModFix amt="50000"/>
          </a:blip>
          <a:srcRect t="9676" b="9679"/>
          <a:stretch/>
        </p:blipFill>
        <p:spPr>
          <a:xfrm>
            <a:off x="20" y="1"/>
            <a:ext cx="12191980" cy="6857999"/>
          </a:xfrm>
          <a:prstGeom prst="rect">
            <a:avLst/>
          </a:prstGeom>
        </p:spPr>
      </p:pic>
      <p:sp>
        <p:nvSpPr>
          <p:cNvPr id="2" name="Titolo 1">
            <a:extLst>
              <a:ext uri="{FF2B5EF4-FFF2-40B4-BE49-F238E27FC236}">
                <a16:creationId xmlns:a16="http://schemas.microsoft.com/office/drawing/2014/main" id="{D67A8A54-7D41-2C47-9217-8C303E5B96DA}"/>
              </a:ext>
            </a:extLst>
          </p:cNvPr>
          <p:cNvSpPr>
            <a:spLocks noGrp="1"/>
          </p:cNvSpPr>
          <p:nvPr>
            <p:ph type="title"/>
          </p:nvPr>
        </p:nvSpPr>
        <p:spPr>
          <a:xfrm>
            <a:off x="838200" y="963877"/>
            <a:ext cx="3494362" cy="4930246"/>
          </a:xfrm>
        </p:spPr>
        <p:txBody>
          <a:bodyPr>
            <a:normAutofit/>
          </a:bodyPr>
          <a:lstStyle/>
          <a:p>
            <a:pPr algn="r"/>
            <a:br>
              <a:rPr lang="it-IT" sz="4000" b="1" dirty="0">
                <a:solidFill>
                  <a:srgbClr val="FFFFFF"/>
                </a:solidFill>
              </a:rPr>
            </a:br>
            <a:r>
              <a:rPr lang="it-IT" sz="4000" b="1" dirty="0">
                <a:solidFill>
                  <a:srgbClr val="FFFFFF"/>
                </a:solidFill>
              </a:rPr>
              <a:t>LE 3 «ANIME» DELLA TERZA MISSIONE del DIPARTIMENTO DI MANAGEMENT</a:t>
            </a:r>
            <a:endParaRPr lang="it-IT" sz="4000" b="1" dirty="0">
              <a:solidFill>
                <a:schemeClr val="bg1"/>
              </a:solidFill>
            </a:endParaRPr>
          </a:p>
        </p:txBody>
      </p:sp>
      <p:sp>
        <p:nvSpPr>
          <p:cNvPr id="46" name="!!Line">
            <a:extLst>
              <a:ext uri="{FF2B5EF4-FFF2-40B4-BE49-F238E27FC236}">
                <a16:creationId xmlns:a16="http://schemas.microsoft.com/office/drawing/2014/main" id="{C9C56819-FD02-4626-ABF5-85C7463C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0580" y="2057400"/>
            <a:ext cx="27432" cy="2743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Segnaposto contenuto 2">
            <a:extLst>
              <a:ext uri="{FF2B5EF4-FFF2-40B4-BE49-F238E27FC236}">
                <a16:creationId xmlns:a16="http://schemas.microsoft.com/office/drawing/2014/main" id="{2190404D-740D-56CD-26D3-598011D84D86}"/>
              </a:ext>
            </a:extLst>
          </p:cNvPr>
          <p:cNvGraphicFramePr>
            <a:graphicFrameLocks noGrp="1"/>
          </p:cNvGraphicFramePr>
          <p:nvPr>
            <p:ph idx="1"/>
            <p:extLst>
              <p:ext uri="{D42A27DB-BD31-4B8C-83A1-F6EECF244321}">
                <p14:modId xmlns:p14="http://schemas.microsoft.com/office/powerpoint/2010/main" val="2560214372"/>
              </p:ext>
            </p:extLst>
          </p:nvPr>
        </p:nvGraphicFramePr>
        <p:xfrm>
          <a:off x="4976031" y="485774"/>
          <a:ext cx="6943173" cy="5757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8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ivania con oggetti per la produttività">
            <a:extLst>
              <a:ext uri="{FF2B5EF4-FFF2-40B4-BE49-F238E27FC236}">
                <a16:creationId xmlns:a16="http://schemas.microsoft.com/office/drawing/2014/main" id="{0308D318-4DE7-D9CA-92E8-1BC897BD08DA}"/>
              </a:ext>
            </a:extLst>
          </p:cNvPr>
          <p:cNvPicPr>
            <a:picLocks noChangeAspect="1"/>
          </p:cNvPicPr>
          <p:nvPr/>
        </p:nvPicPr>
        <p:blipFill rotWithShape="1">
          <a:blip r:embed="rId2">
            <a:alphaModFix amt="35000"/>
          </a:blip>
          <a:srcRect b="15730"/>
          <a:stretch/>
        </p:blipFill>
        <p:spPr>
          <a:xfrm>
            <a:off x="20" y="341377"/>
            <a:ext cx="12191980" cy="6857999"/>
          </a:xfrm>
          <a:prstGeom prst="rect">
            <a:avLst/>
          </a:prstGeom>
        </p:spPr>
      </p:pic>
      <p:sp>
        <p:nvSpPr>
          <p:cNvPr id="2" name="Titolo 1">
            <a:extLst>
              <a:ext uri="{FF2B5EF4-FFF2-40B4-BE49-F238E27FC236}">
                <a16:creationId xmlns:a16="http://schemas.microsoft.com/office/drawing/2014/main" id="{C2E29220-46DF-5049-9501-47CB4D0F3D04}"/>
              </a:ext>
            </a:extLst>
          </p:cNvPr>
          <p:cNvSpPr>
            <a:spLocks noGrp="1"/>
          </p:cNvSpPr>
          <p:nvPr>
            <p:ph type="title"/>
          </p:nvPr>
        </p:nvSpPr>
        <p:spPr>
          <a:xfrm>
            <a:off x="838199" y="1065862"/>
            <a:ext cx="6052955" cy="4726276"/>
          </a:xfrm>
        </p:spPr>
        <p:txBody>
          <a:bodyPr>
            <a:normAutofit/>
          </a:bodyPr>
          <a:lstStyle/>
          <a:p>
            <a:pPr algn="r"/>
            <a:r>
              <a:rPr lang="it-IT" sz="4000" b="1" dirty="0"/>
              <a:t>A) TRASFERIMENTO TECNOLOGICO E DI CONOSCENZE: TIPOLOGIE DI ATTIVITÀ</a:t>
            </a:r>
            <a:br>
              <a:rPr lang="en-US" sz="4000" b="1" dirty="0"/>
            </a:br>
            <a:r>
              <a:rPr lang="it-IT" sz="3200" b="1" dirty="0"/>
              <a:t>contratti/convenzioni/rapporti con imprese e imprenditorialità</a:t>
            </a:r>
          </a:p>
        </p:txBody>
      </p:sp>
      <p:cxnSp>
        <p:nvCxnSpPr>
          <p:cNvPr id="11" name="Straight Connector 1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4C7AAC3-1E54-694C-A6F6-222936C9B972}"/>
              </a:ext>
            </a:extLst>
          </p:cNvPr>
          <p:cNvSpPr>
            <a:spLocks noGrp="1"/>
          </p:cNvSpPr>
          <p:nvPr>
            <p:ph idx="1"/>
          </p:nvPr>
        </p:nvSpPr>
        <p:spPr>
          <a:xfrm>
            <a:off x="7534641" y="1065862"/>
            <a:ext cx="3860002" cy="4726276"/>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it-IT" sz="2000" dirty="0">
                <a:solidFill>
                  <a:srgbClr val="FFFFFF"/>
                </a:solidFill>
              </a:rPr>
              <a:t>A1) Valorizzazione proprietà intellettuale (es., brevetti)</a:t>
            </a:r>
          </a:p>
          <a:p>
            <a:r>
              <a:rPr lang="it-IT" sz="2000" dirty="0">
                <a:solidFill>
                  <a:srgbClr val="FFFFFF"/>
                </a:solidFill>
              </a:rPr>
              <a:t>A2) Spin-off</a:t>
            </a:r>
          </a:p>
          <a:p>
            <a:r>
              <a:rPr lang="it-IT" sz="2000" dirty="0">
                <a:solidFill>
                  <a:srgbClr val="FFFFFF"/>
                </a:solidFill>
              </a:rPr>
              <a:t>A3) Attività conto terzi</a:t>
            </a:r>
          </a:p>
          <a:p>
            <a:r>
              <a:rPr lang="en-US" sz="2000" dirty="0">
                <a:solidFill>
                  <a:srgbClr val="FFFFFF"/>
                </a:solidFill>
              </a:rPr>
              <a:t>A4) </a:t>
            </a:r>
            <a:r>
              <a:rPr lang="en-US" sz="2000" dirty="0" err="1">
                <a:solidFill>
                  <a:srgbClr val="FFFFFF"/>
                </a:solidFill>
              </a:rPr>
              <a:t>Ricerca</a:t>
            </a:r>
            <a:r>
              <a:rPr lang="en-US" sz="2000" dirty="0">
                <a:solidFill>
                  <a:srgbClr val="FFFFFF"/>
                </a:solidFill>
              </a:rPr>
              <a:t> </a:t>
            </a:r>
            <a:r>
              <a:rPr lang="en-US" sz="2000" dirty="0" err="1">
                <a:solidFill>
                  <a:srgbClr val="FFFFFF"/>
                </a:solidFill>
              </a:rPr>
              <a:t>congiunta</a:t>
            </a:r>
            <a:r>
              <a:rPr lang="en-US" sz="2000" dirty="0">
                <a:solidFill>
                  <a:srgbClr val="FFFFFF"/>
                </a:solidFill>
              </a:rPr>
              <a:t> (joint research)</a:t>
            </a:r>
            <a:endParaRPr lang="it-IT" sz="2000" dirty="0">
              <a:solidFill>
                <a:srgbClr val="FFFFFF"/>
              </a:solidFill>
            </a:endParaRPr>
          </a:p>
          <a:p>
            <a:r>
              <a:rPr lang="it-IT" sz="2000" dirty="0">
                <a:solidFill>
                  <a:srgbClr val="FFFFFF"/>
                </a:solidFill>
              </a:rPr>
              <a:t>A5) Accordi quadro/convenzioni</a:t>
            </a:r>
          </a:p>
        </p:txBody>
      </p:sp>
    </p:spTree>
    <p:extLst>
      <p:ext uri="{BB962C8B-B14F-4D97-AF65-F5344CB8AC3E}">
        <p14:creationId xmlns:p14="http://schemas.microsoft.com/office/powerpoint/2010/main" val="95782934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ivania con oggetti per la produttività">
            <a:extLst>
              <a:ext uri="{FF2B5EF4-FFF2-40B4-BE49-F238E27FC236}">
                <a16:creationId xmlns:a16="http://schemas.microsoft.com/office/drawing/2014/main" id="{0308D318-4DE7-D9CA-92E8-1BC897BD08DA}"/>
              </a:ext>
            </a:extLst>
          </p:cNvPr>
          <p:cNvPicPr>
            <a:picLocks noChangeAspect="1"/>
          </p:cNvPicPr>
          <p:nvPr/>
        </p:nvPicPr>
        <p:blipFill rotWithShape="1">
          <a:blip r:embed="rId2">
            <a:alphaModFix amt="35000"/>
          </a:blip>
          <a:srcRect b="15730"/>
          <a:stretch/>
        </p:blipFill>
        <p:spPr>
          <a:xfrm>
            <a:off x="20" y="341377"/>
            <a:ext cx="12191980" cy="6857999"/>
          </a:xfrm>
          <a:prstGeom prst="rect">
            <a:avLst/>
          </a:prstGeom>
        </p:spPr>
      </p:pic>
      <p:sp>
        <p:nvSpPr>
          <p:cNvPr id="2" name="Titolo 1">
            <a:extLst>
              <a:ext uri="{FF2B5EF4-FFF2-40B4-BE49-F238E27FC236}">
                <a16:creationId xmlns:a16="http://schemas.microsoft.com/office/drawing/2014/main" id="{C2E29220-46DF-5049-9501-47CB4D0F3D04}"/>
              </a:ext>
            </a:extLst>
          </p:cNvPr>
          <p:cNvSpPr>
            <a:spLocks noGrp="1"/>
          </p:cNvSpPr>
          <p:nvPr>
            <p:ph type="title"/>
          </p:nvPr>
        </p:nvSpPr>
        <p:spPr>
          <a:xfrm>
            <a:off x="838199" y="1065862"/>
            <a:ext cx="6052955" cy="4726276"/>
          </a:xfrm>
        </p:spPr>
        <p:txBody>
          <a:bodyPr>
            <a:normAutofit/>
          </a:bodyPr>
          <a:lstStyle/>
          <a:p>
            <a:pPr algn="r"/>
            <a:r>
              <a:rPr lang="it-IT" sz="4000" b="1" dirty="0"/>
              <a:t>A) TRASFERIMENTO TECNOLOGICO E DI CONOSCENZE</a:t>
            </a:r>
            <a:br>
              <a:rPr lang="it-IT" sz="4000" b="1" dirty="0"/>
            </a:br>
            <a:r>
              <a:rPr lang="it-IT" sz="4000" b="1" dirty="0"/>
              <a:t>indicatori e obiettivi</a:t>
            </a:r>
            <a:br>
              <a:rPr lang="it-IT" sz="4000" b="1" dirty="0"/>
            </a:br>
            <a:r>
              <a:rPr lang="it-IT" sz="4000" b="1" dirty="0"/>
              <a:t>(POD 2023-25)</a:t>
            </a:r>
            <a:endParaRPr lang="it-IT" sz="3200" b="1" dirty="0"/>
          </a:p>
        </p:txBody>
      </p:sp>
      <p:cxnSp>
        <p:nvCxnSpPr>
          <p:cNvPr id="11" name="Straight Connector 10">
            <a:extLst>
              <a:ext uri="{FF2B5EF4-FFF2-40B4-BE49-F238E27FC236}">
                <a16:creationId xmlns:a16="http://schemas.microsoft.com/office/drawing/2014/main" id="{96A8629B-8289-498B-939B-1CA0C1061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289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64C7AAC3-1E54-694C-A6F6-222936C9B972}"/>
              </a:ext>
            </a:extLst>
          </p:cNvPr>
          <p:cNvSpPr>
            <a:spLocks noGrp="1"/>
          </p:cNvSpPr>
          <p:nvPr>
            <p:ph idx="1"/>
          </p:nvPr>
        </p:nvSpPr>
        <p:spPr>
          <a:xfrm>
            <a:off x="7534640" y="512064"/>
            <a:ext cx="4133097" cy="5900928"/>
          </a:xfrm>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it-IT" dirty="0">
                <a:effectLst/>
                <a:latin typeface="Garamond" panose="02020404030301010803" pitchFamily="18" charset="0"/>
              </a:rPr>
              <a:t>INDICATORE: AVA_E.9: «Proventi da ricerche commissionate, trasferimento tecnologico e da finanziamenti competitivi rispetto ai docenti di ruolo del Dipartimento»</a:t>
            </a:r>
          </a:p>
          <a:p>
            <a:r>
              <a:rPr lang="it-IT" dirty="0">
                <a:effectLst/>
                <a:latin typeface="Garamond" panose="02020404030301010803" pitchFamily="18" charset="0"/>
              </a:rPr>
              <a:t>TARGET: 4300 (valore medio triennio 2023-25)</a:t>
            </a:r>
          </a:p>
        </p:txBody>
      </p:sp>
    </p:spTree>
    <p:extLst>
      <p:ext uri="{BB962C8B-B14F-4D97-AF65-F5344CB8AC3E}">
        <p14:creationId xmlns:p14="http://schemas.microsoft.com/office/powerpoint/2010/main" val="16460532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76BB2-4907-6344-B46C-40830056120F}"/>
              </a:ext>
            </a:extLst>
          </p:cNvPr>
          <p:cNvSpPr>
            <a:spLocks noGrp="1"/>
          </p:cNvSpPr>
          <p:nvPr>
            <p:ph type="title"/>
          </p:nvPr>
        </p:nvSpPr>
        <p:spPr>
          <a:xfrm>
            <a:off x="6053668" y="803325"/>
            <a:ext cx="5314536" cy="1325563"/>
          </a:xfrm>
        </p:spPr>
        <p:txBody>
          <a:bodyPr>
            <a:normAutofit/>
          </a:bodyPr>
          <a:lstStyle/>
          <a:p>
            <a:r>
              <a:rPr lang="it-IT" b="1" dirty="0"/>
              <a:t>B) FORMAZIONE CONTINUA (FC)</a:t>
            </a:r>
            <a:endParaRPr lang="it-IT"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Aula">
            <a:extLst>
              <a:ext uri="{FF2B5EF4-FFF2-40B4-BE49-F238E27FC236}">
                <a16:creationId xmlns:a16="http://schemas.microsoft.com/office/drawing/2014/main" id="{BC505F4B-D445-8403-5255-BFD0349A43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Segnaposto contenuto 2">
            <a:extLst>
              <a:ext uri="{FF2B5EF4-FFF2-40B4-BE49-F238E27FC236}">
                <a16:creationId xmlns:a16="http://schemas.microsoft.com/office/drawing/2014/main" id="{145FF40E-19C4-5E46-87BC-EA960D7CC56E}"/>
              </a:ext>
            </a:extLst>
          </p:cNvPr>
          <p:cNvSpPr>
            <a:spLocks noGrp="1"/>
          </p:cNvSpPr>
          <p:nvPr>
            <p:ph idx="1"/>
          </p:nvPr>
        </p:nvSpPr>
        <p:spPr>
          <a:xfrm>
            <a:off x="5915025" y="2128888"/>
            <a:ext cx="5955242" cy="4588904"/>
          </a:xfrm>
        </p:spPr>
        <p:style>
          <a:lnRef idx="2">
            <a:schemeClr val="accent1"/>
          </a:lnRef>
          <a:fillRef idx="1">
            <a:schemeClr val="lt1"/>
          </a:fillRef>
          <a:effectRef idx="0">
            <a:schemeClr val="accent1"/>
          </a:effectRef>
          <a:fontRef idx="minor">
            <a:schemeClr val="dk1"/>
          </a:fontRef>
        </p:style>
        <p:txBody>
          <a:bodyPr anchor="t">
            <a:normAutofit fontScale="77500" lnSpcReduction="20000"/>
          </a:bodyPr>
          <a:lstStyle/>
          <a:p>
            <a:r>
              <a:rPr lang="it-IT" sz="3200" dirty="0">
                <a:latin typeface="Garamond" panose="02020404030301010803" pitchFamily="18" charset="0"/>
              </a:rPr>
              <a:t>A</a:t>
            </a:r>
            <a:r>
              <a:rPr lang="it-IT" sz="3200" dirty="0">
                <a:effectLst/>
                <a:latin typeface="Garamond" panose="02020404030301010803" pitchFamily="18" charset="0"/>
              </a:rPr>
              <a:t>ttività di formazione rivolte a destinatari non tradizionali. Il target del Dipartimento è rappresentato, principalmente, dal mondo delle professioni, dalle PMI e dal personale inquadrato con compiti manageriali all’interno di imprese e istituzioni. </a:t>
            </a:r>
            <a:r>
              <a:rPr lang="it-IT" sz="3200" dirty="0">
                <a:latin typeface="Garamond" panose="02020404030301010803" pitchFamily="18" charset="0"/>
              </a:rPr>
              <a:t>Deve avere un aspetto professionalizzante. </a:t>
            </a:r>
            <a:endParaRPr lang="it-IT" sz="3200" dirty="0">
              <a:effectLst/>
              <a:latin typeface="Garamond" panose="02020404030301010803" pitchFamily="18" charset="0"/>
            </a:endParaRPr>
          </a:p>
          <a:p>
            <a:r>
              <a:rPr lang="it-IT" sz="3200" dirty="0">
                <a:latin typeface="Garamond" panose="02020404030301010803" pitchFamily="18" charset="0"/>
              </a:rPr>
              <a:t>Vi rientrano, ad esempio, i Corsi di perfezionamento e aggiornamento professionale e i corsi di preparazione all’esame di stato.</a:t>
            </a:r>
          </a:p>
          <a:p>
            <a:r>
              <a:rPr lang="it-IT" sz="3200" dirty="0">
                <a:latin typeface="Garamond" panose="02020404030301010803" pitchFamily="18" charset="0"/>
              </a:rPr>
              <a:t>La FC non rilascia cfu, non rilascia diplomi, ma eventualmente attestati di frequenza.</a:t>
            </a:r>
          </a:p>
        </p:txBody>
      </p:sp>
    </p:spTree>
    <p:extLst>
      <p:ext uri="{BB962C8B-B14F-4D97-AF65-F5344CB8AC3E}">
        <p14:creationId xmlns:p14="http://schemas.microsoft.com/office/powerpoint/2010/main" val="375336194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776BB2-4907-6344-B46C-40830056120F}"/>
              </a:ext>
            </a:extLst>
          </p:cNvPr>
          <p:cNvSpPr>
            <a:spLocks noGrp="1"/>
          </p:cNvSpPr>
          <p:nvPr>
            <p:ph type="title"/>
          </p:nvPr>
        </p:nvSpPr>
        <p:spPr>
          <a:xfrm>
            <a:off x="5760562" y="346125"/>
            <a:ext cx="6431437" cy="1325563"/>
          </a:xfrm>
        </p:spPr>
        <p:txBody>
          <a:bodyPr>
            <a:normAutofit fontScale="90000"/>
          </a:bodyPr>
          <a:lstStyle/>
          <a:p>
            <a:r>
              <a:rPr lang="it-IT" b="1" dirty="0"/>
              <a:t>B) FORMAZIONE CONTINUA:</a:t>
            </a:r>
            <a:br>
              <a:rPr lang="it-IT" b="1" dirty="0"/>
            </a:br>
            <a:r>
              <a:rPr lang="it-IT" b="1" dirty="0"/>
              <a:t>indicatori e obiettivi</a:t>
            </a:r>
            <a:br>
              <a:rPr lang="it-IT" b="1" dirty="0"/>
            </a:br>
            <a:r>
              <a:rPr lang="it-IT" sz="4400" b="1" dirty="0"/>
              <a:t>(POD 2023-25)</a:t>
            </a:r>
            <a:endParaRPr lang="it-IT"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Aula">
            <a:extLst>
              <a:ext uri="{FF2B5EF4-FFF2-40B4-BE49-F238E27FC236}">
                <a16:creationId xmlns:a16="http://schemas.microsoft.com/office/drawing/2014/main" id="{BC505F4B-D445-8403-5255-BFD0349A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Segnaposto contenuto 2">
            <a:extLst>
              <a:ext uri="{FF2B5EF4-FFF2-40B4-BE49-F238E27FC236}">
                <a16:creationId xmlns:a16="http://schemas.microsoft.com/office/drawing/2014/main" id="{145FF40E-19C4-5E46-87BC-EA960D7CC56E}"/>
              </a:ext>
            </a:extLst>
          </p:cNvPr>
          <p:cNvSpPr>
            <a:spLocks noGrp="1"/>
          </p:cNvSpPr>
          <p:nvPr>
            <p:ph idx="1"/>
          </p:nvPr>
        </p:nvSpPr>
        <p:spPr>
          <a:xfrm>
            <a:off x="5915025" y="2128888"/>
            <a:ext cx="5955242" cy="4588904"/>
          </a:xfrm>
        </p:spPr>
        <p:style>
          <a:lnRef idx="2">
            <a:schemeClr val="accent1"/>
          </a:lnRef>
          <a:fillRef idx="1">
            <a:schemeClr val="lt1"/>
          </a:fillRef>
          <a:effectRef idx="0">
            <a:schemeClr val="accent1"/>
          </a:effectRef>
          <a:fontRef idx="minor">
            <a:schemeClr val="dk1"/>
          </a:fontRef>
        </p:style>
        <p:txBody>
          <a:bodyPr anchor="t">
            <a:normAutofit/>
          </a:bodyPr>
          <a:lstStyle/>
          <a:p>
            <a:r>
              <a:rPr lang="it-IT" sz="3200" dirty="0">
                <a:effectLst/>
                <a:latin typeface="Garamond" panose="02020404030301010803" pitchFamily="18" charset="0"/>
              </a:rPr>
              <a:t>INDICATORE: «Numero di attività di formazione continua rispetto ai docenti di ruolo del Dipartiment</a:t>
            </a:r>
            <a:r>
              <a:rPr lang="it-IT" sz="3200" dirty="0">
                <a:latin typeface="Garamond" panose="02020404030301010803" pitchFamily="18" charset="0"/>
              </a:rPr>
              <a:t>o»</a:t>
            </a:r>
            <a:endParaRPr lang="it-IT" sz="3200" dirty="0">
              <a:effectLst/>
              <a:latin typeface="Garamond" panose="02020404030301010803" pitchFamily="18" charset="0"/>
            </a:endParaRPr>
          </a:p>
          <a:p>
            <a:r>
              <a:rPr lang="it-IT" sz="3200" dirty="0">
                <a:latin typeface="Garamond" panose="02020404030301010803" pitchFamily="18" charset="0"/>
              </a:rPr>
              <a:t>TARGET: </a:t>
            </a:r>
            <a:r>
              <a:rPr lang="it-IT" sz="3200" dirty="0">
                <a:effectLst/>
                <a:latin typeface="Garamond" panose="02020404030301010803" pitchFamily="18" charset="0"/>
              </a:rPr>
              <a:t>10,5% (valore medio triennio 2023-25; v.a. circa 6-7) </a:t>
            </a:r>
          </a:p>
          <a:p>
            <a:endParaRPr lang="it-IT" sz="3200" dirty="0">
              <a:latin typeface="Garamond" panose="02020404030301010803" pitchFamily="18" charset="0"/>
            </a:endParaRPr>
          </a:p>
        </p:txBody>
      </p:sp>
    </p:spTree>
    <p:extLst>
      <p:ext uri="{BB962C8B-B14F-4D97-AF65-F5344CB8AC3E}">
        <p14:creationId xmlns:p14="http://schemas.microsoft.com/office/powerpoint/2010/main" val="285675720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9F29B4-E1F2-C569-2CBA-0658B7236052}"/>
              </a:ext>
            </a:extLst>
          </p:cNvPr>
          <p:cNvPicPr>
            <a:picLocks noChangeAspect="1"/>
          </p:cNvPicPr>
          <p:nvPr/>
        </p:nvPicPr>
        <p:blipFill rotWithShape="1">
          <a:blip r:embed="rId2">
            <a:duotone>
              <a:prstClr val="black"/>
              <a:schemeClr val="tx2">
                <a:tint val="45000"/>
                <a:satMod val="400000"/>
              </a:schemeClr>
            </a:duotone>
            <a:alphaModFix amt="25000"/>
          </a:blip>
          <a:srcRect t="15413"/>
          <a:stretch/>
        </p:blipFill>
        <p:spPr>
          <a:xfrm>
            <a:off x="20" y="1"/>
            <a:ext cx="12191980" cy="6857999"/>
          </a:xfrm>
          <a:prstGeom prst="rect">
            <a:avLst/>
          </a:prstGeom>
        </p:spPr>
      </p:pic>
      <p:sp>
        <p:nvSpPr>
          <p:cNvPr id="2" name="Titolo 1">
            <a:extLst>
              <a:ext uri="{FF2B5EF4-FFF2-40B4-BE49-F238E27FC236}">
                <a16:creationId xmlns:a16="http://schemas.microsoft.com/office/drawing/2014/main" id="{18AD34E5-FB6A-EB4F-8102-79C0DA1188D1}"/>
              </a:ext>
            </a:extLst>
          </p:cNvPr>
          <p:cNvSpPr>
            <a:spLocks noGrp="1"/>
          </p:cNvSpPr>
          <p:nvPr>
            <p:ph type="title"/>
          </p:nvPr>
        </p:nvSpPr>
        <p:spPr>
          <a:xfrm>
            <a:off x="838200" y="365125"/>
            <a:ext cx="10515600" cy="1325563"/>
          </a:xfrm>
        </p:spPr>
        <p:txBody>
          <a:bodyPr>
            <a:normAutofit/>
          </a:bodyPr>
          <a:lstStyle/>
          <a:p>
            <a:r>
              <a:rPr lang="it-IT"/>
              <a:t>C) PUBLIC ENGAGEMENT (PE)</a:t>
            </a:r>
          </a:p>
        </p:txBody>
      </p:sp>
      <p:graphicFrame>
        <p:nvGraphicFramePr>
          <p:cNvPr id="5" name="Segnaposto contenuto 2">
            <a:extLst>
              <a:ext uri="{FF2B5EF4-FFF2-40B4-BE49-F238E27FC236}">
                <a16:creationId xmlns:a16="http://schemas.microsoft.com/office/drawing/2014/main" id="{954686BC-2734-4E7B-D7F1-830D41CFF1B8}"/>
              </a:ext>
            </a:extLst>
          </p:cNvPr>
          <p:cNvGraphicFramePr>
            <a:graphicFrameLocks noGrp="1"/>
          </p:cNvGraphicFramePr>
          <p:nvPr>
            <p:ph idx="1"/>
            <p:extLst>
              <p:ext uri="{D42A27DB-BD31-4B8C-83A1-F6EECF244321}">
                <p14:modId xmlns:p14="http://schemas.microsoft.com/office/powerpoint/2010/main" val="696508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379033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C9B29E-8A85-304F-8B10-8FF12DE85A7D}"/>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b="1" kern="1200">
                <a:solidFill>
                  <a:srgbClr val="FFFFFF"/>
                </a:solidFill>
                <a:latin typeface="+mj-lt"/>
                <a:ea typeface="+mj-ea"/>
                <a:cs typeface="+mj-cs"/>
              </a:rPr>
              <a:t>C) PUBLIC ENGAGEMENT</a:t>
            </a:r>
            <a:endParaRPr lang="en-US" sz="4000" kern="1200">
              <a:solidFill>
                <a:srgbClr val="FFFFFF"/>
              </a:solidFill>
              <a:latin typeface="+mj-lt"/>
              <a:ea typeface="+mj-ea"/>
              <a:cs typeface="+mj-cs"/>
            </a:endParaRPr>
          </a:p>
        </p:txBody>
      </p:sp>
      <p:graphicFrame>
        <p:nvGraphicFramePr>
          <p:cNvPr id="9" name="Tabella 8">
            <a:extLst>
              <a:ext uri="{FF2B5EF4-FFF2-40B4-BE49-F238E27FC236}">
                <a16:creationId xmlns:a16="http://schemas.microsoft.com/office/drawing/2014/main" id="{392039F2-0A8A-C971-D0A3-3634F26967B5}"/>
              </a:ext>
            </a:extLst>
          </p:cNvPr>
          <p:cNvGraphicFramePr>
            <a:graphicFrameLocks noGrp="1"/>
          </p:cNvGraphicFramePr>
          <p:nvPr>
            <p:extLst>
              <p:ext uri="{D42A27DB-BD31-4B8C-83A1-F6EECF244321}">
                <p14:modId xmlns:p14="http://schemas.microsoft.com/office/powerpoint/2010/main" val="933091077"/>
              </p:ext>
            </p:extLst>
          </p:nvPr>
        </p:nvGraphicFramePr>
        <p:xfrm>
          <a:off x="0" y="1261448"/>
          <a:ext cx="12012810" cy="5596552"/>
        </p:xfrm>
        <a:graphic>
          <a:graphicData uri="http://schemas.openxmlformats.org/drawingml/2006/table">
            <a:tbl>
              <a:tblPr firstRow="1" firstCol="1" bandRow="1">
                <a:tableStyleId>{3B4B98B0-60AC-42C2-AFA5-B58CD77FA1E5}</a:tableStyleId>
              </a:tblPr>
              <a:tblGrid>
                <a:gridCol w="6982276">
                  <a:extLst>
                    <a:ext uri="{9D8B030D-6E8A-4147-A177-3AD203B41FA5}">
                      <a16:colId xmlns:a16="http://schemas.microsoft.com/office/drawing/2014/main" val="2748921273"/>
                    </a:ext>
                  </a:extLst>
                </a:gridCol>
                <a:gridCol w="5030534">
                  <a:extLst>
                    <a:ext uri="{9D8B030D-6E8A-4147-A177-3AD203B41FA5}">
                      <a16:colId xmlns:a16="http://schemas.microsoft.com/office/drawing/2014/main" val="740078098"/>
                    </a:ext>
                  </a:extLst>
                </a:gridCol>
              </a:tblGrid>
              <a:tr h="682919">
                <a:tc>
                  <a:txBody>
                    <a:bodyPr/>
                    <a:lstStyle/>
                    <a:p>
                      <a:pPr>
                        <a:lnSpc>
                          <a:spcPct val="107000"/>
                        </a:lnSpc>
                        <a:spcAft>
                          <a:spcPts val="800"/>
                        </a:spcAft>
                      </a:pPr>
                      <a:r>
                        <a:rPr lang="it-IT" sz="1200" b="1" cap="none" spc="0">
                          <a:solidFill>
                            <a:schemeClr val="tx1"/>
                          </a:solidFill>
                          <a:effectLst/>
                        </a:rPr>
                        <a:t>Etichette ANVUR/IRIS</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b"/>
                </a:tc>
                <a:tc>
                  <a:txBody>
                    <a:bodyPr/>
                    <a:lstStyle/>
                    <a:p>
                      <a:pPr>
                        <a:lnSpc>
                          <a:spcPct val="107000"/>
                        </a:lnSpc>
                        <a:spcAft>
                          <a:spcPts val="800"/>
                        </a:spcAft>
                      </a:pPr>
                      <a:r>
                        <a:rPr lang="it-IT" sz="1200" b="1" cap="none" spc="0">
                          <a:solidFill>
                            <a:schemeClr val="tx1"/>
                          </a:solidFill>
                          <a:effectLst/>
                        </a:rPr>
                        <a:t>Indicazioni ed esempi</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b"/>
                </a:tc>
                <a:extLst>
                  <a:ext uri="{0D108BD9-81ED-4DB2-BD59-A6C34878D82A}">
                    <a16:rowId xmlns:a16="http://schemas.microsoft.com/office/drawing/2014/main" val="1339819480"/>
                  </a:ext>
                </a:extLst>
              </a:tr>
              <a:tr h="507391">
                <a:tc>
                  <a:txBody>
                    <a:bodyPr/>
                    <a:lstStyle/>
                    <a:p>
                      <a:pPr>
                        <a:lnSpc>
                          <a:spcPct val="107000"/>
                        </a:lnSpc>
                        <a:spcAft>
                          <a:spcPts val="800"/>
                        </a:spcAft>
                      </a:pPr>
                      <a:r>
                        <a:rPr lang="it-IT" sz="1200" b="1" cap="none" spc="0">
                          <a:solidFill>
                            <a:schemeClr val="tx1"/>
                          </a:solidFill>
                          <a:effectLst/>
                        </a:rPr>
                        <a:t>Organizzazione di concerti, spettacoli teatrali, rassegne cinematografiche, eventi sportivi, mostre, esposizioni e altri eventi di pubblica utilità aperti alla comunità</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a:solidFill>
                            <a:schemeClr val="tx1"/>
                          </a:solidFill>
                          <a:effectLst/>
                        </a:rPr>
                        <a:t> Ad es. </a:t>
                      </a:r>
                      <a:r>
                        <a:rPr lang="it-IT" sz="1200" cap="none" spc="0" err="1">
                          <a:solidFill>
                            <a:schemeClr val="tx1"/>
                          </a:solidFill>
                          <a:effectLst/>
                        </a:rPr>
                        <a:t>CinemAteneo</a:t>
                      </a:r>
                      <a:r>
                        <a:rPr lang="it-IT" sz="1200" cap="none" spc="0">
                          <a:solidFill>
                            <a:schemeClr val="tx1"/>
                          </a:solidFill>
                          <a:effectLst/>
                        </a:rPr>
                        <a:t>, rassegna </a:t>
                      </a:r>
                      <a:r>
                        <a:rPr lang="it-IT" sz="1200" cap="none" spc="0" err="1">
                          <a:solidFill>
                            <a:schemeClr val="tx1"/>
                          </a:solidFill>
                          <a:effectLst/>
                        </a:rPr>
                        <a:t>Veronetta</a:t>
                      </a:r>
                      <a:r>
                        <a:rPr lang="it-IT" sz="1200" cap="none" spc="0">
                          <a:solidFill>
                            <a:schemeClr val="tx1"/>
                          </a:solidFill>
                          <a:effectLst/>
                        </a:rPr>
                        <a:t> Contemporanea Estate</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1328837522"/>
                  </a:ext>
                </a:extLst>
              </a:tr>
              <a:tr h="507322">
                <a:tc>
                  <a:txBody>
                    <a:bodyPr/>
                    <a:lstStyle/>
                    <a:p>
                      <a:pPr>
                        <a:lnSpc>
                          <a:spcPct val="107000"/>
                        </a:lnSpc>
                        <a:spcAft>
                          <a:spcPts val="800"/>
                        </a:spcAft>
                      </a:pPr>
                      <a:r>
                        <a:rPr lang="it-IT" sz="1200" b="1" cap="none" spc="0">
                          <a:solidFill>
                            <a:schemeClr val="tx1"/>
                          </a:solidFill>
                          <a:effectLst/>
                        </a:rPr>
                        <a:t>Pubblicazioni (cartacee e digitali) dedicate al pubblico non accademico</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a:solidFill>
                            <a:schemeClr val="tx1"/>
                          </a:solidFill>
                          <a:effectLst/>
                        </a:rPr>
                        <a:t> Ad es. Volumi dedicati a S. Marta, brochure mostra "Contemporanee/Contemporanei"</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2181297244"/>
                  </a:ext>
                </a:extLst>
              </a:tr>
              <a:tr h="297941">
                <a:tc>
                  <a:txBody>
                    <a:bodyPr/>
                    <a:lstStyle/>
                    <a:p>
                      <a:pPr>
                        <a:lnSpc>
                          <a:spcPct val="107000"/>
                        </a:lnSpc>
                        <a:spcAft>
                          <a:spcPts val="800"/>
                        </a:spcAft>
                      </a:pPr>
                      <a:r>
                        <a:rPr lang="it-IT" sz="1200" b="1" cap="none" spc="0">
                          <a:solidFill>
                            <a:schemeClr val="tx1"/>
                          </a:solidFill>
                          <a:effectLst/>
                        </a:rPr>
                        <a:t>Produzione di programmi radiofonici e televisivi</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2432565413"/>
                  </a:ext>
                </a:extLst>
              </a:tr>
              <a:tr h="297941">
                <a:tc>
                  <a:txBody>
                    <a:bodyPr/>
                    <a:lstStyle/>
                    <a:p>
                      <a:pPr>
                        <a:lnSpc>
                          <a:spcPct val="107000"/>
                        </a:lnSpc>
                        <a:spcAft>
                          <a:spcPts val="800"/>
                        </a:spcAft>
                      </a:pPr>
                      <a:r>
                        <a:rPr lang="it-IT" sz="1200" b="1" cap="none" spc="0">
                          <a:solidFill>
                            <a:schemeClr val="tx1"/>
                          </a:solidFill>
                          <a:effectLst/>
                        </a:rPr>
                        <a:t>Pubblicazione e gestione di siti web e altri canali social di comunicazione e divulgazione scientifica</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3386494854"/>
                  </a:ext>
                </a:extLst>
              </a:tr>
              <a:tr h="722063">
                <a:tc>
                  <a:txBody>
                    <a:bodyPr/>
                    <a:lstStyle/>
                    <a:p>
                      <a:pPr>
                        <a:lnSpc>
                          <a:spcPct val="107000"/>
                        </a:lnSpc>
                        <a:spcAft>
                          <a:spcPts val="800"/>
                        </a:spcAft>
                      </a:pPr>
                      <a:r>
                        <a:rPr lang="it-IT" sz="1200" b="1" cap="none" spc="0">
                          <a:solidFill>
                            <a:schemeClr val="tx1"/>
                          </a:solidFill>
                          <a:effectLst/>
                        </a:rPr>
                        <a:t>Organizzazione di iniziative di valorizzazione, consultazione e condivisione della ricerca</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a:solidFill>
                            <a:schemeClr val="tx1"/>
                          </a:solidFill>
                          <a:effectLst/>
                        </a:rPr>
                        <a:t>Conferenze, dibattiti e approfondimenti su specifiche tematiche, eventi di interazione tra ricercatori e pubblici, festival e caffè scientifici, consultazioni on-line (es. Notte della ricerca, Go to science)</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3466309473"/>
                  </a:ext>
                </a:extLst>
              </a:tr>
              <a:tr h="507322">
                <a:tc>
                  <a:txBody>
                    <a:bodyPr/>
                    <a:lstStyle/>
                    <a:p>
                      <a:pPr>
                        <a:lnSpc>
                          <a:spcPct val="107000"/>
                        </a:lnSpc>
                        <a:spcAft>
                          <a:spcPts val="800"/>
                        </a:spcAft>
                      </a:pPr>
                      <a:r>
                        <a:rPr lang="it-IT" sz="1200" b="1" cap="none" spc="0">
                          <a:solidFill>
                            <a:schemeClr val="tx1"/>
                          </a:solidFill>
                          <a:effectLst/>
                        </a:rPr>
                        <a:t>Iniziative di tutela della salute</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a:solidFill>
                            <a:schemeClr val="tx1"/>
                          </a:solidFill>
                          <a:effectLst/>
                        </a:rPr>
                        <a:t>Giornate informative e di prevenzione, campagne di screening e di sensibilizzazione, singole conferenze o dibattiti sul tema della tutela della salute</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3386783177"/>
                  </a:ext>
                </a:extLst>
              </a:tr>
              <a:tr h="1477771">
                <a:tc>
                  <a:txBody>
                    <a:bodyPr/>
                    <a:lstStyle/>
                    <a:p>
                      <a:pPr>
                        <a:lnSpc>
                          <a:spcPct val="107000"/>
                        </a:lnSpc>
                        <a:spcAft>
                          <a:spcPts val="800"/>
                        </a:spcAft>
                      </a:pPr>
                      <a:r>
                        <a:rPr lang="it-IT" sz="1200" b="1" cap="none" spc="0">
                          <a:solidFill>
                            <a:schemeClr val="tx1"/>
                          </a:solidFill>
                          <a:effectLst/>
                        </a:rPr>
                        <a:t>Attività di coinvolgimento e interazione con il mondo della scuola</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a:solidFill>
                            <a:schemeClr val="tx1"/>
                          </a:solidFill>
                          <a:effectLst/>
                        </a:rPr>
                        <a:t>Simulazioni, esperimenti </a:t>
                      </a:r>
                      <a:r>
                        <a:rPr lang="it-IT" sz="1200" cap="none" spc="0" err="1">
                          <a:solidFill>
                            <a:schemeClr val="tx1"/>
                          </a:solidFill>
                          <a:effectLst/>
                        </a:rPr>
                        <a:t>hands-on</a:t>
                      </a:r>
                      <a:r>
                        <a:rPr lang="it-IT" sz="1200" cap="none" spc="0">
                          <a:solidFill>
                            <a:schemeClr val="tx1"/>
                          </a:solidFill>
                          <a:effectLst/>
                        </a:rPr>
                        <a:t> e altre attività laboratoriali, didattica innovativa, scuole estive, </a:t>
                      </a:r>
                      <a:r>
                        <a:rPr lang="it-IT" sz="1200" cap="none" spc="0" err="1">
                          <a:solidFill>
                            <a:schemeClr val="tx1"/>
                          </a:solidFill>
                          <a:effectLst/>
                        </a:rPr>
                        <a:t>children</a:t>
                      </a:r>
                      <a:r>
                        <a:rPr lang="it-IT" sz="1200" cap="none" spc="0">
                          <a:solidFill>
                            <a:schemeClr val="tx1"/>
                          </a:solidFill>
                          <a:effectLst/>
                        </a:rPr>
                        <a:t> </a:t>
                      </a:r>
                      <a:r>
                        <a:rPr lang="it-IT" sz="1200" cap="none" spc="0" err="1">
                          <a:solidFill>
                            <a:schemeClr val="tx1"/>
                          </a:solidFill>
                          <a:effectLst/>
                        </a:rPr>
                        <a:t>university</a:t>
                      </a:r>
                      <a:r>
                        <a:rPr lang="it-IT" sz="1200" cap="none" spc="0">
                          <a:solidFill>
                            <a:schemeClr val="tx1"/>
                          </a:solidFill>
                          <a:effectLst/>
                        </a:rPr>
                        <a:t> (ad es. </a:t>
                      </a:r>
                      <a:r>
                        <a:rPr lang="it-IT" sz="1200" cap="none" spc="0" err="1">
                          <a:solidFill>
                            <a:schemeClr val="tx1"/>
                          </a:solidFill>
                          <a:effectLst/>
                        </a:rPr>
                        <a:t>Kidsuniversity</a:t>
                      </a:r>
                      <a:r>
                        <a:rPr lang="it-IT" sz="1200" cap="none" spc="0">
                          <a:solidFill>
                            <a:schemeClr val="tx1"/>
                          </a:solidFill>
                          <a:effectLst/>
                        </a:rPr>
                        <a:t> 2015-2019).</a:t>
                      </a:r>
                    </a:p>
                    <a:p>
                      <a:pPr>
                        <a:lnSpc>
                          <a:spcPct val="107000"/>
                        </a:lnSpc>
                        <a:spcAft>
                          <a:spcPts val="800"/>
                        </a:spcAft>
                      </a:pPr>
                      <a:r>
                        <a:rPr lang="it-IT" sz="1200" cap="none" spc="0">
                          <a:solidFill>
                            <a:schemeClr val="tx1"/>
                          </a:solidFill>
                          <a:effectLst/>
                        </a:rPr>
                        <a:t>Sono esclusi i corsi di formazione e aggiornamento rivolti agli insegnanti (rilevati, invece, come “Attività di formazione continua” quindi non come PE) e le iniziative di Alternanza Scuola-Lavoro (rilevate, invece, in una categoria a parte rispetto al PE) </a:t>
                      </a:r>
                      <a:endParaRPr lang="it-IT" sz="12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951301075"/>
                  </a:ext>
                </a:extLst>
              </a:tr>
              <a:tr h="297941">
                <a:tc>
                  <a:txBody>
                    <a:bodyPr/>
                    <a:lstStyle/>
                    <a:p>
                      <a:pPr>
                        <a:lnSpc>
                          <a:spcPct val="107000"/>
                        </a:lnSpc>
                        <a:spcAft>
                          <a:spcPts val="800"/>
                        </a:spcAft>
                      </a:pPr>
                      <a:r>
                        <a:rPr lang="it-IT" sz="1200" b="1" cap="none" spc="0">
                          <a:solidFill>
                            <a:schemeClr val="tx1"/>
                          </a:solidFill>
                          <a:effectLst/>
                        </a:rPr>
                        <a:t>Partecipazione alla formulazione di programmi di pubblico interesse</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err="1">
                          <a:solidFill>
                            <a:schemeClr val="tx1"/>
                          </a:solidFill>
                          <a:effectLst/>
                        </a:rPr>
                        <a:t>Policymaking</a:t>
                      </a:r>
                      <a:endParaRPr lang="it-IT" sz="1200" cap="none" spc="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1527884052"/>
                  </a:ext>
                </a:extLst>
              </a:tr>
              <a:tr h="297941">
                <a:tc>
                  <a:txBody>
                    <a:bodyPr/>
                    <a:lstStyle/>
                    <a:p>
                      <a:pPr>
                        <a:lnSpc>
                          <a:spcPct val="107000"/>
                        </a:lnSpc>
                        <a:spcAft>
                          <a:spcPts val="800"/>
                        </a:spcAft>
                      </a:pPr>
                      <a:r>
                        <a:rPr lang="it-IT" sz="1200" b="1" cap="none" spc="0">
                          <a:solidFill>
                            <a:schemeClr val="tx1"/>
                          </a:solidFill>
                          <a:effectLst/>
                        </a:rPr>
                        <a:t>Partecipazione a progetti di sviluppo urbano e valorizzazione del territorio</a:t>
                      </a:r>
                      <a:endParaRPr lang="it-IT"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tc>
                  <a:txBody>
                    <a:bodyPr/>
                    <a:lstStyle/>
                    <a:p>
                      <a:pPr>
                        <a:lnSpc>
                          <a:spcPct val="107000"/>
                        </a:lnSpc>
                        <a:spcAft>
                          <a:spcPts val="800"/>
                        </a:spcAft>
                      </a:pPr>
                      <a:r>
                        <a:rPr lang="it-IT" sz="1200" cap="none" spc="0" dirty="0">
                          <a:solidFill>
                            <a:schemeClr val="tx1"/>
                          </a:solidFill>
                          <a:effectLst/>
                        </a:rPr>
                        <a:t> </a:t>
                      </a:r>
                      <a:endParaRPr lang="it-IT" sz="12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791" marR="7315" marT="9369" marB="70268" anchor="ctr"/>
                </a:tc>
                <a:extLst>
                  <a:ext uri="{0D108BD9-81ED-4DB2-BD59-A6C34878D82A}">
                    <a16:rowId xmlns:a16="http://schemas.microsoft.com/office/drawing/2014/main" val="267887134"/>
                  </a:ext>
                </a:extLst>
              </a:tr>
            </a:tbl>
          </a:graphicData>
        </a:graphic>
      </p:graphicFrame>
    </p:spTree>
    <p:extLst>
      <p:ext uri="{BB962C8B-B14F-4D97-AF65-F5344CB8AC3E}">
        <p14:creationId xmlns:p14="http://schemas.microsoft.com/office/powerpoint/2010/main" val="18134227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45860</TotalTime>
  <Words>1439</Words>
  <Application>Microsoft Macintosh PowerPoint</Application>
  <PresentationFormat>Widescreen</PresentationFormat>
  <Paragraphs>110</Paragraphs>
  <Slides>17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Arial</vt:lpstr>
      <vt:lpstr>Calibri</vt:lpstr>
      <vt:lpstr>Calibri Light</vt:lpstr>
      <vt:lpstr>Garamond</vt:lpstr>
      <vt:lpstr>Tema di Office</vt:lpstr>
      <vt:lpstr>LA TERZA MISSIONE DEL DIPARTIMENTO DI MANAGEMENT</vt:lpstr>
      <vt:lpstr>La Terza missione</vt:lpstr>
      <vt:lpstr> LE 3 «ANIME» DELLA TERZA MISSIONE del DIPARTIMENTO DI MANAGEMENT</vt:lpstr>
      <vt:lpstr>A) TRASFERIMENTO TECNOLOGICO E DI CONOSCENZE: TIPOLOGIE DI ATTIVITÀ contratti/convenzioni/rapporti con imprese e imprenditorialità</vt:lpstr>
      <vt:lpstr>A) TRASFERIMENTO TECNOLOGICO E DI CONOSCENZE indicatori e obiettivi (POD 2023-25)</vt:lpstr>
      <vt:lpstr>B) FORMAZIONE CONTINUA (FC)</vt:lpstr>
      <vt:lpstr>B) FORMAZIONE CONTINUA: indicatori e obiettivi (POD 2023-25)</vt:lpstr>
      <vt:lpstr>C) PUBLIC ENGAGEMENT (PE)</vt:lpstr>
      <vt:lpstr>C) PUBLIC ENGAGEMENT</vt:lpstr>
      <vt:lpstr>C) PUBLIC ENGAGEMENT</vt:lpstr>
      <vt:lpstr>C) PUBLIC ENGAGEMENT (PE)</vt:lpstr>
      <vt:lpstr>C) PUBLIC ENGAGEMENT (PE): INDICATORI E OBIETTIVI (POD 2023-25)</vt:lpstr>
      <vt:lpstr>IMPORTANZA PE</vt:lpstr>
      <vt:lpstr>IMPORTANZA PE per il nostro Dipartimento</vt:lpstr>
      <vt:lpstr>IRIS-TM</vt:lpstr>
      <vt:lpstr>COME FARE PER…</vt:lpstr>
      <vt:lpstr>Cosa fare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Terza Missione e Territorio</dc:title>
  <dc:creator>Elena Giaretta</dc:creator>
  <cp:lastModifiedBy>Elena Giaretta</cp:lastModifiedBy>
  <cp:revision>10</cp:revision>
  <cp:lastPrinted>2022-05-18T08:12:33Z</cp:lastPrinted>
  <dcterms:created xsi:type="dcterms:W3CDTF">2022-04-08T07:49:46Z</dcterms:created>
  <dcterms:modified xsi:type="dcterms:W3CDTF">2023-12-18T09:48:03Z</dcterms:modified>
</cp:coreProperties>
</file>